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Lst>
  <p:notesMasterIdLst>
    <p:notesMasterId r:id="rId106"/>
  </p:notesMasterIdLst>
  <p:handoutMasterIdLst>
    <p:handoutMasterId r:id="rId107"/>
  </p:handoutMasterIdLst>
  <p:sldIdLst>
    <p:sldId id="301" r:id="rId2"/>
    <p:sldId id="282" r:id="rId3"/>
    <p:sldId id="305" r:id="rId4"/>
    <p:sldId id="302" r:id="rId5"/>
    <p:sldId id="376" r:id="rId6"/>
    <p:sldId id="334" r:id="rId7"/>
    <p:sldId id="335" r:id="rId8"/>
    <p:sldId id="336" r:id="rId9"/>
    <p:sldId id="337" r:id="rId10"/>
    <p:sldId id="338" r:id="rId11"/>
    <p:sldId id="339" r:id="rId12"/>
    <p:sldId id="340" r:id="rId13"/>
    <p:sldId id="341" r:id="rId14"/>
    <p:sldId id="342" r:id="rId15"/>
    <p:sldId id="571" r:id="rId16"/>
    <p:sldId id="481" r:id="rId17"/>
    <p:sldId id="482" r:id="rId18"/>
    <p:sldId id="483" r:id="rId19"/>
    <p:sldId id="484" r:id="rId20"/>
    <p:sldId id="485" r:id="rId21"/>
    <p:sldId id="486" r:id="rId22"/>
    <p:sldId id="487" r:id="rId23"/>
    <p:sldId id="488" r:id="rId24"/>
    <p:sldId id="489" r:id="rId25"/>
    <p:sldId id="490" r:id="rId26"/>
    <p:sldId id="491" r:id="rId27"/>
    <p:sldId id="492" r:id="rId28"/>
    <p:sldId id="493" r:id="rId29"/>
    <p:sldId id="494" r:id="rId30"/>
    <p:sldId id="495" r:id="rId31"/>
    <p:sldId id="496" r:id="rId32"/>
    <p:sldId id="497" r:id="rId33"/>
    <p:sldId id="498" r:id="rId34"/>
    <p:sldId id="499" r:id="rId35"/>
    <p:sldId id="500" r:id="rId36"/>
    <p:sldId id="501" r:id="rId37"/>
    <p:sldId id="502" r:id="rId38"/>
    <p:sldId id="503" r:id="rId39"/>
    <p:sldId id="504" r:id="rId40"/>
    <p:sldId id="505" r:id="rId41"/>
    <p:sldId id="506" r:id="rId42"/>
    <p:sldId id="507" r:id="rId43"/>
    <p:sldId id="508" r:id="rId44"/>
    <p:sldId id="509" r:id="rId45"/>
    <p:sldId id="510" r:id="rId46"/>
    <p:sldId id="511" r:id="rId47"/>
    <p:sldId id="512" r:id="rId48"/>
    <p:sldId id="513" r:id="rId49"/>
    <p:sldId id="514" r:id="rId50"/>
    <p:sldId id="515" r:id="rId51"/>
    <p:sldId id="516" r:id="rId52"/>
    <p:sldId id="517" r:id="rId53"/>
    <p:sldId id="518" r:id="rId54"/>
    <p:sldId id="519" r:id="rId55"/>
    <p:sldId id="520" r:id="rId56"/>
    <p:sldId id="521" r:id="rId57"/>
    <p:sldId id="522" r:id="rId58"/>
    <p:sldId id="523" r:id="rId59"/>
    <p:sldId id="524" r:id="rId60"/>
    <p:sldId id="525" r:id="rId61"/>
    <p:sldId id="526" r:id="rId62"/>
    <p:sldId id="527" r:id="rId63"/>
    <p:sldId id="528" r:id="rId64"/>
    <p:sldId id="529" r:id="rId65"/>
    <p:sldId id="530" r:id="rId66"/>
    <p:sldId id="531" r:id="rId67"/>
    <p:sldId id="532" r:id="rId68"/>
    <p:sldId id="533" r:id="rId69"/>
    <p:sldId id="534" r:id="rId70"/>
    <p:sldId id="535" r:id="rId71"/>
    <p:sldId id="536" r:id="rId72"/>
    <p:sldId id="537" r:id="rId73"/>
    <p:sldId id="538" r:id="rId74"/>
    <p:sldId id="539" r:id="rId75"/>
    <p:sldId id="540" r:id="rId76"/>
    <p:sldId id="541" r:id="rId77"/>
    <p:sldId id="542" r:id="rId78"/>
    <p:sldId id="543" r:id="rId79"/>
    <p:sldId id="544" r:id="rId80"/>
    <p:sldId id="545" r:id="rId81"/>
    <p:sldId id="546" r:id="rId82"/>
    <p:sldId id="547" r:id="rId83"/>
    <p:sldId id="548" r:id="rId84"/>
    <p:sldId id="550" r:id="rId85"/>
    <p:sldId id="551" r:id="rId86"/>
    <p:sldId id="552" r:id="rId87"/>
    <p:sldId id="553" r:id="rId88"/>
    <p:sldId id="554" r:id="rId89"/>
    <p:sldId id="555" r:id="rId90"/>
    <p:sldId id="556" r:id="rId91"/>
    <p:sldId id="557" r:id="rId92"/>
    <p:sldId id="558" r:id="rId93"/>
    <p:sldId id="559" r:id="rId94"/>
    <p:sldId id="560" r:id="rId95"/>
    <p:sldId id="561" r:id="rId96"/>
    <p:sldId id="562" r:id="rId97"/>
    <p:sldId id="563" r:id="rId98"/>
    <p:sldId id="564" r:id="rId99"/>
    <p:sldId id="565" r:id="rId100"/>
    <p:sldId id="566" r:id="rId101"/>
    <p:sldId id="567" r:id="rId102"/>
    <p:sldId id="568" r:id="rId103"/>
    <p:sldId id="569" r:id="rId104"/>
    <p:sldId id="570" r:id="rId105"/>
  </p:sldIdLst>
  <p:sldSz cx="12192000" cy="6858000"/>
  <p:notesSz cx="6858000" cy="9144000"/>
  <p:defaultTextStyle>
    <a:defPPr rtl="0">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2C25C7-77D0-46B9-8263-6AA42CAC01C1}" v="3" dt="2020-11-10T23:01:29.0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7206" autoAdjust="0"/>
    <p:restoredTop sz="93810" autoAdjust="0"/>
  </p:normalViewPr>
  <p:slideViewPr>
    <p:cSldViewPr snapToGrid="0" showGuides="1">
      <p:cViewPr varScale="1">
        <p:scale>
          <a:sx n="72" d="100"/>
          <a:sy n="72" d="100"/>
        </p:scale>
        <p:origin x="162" y="66"/>
      </p:cViewPr>
      <p:guideLst>
        <p:guide orient="horz" pos="2160"/>
        <p:guide pos="3840"/>
      </p:guideLst>
    </p:cSldViewPr>
  </p:slideViewPr>
  <p:outlineViewPr>
    <p:cViewPr>
      <p:scale>
        <a:sx n="33" d="100"/>
        <a:sy n="33" d="100"/>
      </p:scale>
      <p:origin x="0" y="-12492"/>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 r:id="rId34" collapse="1"/>
      <p:sld r:id="rId35" collapse="1"/>
      <p:sld r:id="rId36" collapse="1"/>
      <p:sld r:id="rId37" collapse="1"/>
      <p:sld r:id="rId38" collapse="1"/>
      <p:sld r:id="rId39" collapse="1"/>
    </p:sldLst>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3" d="100"/>
          <a:sy n="83" d="100"/>
        </p:scale>
        <p:origin x="3918" y="10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microsoft.com/office/2015/10/relationships/revisionInfo" Target="revisionInfo.xml"/><Relationship Id="rId16" Type="http://schemas.openxmlformats.org/officeDocument/2006/relationships/slide" Target="slides/slide15.xml"/><Relationship Id="rId107" Type="http://schemas.openxmlformats.org/officeDocument/2006/relationships/handoutMaster" Target="handoutMasters/handoutMaster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ableStyles" Target="tableStyles.xml"/></Relationships>
</file>

<file path=ppt/_rels/viewProps.xml.rels><?xml version="1.0" encoding="UTF-8" standalone="yes"?>
<Relationships xmlns="http://schemas.openxmlformats.org/package/2006/relationships"><Relationship Id="rId13" Type="http://schemas.openxmlformats.org/officeDocument/2006/relationships/slide" Target="slides/slide31.xml"/><Relationship Id="rId18" Type="http://schemas.openxmlformats.org/officeDocument/2006/relationships/slide" Target="slides/slide62.xml"/><Relationship Id="rId26" Type="http://schemas.openxmlformats.org/officeDocument/2006/relationships/slide" Target="slides/slide73.xml"/><Relationship Id="rId39" Type="http://schemas.openxmlformats.org/officeDocument/2006/relationships/slide" Target="slides/slide91.xml"/><Relationship Id="rId21" Type="http://schemas.openxmlformats.org/officeDocument/2006/relationships/slide" Target="slides/slide68.xml"/><Relationship Id="rId34" Type="http://schemas.openxmlformats.org/officeDocument/2006/relationships/slide" Target="slides/slide83.xml"/><Relationship Id="rId7" Type="http://schemas.openxmlformats.org/officeDocument/2006/relationships/slide" Target="slides/slide24.xml"/><Relationship Id="rId12" Type="http://schemas.openxmlformats.org/officeDocument/2006/relationships/slide" Target="slides/slide30.xml"/><Relationship Id="rId17" Type="http://schemas.openxmlformats.org/officeDocument/2006/relationships/slide" Target="slides/slide60.xml"/><Relationship Id="rId25" Type="http://schemas.openxmlformats.org/officeDocument/2006/relationships/slide" Target="slides/slide72.xml"/><Relationship Id="rId33" Type="http://schemas.openxmlformats.org/officeDocument/2006/relationships/slide" Target="slides/slide82.xml"/><Relationship Id="rId38" Type="http://schemas.openxmlformats.org/officeDocument/2006/relationships/slide" Target="slides/slide88.xml"/><Relationship Id="rId2" Type="http://schemas.openxmlformats.org/officeDocument/2006/relationships/slide" Target="slides/slide18.xml"/><Relationship Id="rId16" Type="http://schemas.openxmlformats.org/officeDocument/2006/relationships/slide" Target="slides/slide59.xml"/><Relationship Id="rId20" Type="http://schemas.openxmlformats.org/officeDocument/2006/relationships/slide" Target="slides/slide67.xml"/><Relationship Id="rId29" Type="http://schemas.openxmlformats.org/officeDocument/2006/relationships/slide" Target="slides/slide76.xml"/><Relationship Id="rId1" Type="http://schemas.openxmlformats.org/officeDocument/2006/relationships/slide" Target="slides/slide17.xml"/><Relationship Id="rId6" Type="http://schemas.openxmlformats.org/officeDocument/2006/relationships/slide" Target="slides/slide22.xml"/><Relationship Id="rId11" Type="http://schemas.openxmlformats.org/officeDocument/2006/relationships/slide" Target="slides/slide29.xml"/><Relationship Id="rId24" Type="http://schemas.openxmlformats.org/officeDocument/2006/relationships/slide" Target="slides/slide71.xml"/><Relationship Id="rId32" Type="http://schemas.openxmlformats.org/officeDocument/2006/relationships/slide" Target="slides/slide81.xml"/><Relationship Id="rId37" Type="http://schemas.openxmlformats.org/officeDocument/2006/relationships/slide" Target="slides/slide86.xml"/><Relationship Id="rId5" Type="http://schemas.openxmlformats.org/officeDocument/2006/relationships/slide" Target="slides/slide21.xml"/><Relationship Id="rId15" Type="http://schemas.openxmlformats.org/officeDocument/2006/relationships/slide" Target="slides/slide36.xml"/><Relationship Id="rId23" Type="http://schemas.openxmlformats.org/officeDocument/2006/relationships/slide" Target="slides/slide70.xml"/><Relationship Id="rId28" Type="http://schemas.openxmlformats.org/officeDocument/2006/relationships/slide" Target="slides/slide75.xml"/><Relationship Id="rId36" Type="http://schemas.openxmlformats.org/officeDocument/2006/relationships/slide" Target="slides/slide85.xml"/><Relationship Id="rId10" Type="http://schemas.openxmlformats.org/officeDocument/2006/relationships/slide" Target="slides/slide27.xml"/><Relationship Id="rId19" Type="http://schemas.openxmlformats.org/officeDocument/2006/relationships/slide" Target="slides/slide66.xml"/><Relationship Id="rId31" Type="http://schemas.openxmlformats.org/officeDocument/2006/relationships/slide" Target="slides/slide78.xml"/><Relationship Id="rId4" Type="http://schemas.openxmlformats.org/officeDocument/2006/relationships/slide" Target="slides/slide20.xml"/><Relationship Id="rId9" Type="http://schemas.openxmlformats.org/officeDocument/2006/relationships/slide" Target="slides/slide26.xml"/><Relationship Id="rId14" Type="http://schemas.openxmlformats.org/officeDocument/2006/relationships/slide" Target="slides/slide32.xml"/><Relationship Id="rId22" Type="http://schemas.openxmlformats.org/officeDocument/2006/relationships/slide" Target="slides/slide69.xml"/><Relationship Id="rId27" Type="http://schemas.openxmlformats.org/officeDocument/2006/relationships/slide" Target="slides/slide74.xml"/><Relationship Id="rId30" Type="http://schemas.openxmlformats.org/officeDocument/2006/relationships/slide" Target="slides/slide77.xml"/><Relationship Id="rId35" Type="http://schemas.openxmlformats.org/officeDocument/2006/relationships/slide" Target="slides/slide84.xml"/><Relationship Id="rId8" Type="http://schemas.openxmlformats.org/officeDocument/2006/relationships/slide" Target="slides/slide25.xml"/><Relationship Id="rId3" Type="http://schemas.openxmlformats.org/officeDocument/2006/relationships/slide" Target="slides/slide1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a:extLst>
              <a:ext uri="{FF2B5EF4-FFF2-40B4-BE49-F238E27FC236}">
                <a16:creationId xmlns:a16="http://schemas.microsoft.com/office/drawing/2014/main" id="{CCAAC74A-664E-43D3-859E-B35855730D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a:p>
        </p:txBody>
      </p:sp>
      <p:sp>
        <p:nvSpPr>
          <p:cNvPr id="3" name="Marcador de fecha 2">
            <a:extLst>
              <a:ext uri="{FF2B5EF4-FFF2-40B4-BE49-F238E27FC236}">
                <a16:creationId xmlns:a16="http://schemas.microsoft.com/office/drawing/2014/main" id="{2710C658-31F9-4A67-8267-E3463B262A3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FDD18964-3BB4-4D47-8767-CE438F1B9D44}" type="datetime1">
              <a:rPr lang="es-ES" smtClean="0"/>
              <a:t>10/11/2020</a:t>
            </a:fld>
            <a:endParaRPr lang="es-ES"/>
          </a:p>
        </p:txBody>
      </p:sp>
      <p:sp>
        <p:nvSpPr>
          <p:cNvPr id="4" name="Marcador de pie de página 3">
            <a:extLst>
              <a:ext uri="{FF2B5EF4-FFF2-40B4-BE49-F238E27FC236}">
                <a16:creationId xmlns:a16="http://schemas.microsoft.com/office/drawing/2014/main" id="{CD7BBBF1-3A7A-4F4B-8592-578ABE65B71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a:p>
        </p:txBody>
      </p:sp>
      <p:sp>
        <p:nvSpPr>
          <p:cNvPr id="5" name="Marcador de posición de número de diapositiva 4">
            <a:extLst>
              <a:ext uri="{FF2B5EF4-FFF2-40B4-BE49-F238E27FC236}">
                <a16:creationId xmlns:a16="http://schemas.microsoft.com/office/drawing/2014/main" id="{CA02F046-B531-4374-9A89-AC21BCA06E1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7D2DFAA7-D3C3-4D01-9299-453E25D16D4E}" type="slidenum">
              <a:rPr lang="es-ES" smtClean="0"/>
              <a:t>‹#›</a:t>
            </a:fld>
            <a:endParaRPr lang="es-ES"/>
          </a:p>
        </p:txBody>
      </p:sp>
    </p:spTree>
    <p:extLst>
      <p:ext uri="{BB962C8B-B14F-4D97-AF65-F5344CB8AC3E}">
        <p14:creationId xmlns:p14="http://schemas.microsoft.com/office/powerpoint/2010/main" val="9005273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noProof="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D66C0203-D64A-4516-A5D4-F81B23892FEC}" type="datetime1">
              <a:rPr lang="es-ES" noProof="0" smtClean="0"/>
              <a:t>10/11/2020</a:t>
            </a:fld>
            <a:endParaRPr lang="es-ES" noProof="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s-ES" noProof="0"/>
          </a:p>
        </p:txBody>
      </p:sp>
      <p:sp>
        <p:nvSpPr>
          <p:cNvPr id="5" name="Marcador de posición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6" name="Marcador de posición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noProof="0"/>
          </a:p>
        </p:txBody>
      </p:sp>
      <p:sp>
        <p:nvSpPr>
          <p:cNvPr id="7" name="Marcador de posición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DC51814-3B91-4036-94D2-3977634EE214}" type="slidenum">
              <a:rPr lang="es-ES" noProof="0" smtClean="0"/>
              <a:t>‹#›</a:t>
            </a:fld>
            <a:endParaRPr lang="es-ES" noProof="0"/>
          </a:p>
        </p:txBody>
      </p:sp>
    </p:spTree>
    <p:extLst>
      <p:ext uri="{BB962C8B-B14F-4D97-AF65-F5344CB8AC3E}">
        <p14:creationId xmlns:p14="http://schemas.microsoft.com/office/powerpoint/2010/main" val="130062578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6DC51814-3B91-4036-94D2-3977634EE214}" type="slidenum">
              <a:rPr lang="es-ES" smtClean="0"/>
              <a:t>1</a:t>
            </a:fld>
            <a:endParaRPr lang="es-ES"/>
          </a:p>
        </p:txBody>
      </p:sp>
    </p:spTree>
    <p:extLst>
      <p:ext uri="{BB962C8B-B14F-4D97-AF65-F5344CB8AC3E}">
        <p14:creationId xmlns:p14="http://schemas.microsoft.com/office/powerpoint/2010/main" val="3218157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6DC51814-3B91-4036-94D2-3977634EE214}" type="slidenum">
              <a:rPr lang="es-ES" smtClean="0"/>
              <a:t>2</a:t>
            </a:fld>
            <a:endParaRPr lang="es-ES"/>
          </a:p>
        </p:txBody>
      </p:sp>
    </p:spTree>
    <p:extLst>
      <p:ext uri="{BB962C8B-B14F-4D97-AF65-F5344CB8AC3E}">
        <p14:creationId xmlns:p14="http://schemas.microsoft.com/office/powerpoint/2010/main" val="2624920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6DC51814-3B91-4036-94D2-3977634EE214}" type="slidenum">
              <a:rPr lang="es-ES" smtClean="0"/>
              <a:t>3</a:t>
            </a:fld>
            <a:endParaRPr lang="es-ES"/>
          </a:p>
        </p:txBody>
      </p:sp>
    </p:spTree>
    <p:extLst>
      <p:ext uri="{BB962C8B-B14F-4D97-AF65-F5344CB8AC3E}">
        <p14:creationId xmlns:p14="http://schemas.microsoft.com/office/powerpoint/2010/main" val="26639745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6DC51814-3B91-4036-94D2-3977634EE214}" type="slidenum">
              <a:rPr lang="es-ES" smtClean="0"/>
              <a:t>4</a:t>
            </a:fld>
            <a:endParaRPr lang="es-ES"/>
          </a:p>
        </p:txBody>
      </p:sp>
    </p:spTree>
    <p:extLst>
      <p:ext uri="{BB962C8B-B14F-4D97-AF65-F5344CB8AC3E}">
        <p14:creationId xmlns:p14="http://schemas.microsoft.com/office/powerpoint/2010/main" val="1661465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6DC51814-3B91-4036-94D2-3977634EE214}" type="slidenum">
              <a:rPr lang="es-ES" smtClean="0"/>
              <a:t>5</a:t>
            </a:fld>
            <a:endParaRPr lang="es-ES"/>
          </a:p>
        </p:txBody>
      </p:sp>
    </p:spTree>
    <p:extLst>
      <p:ext uri="{BB962C8B-B14F-4D97-AF65-F5344CB8AC3E}">
        <p14:creationId xmlns:p14="http://schemas.microsoft.com/office/powerpoint/2010/main" val="2270953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Marcador de imagen de diapositiva"/>
          <p:cNvSpPr>
            <a:spLocks noGrp="1" noRot="1" noChangeAspect="1" noTextEdit="1"/>
          </p:cNvSpPr>
          <p:nvPr>
            <p:ph type="sldImg"/>
          </p:nvPr>
        </p:nvSpPr>
        <p:spPr>
          <a:ln/>
        </p:spPr>
      </p:sp>
      <p:sp>
        <p:nvSpPr>
          <p:cNvPr id="57347" name="2 Marcador de notas"/>
          <p:cNvSpPr>
            <a:spLocks noGrp="1"/>
          </p:cNvSpPr>
          <p:nvPr>
            <p:ph type="body" idx="1"/>
          </p:nvPr>
        </p:nvSpPr>
        <p:spPr>
          <a:noFill/>
          <a:ln/>
        </p:spPr>
        <p:txBody>
          <a:bodyPr/>
          <a:lstStyle/>
          <a:p>
            <a:endParaRPr lang="es-DO" altLang="es-DO"/>
          </a:p>
        </p:txBody>
      </p:sp>
      <p:sp>
        <p:nvSpPr>
          <p:cNvPr id="57348" name="3 Marcador de número de diapositiva"/>
          <p:cNvSpPr>
            <a:spLocks noGrp="1"/>
          </p:cNvSpPr>
          <p:nvPr>
            <p:ph type="sldNum" sz="quarter" idx="5"/>
          </p:nvPr>
        </p:nvSpPr>
        <p:spPr>
          <a:noFill/>
        </p:spPr>
        <p:txBody>
          <a:bodyPr/>
          <a:lstStyle/>
          <a:p>
            <a:fld id="{02F79B55-7C5E-4CEE-BA25-DC3C6A2B5A56}" type="slidenum">
              <a:rPr lang="es-MX" altLang="es-DO" smtClean="0">
                <a:solidFill>
                  <a:srgbClr val="000000"/>
                </a:solidFill>
              </a:rPr>
              <a:pPr/>
              <a:t>7</a:t>
            </a:fld>
            <a:endParaRPr lang="es-MX" altLang="es-DO">
              <a:solidFill>
                <a:srgbClr val="000000"/>
              </a:solidFill>
            </a:endParaRPr>
          </a:p>
        </p:txBody>
      </p:sp>
    </p:spTree>
    <p:extLst>
      <p:ext uri="{BB962C8B-B14F-4D97-AF65-F5344CB8AC3E}">
        <p14:creationId xmlns:p14="http://schemas.microsoft.com/office/powerpoint/2010/main" val="4168198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1 Marcador de imagen de diapositiva"/>
          <p:cNvSpPr>
            <a:spLocks noGrp="1" noRot="1" noChangeAspect="1" noTextEdit="1"/>
          </p:cNvSpPr>
          <p:nvPr>
            <p:ph type="sldImg"/>
          </p:nvPr>
        </p:nvSpPr>
        <p:spPr>
          <a:ln/>
        </p:spPr>
      </p:sp>
      <p:sp>
        <p:nvSpPr>
          <p:cNvPr id="58371" name="2 Marcador de notas"/>
          <p:cNvSpPr>
            <a:spLocks noGrp="1"/>
          </p:cNvSpPr>
          <p:nvPr>
            <p:ph type="body" idx="1"/>
          </p:nvPr>
        </p:nvSpPr>
        <p:spPr>
          <a:noFill/>
          <a:ln/>
        </p:spPr>
        <p:txBody>
          <a:bodyPr/>
          <a:lstStyle/>
          <a:p>
            <a:endParaRPr lang="es-DO" altLang="es-DO"/>
          </a:p>
        </p:txBody>
      </p:sp>
      <p:sp>
        <p:nvSpPr>
          <p:cNvPr id="58372" name="3 Marcador de número de diapositiva"/>
          <p:cNvSpPr>
            <a:spLocks noGrp="1"/>
          </p:cNvSpPr>
          <p:nvPr>
            <p:ph type="sldNum" sz="quarter" idx="5"/>
          </p:nvPr>
        </p:nvSpPr>
        <p:spPr>
          <a:noFill/>
        </p:spPr>
        <p:txBody>
          <a:bodyPr/>
          <a:lstStyle/>
          <a:p>
            <a:fld id="{00C2BA7E-4BD2-4D64-A370-B7556C56A6CF}" type="slidenum">
              <a:rPr lang="es-MX" altLang="es-DO" smtClean="0">
                <a:solidFill>
                  <a:srgbClr val="000000"/>
                </a:solidFill>
              </a:rPr>
              <a:pPr/>
              <a:t>8</a:t>
            </a:fld>
            <a:endParaRPr lang="es-MX" altLang="es-DO">
              <a:solidFill>
                <a:srgbClr val="000000"/>
              </a:solidFill>
            </a:endParaRPr>
          </a:p>
        </p:txBody>
      </p:sp>
    </p:spTree>
    <p:extLst>
      <p:ext uri="{BB962C8B-B14F-4D97-AF65-F5344CB8AC3E}">
        <p14:creationId xmlns:p14="http://schemas.microsoft.com/office/powerpoint/2010/main" val="22161467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a:extLst>
              <a:ext uri="{FF2B5EF4-FFF2-40B4-BE49-F238E27FC236}">
                <a16:creationId xmlns:a16="http://schemas.microsoft.com/office/drawing/2014/main" id="{3EAEC821-F4A5-47A1-9A7C-EC026F21E09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defRPr sz="1400">
                <a:solidFill>
                  <a:schemeClr val="tx1"/>
                </a:solidFill>
                <a:latin typeface="Arial" panose="020B0604020202020204" pitchFamily="34" charset="0"/>
              </a:defRPr>
            </a:lvl1pPr>
            <a:lvl2pPr marL="742950" indent="-285750" defTabSz="927100">
              <a:defRPr sz="1400">
                <a:solidFill>
                  <a:schemeClr val="tx1"/>
                </a:solidFill>
                <a:latin typeface="Arial" panose="020B0604020202020204" pitchFamily="34" charset="0"/>
              </a:defRPr>
            </a:lvl2pPr>
            <a:lvl3pPr marL="1143000" indent="-228600" defTabSz="927100">
              <a:defRPr sz="1400">
                <a:solidFill>
                  <a:schemeClr val="tx1"/>
                </a:solidFill>
                <a:latin typeface="Arial" panose="020B0604020202020204" pitchFamily="34" charset="0"/>
              </a:defRPr>
            </a:lvl3pPr>
            <a:lvl4pPr marL="1600200" indent="-228600" defTabSz="927100">
              <a:defRPr sz="1400">
                <a:solidFill>
                  <a:schemeClr val="tx1"/>
                </a:solidFill>
                <a:latin typeface="Arial" panose="020B0604020202020204" pitchFamily="34" charset="0"/>
              </a:defRPr>
            </a:lvl4pPr>
            <a:lvl5pPr marL="2057400" indent="-228600" defTabSz="927100">
              <a:defRPr sz="1400">
                <a:solidFill>
                  <a:schemeClr val="tx1"/>
                </a:solidFill>
                <a:latin typeface="Arial" panose="020B0604020202020204" pitchFamily="34" charset="0"/>
              </a:defRPr>
            </a:lvl5pPr>
            <a:lvl6pPr marL="2514600" indent="-228600" defTabSz="927100"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7100"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7100"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7100" eaLnBrk="0" fontAlgn="base" hangingPunct="0">
              <a:spcBef>
                <a:spcPct val="0"/>
              </a:spcBef>
              <a:spcAft>
                <a:spcPct val="0"/>
              </a:spcAft>
              <a:defRPr sz="1400">
                <a:solidFill>
                  <a:schemeClr val="tx1"/>
                </a:solidFill>
                <a:latin typeface="Arial" panose="020B0604020202020204" pitchFamily="34" charset="0"/>
              </a:defRPr>
            </a:lvl9pPr>
          </a:lstStyle>
          <a:p>
            <a:fld id="{B967303D-ABBA-49E5-A3ED-D22E62649102}" type="slidenum">
              <a:rPr lang="en-US" altLang="es-DO" sz="1200"/>
              <a:pPr/>
              <a:t>15</a:t>
            </a:fld>
            <a:endParaRPr lang="en-US" altLang="es-DO" sz="1200"/>
          </a:p>
        </p:txBody>
      </p:sp>
      <p:sp>
        <p:nvSpPr>
          <p:cNvPr id="119811" name="Rectangle 2">
            <a:extLst>
              <a:ext uri="{FF2B5EF4-FFF2-40B4-BE49-F238E27FC236}">
                <a16:creationId xmlns:a16="http://schemas.microsoft.com/office/drawing/2014/main" id="{8881457B-ED8A-4A05-8645-6CB1781A4DCE}"/>
              </a:ext>
            </a:extLst>
          </p:cNvPr>
          <p:cNvSpPr>
            <a:spLocks noChangeArrowheads="1" noTextEdit="1"/>
          </p:cNvSpPr>
          <p:nvPr>
            <p:ph type="sldImg"/>
          </p:nvPr>
        </p:nvSpPr>
        <p:spPr>
          <a:ln/>
        </p:spPr>
      </p:sp>
      <p:sp>
        <p:nvSpPr>
          <p:cNvPr id="119812" name="Rectangle 3">
            <a:extLst>
              <a:ext uri="{FF2B5EF4-FFF2-40B4-BE49-F238E27FC236}">
                <a16:creationId xmlns:a16="http://schemas.microsoft.com/office/drawing/2014/main" id="{DE6DBE7A-AC53-41A8-8A9A-04421A73790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extLst>
      <p:ext uri="{BB962C8B-B14F-4D97-AF65-F5344CB8AC3E}">
        <p14:creationId xmlns:p14="http://schemas.microsoft.com/office/powerpoint/2010/main" val="175894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a:extLst>
              <a:ext uri="{FF2B5EF4-FFF2-40B4-BE49-F238E27FC236}">
                <a16:creationId xmlns:a16="http://schemas.microsoft.com/office/drawing/2014/main" id="{3EAEC821-F4A5-47A1-9A7C-EC026F21E09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defRPr sz="1400">
                <a:solidFill>
                  <a:schemeClr val="tx1"/>
                </a:solidFill>
                <a:latin typeface="Arial" panose="020B0604020202020204" pitchFamily="34" charset="0"/>
              </a:defRPr>
            </a:lvl1pPr>
            <a:lvl2pPr marL="742950" indent="-285750" defTabSz="927100">
              <a:defRPr sz="1400">
                <a:solidFill>
                  <a:schemeClr val="tx1"/>
                </a:solidFill>
                <a:latin typeface="Arial" panose="020B0604020202020204" pitchFamily="34" charset="0"/>
              </a:defRPr>
            </a:lvl2pPr>
            <a:lvl3pPr marL="1143000" indent="-228600" defTabSz="927100">
              <a:defRPr sz="1400">
                <a:solidFill>
                  <a:schemeClr val="tx1"/>
                </a:solidFill>
                <a:latin typeface="Arial" panose="020B0604020202020204" pitchFamily="34" charset="0"/>
              </a:defRPr>
            </a:lvl3pPr>
            <a:lvl4pPr marL="1600200" indent="-228600" defTabSz="927100">
              <a:defRPr sz="1400">
                <a:solidFill>
                  <a:schemeClr val="tx1"/>
                </a:solidFill>
                <a:latin typeface="Arial" panose="020B0604020202020204" pitchFamily="34" charset="0"/>
              </a:defRPr>
            </a:lvl4pPr>
            <a:lvl5pPr marL="2057400" indent="-228600" defTabSz="927100">
              <a:defRPr sz="1400">
                <a:solidFill>
                  <a:schemeClr val="tx1"/>
                </a:solidFill>
                <a:latin typeface="Arial" panose="020B0604020202020204" pitchFamily="34" charset="0"/>
              </a:defRPr>
            </a:lvl5pPr>
            <a:lvl6pPr marL="2514600" indent="-228600" defTabSz="927100"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7100"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7100"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7100" eaLnBrk="0" fontAlgn="base" hangingPunct="0">
              <a:spcBef>
                <a:spcPct val="0"/>
              </a:spcBef>
              <a:spcAft>
                <a:spcPct val="0"/>
              </a:spcAft>
              <a:defRPr sz="1400">
                <a:solidFill>
                  <a:schemeClr val="tx1"/>
                </a:solidFill>
                <a:latin typeface="Arial" panose="020B0604020202020204" pitchFamily="34" charset="0"/>
              </a:defRPr>
            </a:lvl9pPr>
          </a:lstStyle>
          <a:p>
            <a:fld id="{B967303D-ABBA-49E5-A3ED-D22E62649102}" type="slidenum">
              <a:rPr lang="en-US" altLang="es-DO" sz="1200"/>
              <a:pPr/>
              <a:t>16</a:t>
            </a:fld>
            <a:endParaRPr lang="en-US" altLang="es-DO" sz="1200"/>
          </a:p>
        </p:txBody>
      </p:sp>
      <p:sp>
        <p:nvSpPr>
          <p:cNvPr id="119811" name="Rectangle 2">
            <a:extLst>
              <a:ext uri="{FF2B5EF4-FFF2-40B4-BE49-F238E27FC236}">
                <a16:creationId xmlns:a16="http://schemas.microsoft.com/office/drawing/2014/main" id="{8881457B-ED8A-4A05-8645-6CB1781A4DCE}"/>
              </a:ext>
            </a:extLst>
          </p:cNvPr>
          <p:cNvSpPr>
            <a:spLocks noChangeArrowheads="1" noTextEdit="1"/>
          </p:cNvSpPr>
          <p:nvPr>
            <p:ph type="sldImg"/>
          </p:nvPr>
        </p:nvSpPr>
        <p:spPr>
          <a:ln/>
        </p:spPr>
      </p:sp>
      <p:sp>
        <p:nvSpPr>
          <p:cNvPr id="119812" name="Rectangle 3">
            <a:extLst>
              <a:ext uri="{FF2B5EF4-FFF2-40B4-BE49-F238E27FC236}">
                <a16:creationId xmlns:a16="http://schemas.microsoft.com/office/drawing/2014/main" id="{DE6DBE7A-AC53-41A8-8A9A-04421A73790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a:extLst>
              <a:ext uri="{FF2B5EF4-FFF2-40B4-BE49-F238E27FC236}">
                <a16:creationId xmlns:a16="http://schemas.microsoft.com/office/drawing/2014/main" id="{93186461-17DF-44CA-B58B-4C8420F2BA7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52A15B30-7068-4CC2-A672-C5541F343251}" type="slidenum">
              <a:rPr lang="en-US" altLang="es-DO" sz="1200"/>
              <a:pPr/>
              <a:t>17</a:t>
            </a:fld>
            <a:endParaRPr lang="en-US" altLang="es-DO" sz="1200"/>
          </a:p>
        </p:txBody>
      </p:sp>
      <p:sp>
        <p:nvSpPr>
          <p:cNvPr id="120835" name="Rectangle 2">
            <a:extLst>
              <a:ext uri="{FF2B5EF4-FFF2-40B4-BE49-F238E27FC236}">
                <a16:creationId xmlns:a16="http://schemas.microsoft.com/office/drawing/2014/main" id="{1FEE5F45-BAD6-46EC-B2DB-59939C7A1EF7}"/>
              </a:ext>
            </a:extLst>
          </p:cNvPr>
          <p:cNvSpPr>
            <a:spLocks noChangeArrowheads="1" noTextEdit="1"/>
          </p:cNvSpPr>
          <p:nvPr>
            <p:ph type="sldImg"/>
          </p:nvPr>
        </p:nvSpPr>
        <p:spPr>
          <a:ln/>
        </p:spPr>
      </p:sp>
      <p:sp>
        <p:nvSpPr>
          <p:cNvPr id="120836" name="Rectangle 3">
            <a:extLst>
              <a:ext uri="{FF2B5EF4-FFF2-40B4-BE49-F238E27FC236}">
                <a16:creationId xmlns:a16="http://schemas.microsoft.com/office/drawing/2014/main" id="{953DE379-DADA-4298-BE35-CF73348B521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373232FB-7769-4B36-8B3D-66F46E3DEE5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9B24A6C7-A701-4EF6-8E8A-22F5F32BAB6C}" type="slidenum">
              <a:rPr lang="en-US" altLang="es-DO" sz="1200"/>
              <a:pPr/>
              <a:t>18</a:t>
            </a:fld>
            <a:endParaRPr lang="en-US" altLang="es-DO" sz="1200"/>
          </a:p>
        </p:txBody>
      </p:sp>
      <p:sp>
        <p:nvSpPr>
          <p:cNvPr id="121859" name="Rectangle 2">
            <a:extLst>
              <a:ext uri="{FF2B5EF4-FFF2-40B4-BE49-F238E27FC236}">
                <a16:creationId xmlns:a16="http://schemas.microsoft.com/office/drawing/2014/main" id="{524BA92E-5A74-472A-8258-213A38D153F5}"/>
              </a:ext>
            </a:extLst>
          </p:cNvPr>
          <p:cNvSpPr>
            <a:spLocks noChangeArrowheads="1" noTextEdit="1"/>
          </p:cNvSpPr>
          <p:nvPr>
            <p:ph type="sldImg"/>
          </p:nvPr>
        </p:nvSpPr>
        <p:spPr>
          <a:ln/>
        </p:spPr>
      </p:sp>
      <p:sp>
        <p:nvSpPr>
          <p:cNvPr id="121860" name="Rectangle 3">
            <a:extLst>
              <a:ext uri="{FF2B5EF4-FFF2-40B4-BE49-F238E27FC236}">
                <a16:creationId xmlns:a16="http://schemas.microsoft.com/office/drawing/2014/main" id="{EA286BCA-79AD-4159-BD03-A331D4E3EDE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a:extLst>
              <a:ext uri="{FF2B5EF4-FFF2-40B4-BE49-F238E27FC236}">
                <a16:creationId xmlns:a16="http://schemas.microsoft.com/office/drawing/2014/main" id="{5AD4A2C7-CD27-4A5D-B7C2-0A00B4B539C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FD80E60D-0A94-4700-AC92-E3670D363E4C}" type="slidenum">
              <a:rPr lang="en-US" altLang="es-DO" sz="1200"/>
              <a:pPr/>
              <a:t>19</a:t>
            </a:fld>
            <a:endParaRPr lang="en-US" altLang="es-DO" sz="1200"/>
          </a:p>
        </p:txBody>
      </p:sp>
      <p:sp>
        <p:nvSpPr>
          <p:cNvPr id="122883" name="Rectangle 2">
            <a:extLst>
              <a:ext uri="{FF2B5EF4-FFF2-40B4-BE49-F238E27FC236}">
                <a16:creationId xmlns:a16="http://schemas.microsoft.com/office/drawing/2014/main" id="{26F320F3-D0F0-4C30-9351-BF8CF080FC79}"/>
              </a:ext>
            </a:extLst>
          </p:cNvPr>
          <p:cNvSpPr>
            <a:spLocks noChangeArrowheads="1" noTextEdit="1"/>
          </p:cNvSpPr>
          <p:nvPr>
            <p:ph type="sldImg"/>
          </p:nvPr>
        </p:nvSpPr>
        <p:spPr>
          <a:ln/>
        </p:spPr>
      </p:sp>
      <p:sp>
        <p:nvSpPr>
          <p:cNvPr id="122884" name="Rectangle 3">
            <a:extLst>
              <a:ext uri="{FF2B5EF4-FFF2-40B4-BE49-F238E27FC236}">
                <a16:creationId xmlns:a16="http://schemas.microsoft.com/office/drawing/2014/main" id="{C2851734-C724-4756-B808-21642A1AA29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a:extLst>
              <a:ext uri="{FF2B5EF4-FFF2-40B4-BE49-F238E27FC236}">
                <a16:creationId xmlns:a16="http://schemas.microsoft.com/office/drawing/2014/main" id="{EB66047E-6B9E-42E7-BF41-1EC752D3415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549C6816-C6DB-4912-B683-8445D577D301}" type="slidenum">
              <a:rPr lang="en-US" altLang="es-DO" sz="1200"/>
              <a:pPr/>
              <a:t>20</a:t>
            </a:fld>
            <a:endParaRPr lang="en-US" altLang="es-DO" sz="1200"/>
          </a:p>
        </p:txBody>
      </p:sp>
      <p:sp>
        <p:nvSpPr>
          <p:cNvPr id="123907" name="Rectangle 2">
            <a:extLst>
              <a:ext uri="{FF2B5EF4-FFF2-40B4-BE49-F238E27FC236}">
                <a16:creationId xmlns:a16="http://schemas.microsoft.com/office/drawing/2014/main" id="{9DF0A868-F228-4C66-BC1F-D99B7DFB81B6}"/>
              </a:ext>
            </a:extLst>
          </p:cNvPr>
          <p:cNvSpPr>
            <a:spLocks noChangeArrowheads="1" noTextEdit="1"/>
          </p:cNvSpPr>
          <p:nvPr>
            <p:ph type="sldImg"/>
          </p:nvPr>
        </p:nvSpPr>
        <p:spPr>
          <a:ln/>
        </p:spPr>
      </p:sp>
      <p:sp>
        <p:nvSpPr>
          <p:cNvPr id="123908" name="Rectangle 3">
            <a:extLst>
              <a:ext uri="{FF2B5EF4-FFF2-40B4-BE49-F238E27FC236}">
                <a16:creationId xmlns:a16="http://schemas.microsoft.com/office/drawing/2014/main" id="{04E7B91D-9AB0-4047-BEE6-1B347C37DE1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a:extLst>
              <a:ext uri="{FF2B5EF4-FFF2-40B4-BE49-F238E27FC236}">
                <a16:creationId xmlns:a16="http://schemas.microsoft.com/office/drawing/2014/main" id="{0A90F08B-26BB-48D7-900A-3F2E2EAE156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7DCB909D-3D4A-4ED6-B627-816D7DC68D1A}" type="slidenum">
              <a:rPr lang="en-US" altLang="es-DO" sz="1200"/>
              <a:pPr/>
              <a:t>21</a:t>
            </a:fld>
            <a:endParaRPr lang="en-US" altLang="es-DO" sz="1200"/>
          </a:p>
        </p:txBody>
      </p:sp>
      <p:sp>
        <p:nvSpPr>
          <p:cNvPr id="124931" name="Rectangle 2">
            <a:extLst>
              <a:ext uri="{FF2B5EF4-FFF2-40B4-BE49-F238E27FC236}">
                <a16:creationId xmlns:a16="http://schemas.microsoft.com/office/drawing/2014/main" id="{30FEFA50-2550-421B-B9ED-5849110A598D}"/>
              </a:ext>
            </a:extLst>
          </p:cNvPr>
          <p:cNvSpPr>
            <a:spLocks noChangeArrowheads="1" noTextEdit="1"/>
          </p:cNvSpPr>
          <p:nvPr>
            <p:ph type="sldImg"/>
          </p:nvPr>
        </p:nvSpPr>
        <p:spPr>
          <a:ln/>
        </p:spPr>
      </p:sp>
      <p:sp>
        <p:nvSpPr>
          <p:cNvPr id="124932" name="Rectangle 3">
            <a:extLst>
              <a:ext uri="{FF2B5EF4-FFF2-40B4-BE49-F238E27FC236}">
                <a16:creationId xmlns:a16="http://schemas.microsoft.com/office/drawing/2014/main" id="{A406AE45-A0D2-477B-9F21-44A13A3B98E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a:extLst>
              <a:ext uri="{FF2B5EF4-FFF2-40B4-BE49-F238E27FC236}">
                <a16:creationId xmlns:a16="http://schemas.microsoft.com/office/drawing/2014/main" id="{4D7EEE76-5F2C-41CB-9177-3B9A95FA187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A1BDDFB8-EC79-4CE4-98D2-F8F32291997E}" type="slidenum">
              <a:rPr lang="en-US" altLang="es-DO" sz="1200"/>
              <a:pPr/>
              <a:t>22</a:t>
            </a:fld>
            <a:endParaRPr lang="en-US" altLang="es-DO" sz="1200"/>
          </a:p>
        </p:txBody>
      </p:sp>
      <p:sp>
        <p:nvSpPr>
          <p:cNvPr id="125955" name="Rectangle 2">
            <a:extLst>
              <a:ext uri="{FF2B5EF4-FFF2-40B4-BE49-F238E27FC236}">
                <a16:creationId xmlns:a16="http://schemas.microsoft.com/office/drawing/2014/main" id="{94FC13D8-6649-4F94-9A0F-70065B5BE63F}"/>
              </a:ext>
            </a:extLst>
          </p:cNvPr>
          <p:cNvSpPr>
            <a:spLocks noChangeArrowheads="1" noTextEdit="1"/>
          </p:cNvSpPr>
          <p:nvPr>
            <p:ph type="sldImg"/>
          </p:nvPr>
        </p:nvSpPr>
        <p:spPr>
          <a:ln/>
        </p:spPr>
      </p:sp>
      <p:sp>
        <p:nvSpPr>
          <p:cNvPr id="125956" name="Rectangle 3">
            <a:extLst>
              <a:ext uri="{FF2B5EF4-FFF2-40B4-BE49-F238E27FC236}">
                <a16:creationId xmlns:a16="http://schemas.microsoft.com/office/drawing/2014/main" id="{BBAAD9E5-C5C2-40A9-806F-7C716D7E589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a:extLst>
              <a:ext uri="{FF2B5EF4-FFF2-40B4-BE49-F238E27FC236}">
                <a16:creationId xmlns:a16="http://schemas.microsoft.com/office/drawing/2014/main" id="{9D04C11E-2727-445F-B190-B05B338C990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FAEAF597-50CD-428D-AAF2-B9B73405BE84}" type="slidenum">
              <a:rPr lang="en-US" altLang="es-DO" sz="1200"/>
              <a:pPr/>
              <a:t>23</a:t>
            </a:fld>
            <a:endParaRPr lang="en-US" altLang="es-DO" sz="1200"/>
          </a:p>
        </p:txBody>
      </p:sp>
      <p:sp>
        <p:nvSpPr>
          <p:cNvPr id="126979" name="Rectangle 2">
            <a:extLst>
              <a:ext uri="{FF2B5EF4-FFF2-40B4-BE49-F238E27FC236}">
                <a16:creationId xmlns:a16="http://schemas.microsoft.com/office/drawing/2014/main" id="{17898D2A-0B4C-4CC1-9A7F-573DAA76C379}"/>
              </a:ext>
            </a:extLst>
          </p:cNvPr>
          <p:cNvSpPr>
            <a:spLocks noChangeArrowheads="1" noTextEdit="1"/>
          </p:cNvSpPr>
          <p:nvPr>
            <p:ph type="sldImg"/>
          </p:nvPr>
        </p:nvSpPr>
        <p:spPr>
          <a:ln/>
        </p:spPr>
      </p:sp>
      <p:sp>
        <p:nvSpPr>
          <p:cNvPr id="126980" name="Rectangle 3">
            <a:extLst>
              <a:ext uri="{FF2B5EF4-FFF2-40B4-BE49-F238E27FC236}">
                <a16:creationId xmlns:a16="http://schemas.microsoft.com/office/drawing/2014/main" id="{0F8076DA-465C-46CF-BE5E-AF7548F0C81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a:extLst>
              <a:ext uri="{FF2B5EF4-FFF2-40B4-BE49-F238E27FC236}">
                <a16:creationId xmlns:a16="http://schemas.microsoft.com/office/drawing/2014/main" id="{CA91A214-58CA-4669-A645-079A9961D6E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1C15F344-9D10-4A28-9375-0195AC79B239}" type="slidenum">
              <a:rPr lang="en-US" altLang="es-DO" sz="1200"/>
              <a:pPr/>
              <a:t>24</a:t>
            </a:fld>
            <a:endParaRPr lang="en-US" altLang="es-DO" sz="1200"/>
          </a:p>
        </p:txBody>
      </p:sp>
      <p:sp>
        <p:nvSpPr>
          <p:cNvPr id="128003" name="Rectangle 2">
            <a:extLst>
              <a:ext uri="{FF2B5EF4-FFF2-40B4-BE49-F238E27FC236}">
                <a16:creationId xmlns:a16="http://schemas.microsoft.com/office/drawing/2014/main" id="{FD548E31-06DB-4057-BD8A-1E3525131D1E}"/>
              </a:ext>
            </a:extLst>
          </p:cNvPr>
          <p:cNvSpPr>
            <a:spLocks noChangeArrowheads="1" noTextEdit="1"/>
          </p:cNvSpPr>
          <p:nvPr>
            <p:ph type="sldImg"/>
          </p:nvPr>
        </p:nvSpPr>
        <p:spPr>
          <a:ln/>
        </p:spPr>
      </p:sp>
      <p:sp>
        <p:nvSpPr>
          <p:cNvPr id="128004" name="Rectangle 3">
            <a:extLst>
              <a:ext uri="{FF2B5EF4-FFF2-40B4-BE49-F238E27FC236}">
                <a16:creationId xmlns:a16="http://schemas.microsoft.com/office/drawing/2014/main" id="{3C32AE7C-C5E8-4595-AED3-21F7B7AD412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a:extLst>
              <a:ext uri="{FF2B5EF4-FFF2-40B4-BE49-F238E27FC236}">
                <a16:creationId xmlns:a16="http://schemas.microsoft.com/office/drawing/2014/main" id="{8966F1B7-726D-45AB-ACA5-254F844317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2816EDFA-6E70-4BF6-8094-D79027132AEF}" type="slidenum">
              <a:rPr lang="en-US" altLang="es-DO" sz="1200"/>
              <a:pPr/>
              <a:t>25</a:t>
            </a:fld>
            <a:endParaRPr lang="en-US" altLang="es-DO" sz="1200"/>
          </a:p>
        </p:txBody>
      </p:sp>
      <p:sp>
        <p:nvSpPr>
          <p:cNvPr id="129027" name="Rectangle 2">
            <a:extLst>
              <a:ext uri="{FF2B5EF4-FFF2-40B4-BE49-F238E27FC236}">
                <a16:creationId xmlns:a16="http://schemas.microsoft.com/office/drawing/2014/main" id="{AC864C3F-A8B9-470C-BC3F-924786BEE6EA}"/>
              </a:ext>
            </a:extLst>
          </p:cNvPr>
          <p:cNvSpPr>
            <a:spLocks noChangeArrowheads="1" noTextEdit="1"/>
          </p:cNvSpPr>
          <p:nvPr>
            <p:ph type="sldImg"/>
          </p:nvPr>
        </p:nvSpPr>
        <p:spPr>
          <a:ln/>
        </p:spPr>
      </p:sp>
      <p:sp>
        <p:nvSpPr>
          <p:cNvPr id="129028" name="Rectangle 3">
            <a:extLst>
              <a:ext uri="{FF2B5EF4-FFF2-40B4-BE49-F238E27FC236}">
                <a16:creationId xmlns:a16="http://schemas.microsoft.com/office/drawing/2014/main" id="{DF4C112A-3CB7-409A-813F-B07D0C32D50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a:extLst>
              <a:ext uri="{FF2B5EF4-FFF2-40B4-BE49-F238E27FC236}">
                <a16:creationId xmlns:a16="http://schemas.microsoft.com/office/drawing/2014/main" id="{A75E0775-A966-41BD-844B-070CA6AE2C2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AADA2C0F-2C76-4EF0-88E3-BFEFF0769CB2}" type="slidenum">
              <a:rPr lang="en-US" altLang="es-DO" sz="1200"/>
              <a:pPr/>
              <a:t>26</a:t>
            </a:fld>
            <a:endParaRPr lang="en-US" altLang="es-DO" sz="1200"/>
          </a:p>
        </p:txBody>
      </p:sp>
      <p:sp>
        <p:nvSpPr>
          <p:cNvPr id="130051" name="Rectangle 2">
            <a:extLst>
              <a:ext uri="{FF2B5EF4-FFF2-40B4-BE49-F238E27FC236}">
                <a16:creationId xmlns:a16="http://schemas.microsoft.com/office/drawing/2014/main" id="{73E8E775-F562-4A28-AF03-6DC460B47D7E}"/>
              </a:ext>
            </a:extLst>
          </p:cNvPr>
          <p:cNvSpPr>
            <a:spLocks noChangeArrowheads="1" noTextEdit="1"/>
          </p:cNvSpPr>
          <p:nvPr>
            <p:ph type="sldImg"/>
          </p:nvPr>
        </p:nvSpPr>
        <p:spPr>
          <a:ln/>
        </p:spPr>
      </p:sp>
      <p:sp>
        <p:nvSpPr>
          <p:cNvPr id="130052" name="Rectangle 3">
            <a:extLst>
              <a:ext uri="{FF2B5EF4-FFF2-40B4-BE49-F238E27FC236}">
                <a16:creationId xmlns:a16="http://schemas.microsoft.com/office/drawing/2014/main" id="{C79A88D6-75DC-4FF3-8034-1B4DB28A8E1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a:extLst>
              <a:ext uri="{FF2B5EF4-FFF2-40B4-BE49-F238E27FC236}">
                <a16:creationId xmlns:a16="http://schemas.microsoft.com/office/drawing/2014/main" id="{E8A062F4-8D7F-4AC0-A61C-0F9AA0DDE5D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4059E80A-BD79-46E4-B19D-1F8BE1EC7F8C}" type="slidenum">
              <a:rPr lang="en-US" altLang="es-DO" sz="1200"/>
              <a:pPr/>
              <a:t>27</a:t>
            </a:fld>
            <a:endParaRPr lang="en-US" altLang="es-DO" sz="1200"/>
          </a:p>
        </p:txBody>
      </p:sp>
      <p:sp>
        <p:nvSpPr>
          <p:cNvPr id="131075" name="Rectangle 2">
            <a:extLst>
              <a:ext uri="{FF2B5EF4-FFF2-40B4-BE49-F238E27FC236}">
                <a16:creationId xmlns:a16="http://schemas.microsoft.com/office/drawing/2014/main" id="{CA13279F-6532-42E9-B42A-7276E175306B}"/>
              </a:ext>
            </a:extLst>
          </p:cNvPr>
          <p:cNvSpPr>
            <a:spLocks noGrp="1" noRot="1" noChangeAspect="1" noChangeArrowheads="1" noTextEdit="1"/>
          </p:cNvSpPr>
          <p:nvPr>
            <p:ph type="sldImg"/>
          </p:nvPr>
        </p:nvSpPr>
        <p:spPr>
          <a:ln/>
        </p:spPr>
      </p:sp>
      <p:sp>
        <p:nvSpPr>
          <p:cNvPr id="131076" name="Rectangle 3">
            <a:extLst>
              <a:ext uri="{FF2B5EF4-FFF2-40B4-BE49-F238E27FC236}">
                <a16:creationId xmlns:a16="http://schemas.microsoft.com/office/drawing/2014/main" id="{335339EF-0B6C-4F0B-A73B-BF2934020DD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a:extLst>
              <a:ext uri="{FF2B5EF4-FFF2-40B4-BE49-F238E27FC236}">
                <a16:creationId xmlns:a16="http://schemas.microsoft.com/office/drawing/2014/main" id="{52A575F0-1E8D-4BF8-A449-A49395D07BF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2229B341-742F-4B4D-AD24-EC03C8B64202}" type="slidenum">
              <a:rPr lang="en-US" altLang="es-DO" sz="1200"/>
              <a:pPr/>
              <a:t>29</a:t>
            </a:fld>
            <a:endParaRPr lang="en-US" altLang="es-DO" sz="1200"/>
          </a:p>
        </p:txBody>
      </p:sp>
      <p:sp>
        <p:nvSpPr>
          <p:cNvPr id="132099" name="Rectangle 2">
            <a:extLst>
              <a:ext uri="{FF2B5EF4-FFF2-40B4-BE49-F238E27FC236}">
                <a16:creationId xmlns:a16="http://schemas.microsoft.com/office/drawing/2014/main" id="{DD02E9B1-B34A-448B-9F20-7C387EA1A722}"/>
              </a:ext>
            </a:extLst>
          </p:cNvPr>
          <p:cNvSpPr>
            <a:spLocks noGrp="1" noRot="1" noChangeAspect="1" noChangeArrowheads="1" noTextEdit="1"/>
          </p:cNvSpPr>
          <p:nvPr>
            <p:ph type="sldImg"/>
          </p:nvPr>
        </p:nvSpPr>
        <p:spPr>
          <a:ln/>
        </p:spPr>
      </p:sp>
      <p:sp>
        <p:nvSpPr>
          <p:cNvPr id="132100" name="Rectangle 3">
            <a:extLst>
              <a:ext uri="{FF2B5EF4-FFF2-40B4-BE49-F238E27FC236}">
                <a16:creationId xmlns:a16="http://schemas.microsoft.com/office/drawing/2014/main" id="{1590D096-2DB7-4321-8B5E-A121BCFDAB2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a:extLst>
              <a:ext uri="{FF2B5EF4-FFF2-40B4-BE49-F238E27FC236}">
                <a16:creationId xmlns:a16="http://schemas.microsoft.com/office/drawing/2014/main" id="{E51CDB33-1B16-436B-B7E3-057C8652208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AE94BA90-E247-4952-B838-19CD499BA658}" type="slidenum">
              <a:rPr lang="en-US" altLang="es-DO" sz="1200"/>
              <a:pPr/>
              <a:t>30</a:t>
            </a:fld>
            <a:endParaRPr lang="en-US" altLang="es-DO" sz="1200"/>
          </a:p>
        </p:txBody>
      </p:sp>
      <p:sp>
        <p:nvSpPr>
          <p:cNvPr id="133123" name="Rectangle 2">
            <a:extLst>
              <a:ext uri="{FF2B5EF4-FFF2-40B4-BE49-F238E27FC236}">
                <a16:creationId xmlns:a16="http://schemas.microsoft.com/office/drawing/2014/main" id="{C1550002-6828-4AAF-AC85-DC1375E11832}"/>
              </a:ext>
            </a:extLst>
          </p:cNvPr>
          <p:cNvSpPr>
            <a:spLocks noGrp="1" noRot="1" noChangeAspect="1" noChangeArrowheads="1" noTextEdit="1"/>
          </p:cNvSpPr>
          <p:nvPr>
            <p:ph type="sldImg"/>
          </p:nvPr>
        </p:nvSpPr>
        <p:spPr>
          <a:ln/>
        </p:spPr>
      </p:sp>
      <p:sp>
        <p:nvSpPr>
          <p:cNvPr id="133124" name="Rectangle 3">
            <a:extLst>
              <a:ext uri="{FF2B5EF4-FFF2-40B4-BE49-F238E27FC236}">
                <a16:creationId xmlns:a16="http://schemas.microsoft.com/office/drawing/2014/main" id="{84F5D3C4-BBB6-400F-A2D0-139E3ECED5C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a:extLst>
              <a:ext uri="{FF2B5EF4-FFF2-40B4-BE49-F238E27FC236}">
                <a16:creationId xmlns:a16="http://schemas.microsoft.com/office/drawing/2014/main" id="{4A2604B7-CC42-4F4B-8B98-85DF81AC83E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5228AFC2-2DC9-4854-A727-C08386FF2382}" type="slidenum">
              <a:rPr lang="en-US" altLang="es-DO" sz="1200"/>
              <a:pPr/>
              <a:t>31</a:t>
            </a:fld>
            <a:endParaRPr lang="en-US" altLang="es-DO" sz="1200"/>
          </a:p>
        </p:txBody>
      </p:sp>
      <p:sp>
        <p:nvSpPr>
          <p:cNvPr id="134147" name="Rectangle 2">
            <a:extLst>
              <a:ext uri="{FF2B5EF4-FFF2-40B4-BE49-F238E27FC236}">
                <a16:creationId xmlns:a16="http://schemas.microsoft.com/office/drawing/2014/main" id="{C10F28AD-23ED-4934-8CF9-A51D20CE7BB0}"/>
              </a:ext>
            </a:extLst>
          </p:cNvPr>
          <p:cNvSpPr>
            <a:spLocks noGrp="1" noRot="1" noChangeAspect="1" noChangeArrowheads="1" noTextEdit="1"/>
          </p:cNvSpPr>
          <p:nvPr>
            <p:ph type="sldImg"/>
          </p:nvPr>
        </p:nvSpPr>
        <p:spPr>
          <a:ln/>
        </p:spPr>
      </p:sp>
      <p:sp>
        <p:nvSpPr>
          <p:cNvPr id="134148" name="Rectangle 3">
            <a:extLst>
              <a:ext uri="{FF2B5EF4-FFF2-40B4-BE49-F238E27FC236}">
                <a16:creationId xmlns:a16="http://schemas.microsoft.com/office/drawing/2014/main" id="{443F69D0-EF2E-4FC9-9419-1F777E64B65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a:extLst>
              <a:ext uri="{FF2B5EF4-FFF2-40B4-BE49-F238E27FC236}">
                <a16:creationId xmlns:a16="http://schemas.microsoft.com/office/drawing/2014/main" id="{8ECFCFB0-F1F9-414F-8385-D76C7FD7824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9CF65957-C153-4131-9D93-AAA1FF32FE2F}" type="slidenum">
              <a:rPr lang="en-US" altLang="es-DO" sz="1200"/>
              <a:pPr/>
              <a:t>32</a:t>
            </a:fld>
            <a:endParaRPr lang="en-US" altLang="es-DO" sz="1200"/>
          </a:p>
        </p:txBody>
      </p:sp>
      <p:sp>
        <p:nvSpPr>
          <p:cNvPr id="135171" name="Rectangle 2">
            <a:extLst>
              <a:ext uri="{FF2B5EF4-FFF2-40B4-BE49-F238E27FC236}">
                <a16:creationId xmlns:a16="http://schemas.microsoft.com/office/drawing/2014/main" id="{19308A2E-E8DD-4E1D-8A9B-2CA503E7DE1D}"/>
              </a:ext>
            </a:extLst>
          </p:cNvPr>
          <p:cNvSpPr>
            <a:spLocks noGrp="1" noRot="1" noChangeAspect="1" noChangeArrowheads="1" noTextEdit="1"/>
          </p:cNvSpPr>
          <p:nvPr>
            <p:ph type="sldImg"/>
          </p:nvPr>
        </p:nvSpPr>
        <p:spPr>
          <a:ln/>
        </p:spPr>
      </p:sp>
      <p:sp>
        <p:nvSpPr>
          <p:cNvPr id="135172" name="Rectangle 3">
            <a:extLst>
              <a:ext uri="{FF2B5EF4-FFF2-40B4-BE49-F238E27FC236}">
                <a16:creationId xmlns:a16="http://schemas.microsoft.com/office/drawing/2014/main" id="{A4CA4CCF-59F5-425F-A508-38FE3F0CEA4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a:extLst>
              <a:ext uri="{FF2B5EF4-FFF2-40B4-BE49-F238E27FC236}">
                <a16:creationId xmlns:a16="http://schemas.microsoft.com/office/drawing/2014/main" id="{00CDD2D1-8E53-4C5D-A805-82127AFCFE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8959A3C9-C853-48FC-B92E-1B02BF842119}" type="slidenum">
              <a:rPr lang="en-US" altLang="es-DO" sz="1200"/>
              <a:pPr/>
              <a:t>33</a:t>
            </a:fld>
            <a:endParaRPr lang="en-US" altLang="es-DO" sz="1200"/>
          </a:p>
        </p:txBody>
      </p:sp>
      <p:sp>
        <p:nvSpPr>
          <p:cNvPr id="136195" name="Rectangle 2">
            <a:extLst>
              <a:ext uri="{FF2B5EF4-FFF2-40B4-BE49-F238E27FC236}">
                <a16:creationId xmlns:a16="http://schemas.microsoft.com/office/drawing/2014/main" id="{719AEDD6-C55F-4430-B185-9AE7DD593B44}"/>
              </a:ext>
            </a:extLst>
          </p:cNvPr>
          <p:cNvSpPr>
            <a:spLocks noGrp="1" noRot="1" noChangeAspect="1" noChangeArrowheads="1" noTextEdit="1"/>
          </p:cNvSpPr>
          <p:nvPr>
            <p:ph type="sldImg"/>
          </p:nvPr>
        </p:nvSpPr>
        <p:spPr>
          <a:ln/>
        </p:spPr>
      </p:sp>
      <p:sp>
        <p:nvSpPr>
          <p:cNvPr id="136196" name="Rectangle 3">
            <a:extLst>
              <a:ext uri="{FF2B5EF4-FFF2-40B4-BE49-F238E27FC236}">
                <a16:creationId xmlns:a16="http://schemas.microsoft.com/office/drawing/2014/main" id="{26AA590C-056A-4574-B159-CD7F6774A99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a:extLst>
              <a:ext uri="{FF2B5EF4-FFF2-40B4-BE49-F238E27FC236}">
                <a16:creationId xmlns:a16="http://schemas.microsoft.com/office/drawing/2014/main" id="{1A8394B8-9290-48B3-B1BA-A883A453C5A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F16B4808-10EE-4DA8-9F18-2B8BCBF12EFB}" type="slidenum">
              <a:rPr lang="en-US" altLang="es-DO" sz="1200"/>
              <a:pPr/>
              <a:t>34</a:t>
            </a:fld>
            <a:endParaRPr lang="en-US" altLang="es-DO" sz="1200"/>
          </a:p>
        </p:txBody>
      </p:sp>
      <p:sp>
        <p:nvSpPr>
          <p:cNvPr id="137219" name="Rectangle 2">
            <a:extLst>
              <a:ext uri="{FF2B5EF4-FFF2-40B4-BE49-F238E27FC236}">
                <a16:creationId xmlns:a16="http://schemas.microsoft.com/office/drawing/2014/main" id="{0E1A96E4-DBB8-469B-912E-E47312F40D9E}"/>
              </a:ext>
            </a:extLst>
          </p:cNvPr>
          <p:cNvSpPr>
            <a:spLocks noGrp="1" noRot="1" noChangeAspect="1" noChangeArrowheads="1" noTextEdit="1"/>
          </p:cNvSpPr>
          <p:nvPr>
            <p:ph type="sldImg"/>
          </p:nvPr>
        </p:nvSpPr>
        <p:spPr>
          <a:ln/>
        </p:spPr>
      </p:sp>
      <p:sp>
        <p:nvSpPr>
          <p:cNvPr id="137220" name="Rectangle 3">
            <a:extLst>
              <a:ext uri="{FF2B5EF4-FFF2-40B4-BE49-F238E27FC236}">
                <a16:creationId xmlns:a16="http://schemas.microsoft.com/office/drawing/2014/main" id="{040550E4-63BD-476D-AF40-1D43F20C3A7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a:extLst>
              <a:ext uri="{FF2B5EF4-FFF2-40B4-BE49-F238E27FC236}">
                <a16:creationId xmlns:a16="http://schemas.microsoft.com/office/drawing/2014/main" id="{8A35E764-BAF1-48AB-A865-213DB520C43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1B8DC504-15C2-4429-AAF7-D9818C45D556}" type="slidenum">
              <a:rPr lang="en-US" altLang="es-DO" sz="1200"/>
              <a:pPr/>
              <a:t>35</a:t>
            </a:fld>
            <a:endParaRPr lang="en-US" altLang="es-DO" sz="1200"/>
          </a:p>
        </p:txBody>
      </p:sp>
      <p:sp>
        <p:nvSpPr>
          <p:cNvPr id="138243" name="Rectangle 2">
            <a:extLst>
              <a:ext uri="{FF2B5EF4-FFF2-40B4-BE49-F238E27FC236}">
                <a16:creationId xmlns:a16="http://schemas.microsoft.com/office/drawing/2014/main" id="{45AB0563-814C-4678-BA7F-1714D1381190}"/>
              </a:ext>
            </a:extLst>
          </p:cNvPr>
          <p:cNvSpPr>
            <a:spLocks noGrp="1" noRot="1" noChangeAspect="1" noChangeArrowheads="1" noTextEdit="1"/>
          </p:cNvSpPr>
          <p:nvPr>
            <p:ph type="sldImg"/>
          </p:nvPr>
        </p:nvSpPr>
        <p:spPr>
          <a:ln/>
        </p:spPr>
      </p:sp>
      <p:sp>
        <p:nvSpPr>
          <p:cNvPr id="138244" name="Rectangle 3">
            <a:extLst>
              <a:ext uri="{FF2B5EF4-FFF2-40B4-BE49-F238E27FC236}">
                <a16:creationId xmlns:a16="http://schemas.microsoft.com/office/drawing/2014/main" id="{15703144-0B02-4CA0-9629-A5387436DB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a:extLst>
              <a:ext uri="{FF2B5EF4-FFF2-40B4-BE49-F238E27FC236}">
                <a16:creationId xmlns:a16="http://schemas.microsoft.com/office/drawing/2014/main" id="{6F395003-87A5-4BFD-8B9F-AA4C1242824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A2D97857-6450-472F-A489-81B7A3227C5C}" type="slidenum">
              <a:rPr lang="en-US" altLang="es-DO" sz="1200"/>
              <a:pPr/>
              <a:t>36</a:t>
            </a:fld>
            <a:endParaRPr lang="en-US" altLang="es-DO" sz="1200"/>
          </a:p>
        </p:txBody>
      </p:sp>
      <p:sp>
        <p:nvSpPr>
          <p:cNvPr id="139267" name="Rectangle 2">
            <a:extLst>
              <a:ext uri="{FF2B5EF4-FFF2-40B4-BE49-F238E27FC236}">
                <a16:creationId xmlns:a16="http://schemas.microsoft.com/office/drawing/2014/main" id="{02C489EA-7B88-4206-82A0-FB86A9C80BEB}"/>
              </a:ext>
            </a:extLst>
          </p:cNvPr>
          <p:cNvSpPr>
            <a:spLocks noGrp="1" noRot="1" noChangeAspect="1" noChangeArrowheads="1" noTextEdit="1"/>
          </p:cNvSpPr>
          <p:nvPr>
            <p:ph type="sldImg"/>
          </p:nvPr>
        </p:nvSpPr>
        <p:spPr>
          <a:ln/>
        </p:spPr>
      </p:sp>
      <p:sp>
        <p:nvSpPr>
          <p:cNvPr id="139268" name="Rectangle 3">
            <a:extLst>
              <a:ext uri="{FF2B5EF4-FFF2-40B4-BE49-F238E27FC236}">
                <a16:creationId xmlns:a16="http://schemas.microsoft.com/office/drawing/2014/main" id="{538622F7-B073-4F8D-BB9C-078EF65D722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a:extLst>
              <a:ext uri="{FF2B5EF4-FFF2-40B4-BE49-F238E27FC236}">
                <a16:creationId xmlns:a16="http://schemas.microsoft.com/office/drawing/2014/main" id="{16179757-BE26-46B3-8640-0609811589B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AD606E9D-0B0F-4D2A-BDD6-6049760BDC8E}" type="slidenum">
              <a:rPr lang="en-US" altLang="es-DO" sz="1200"/>
              <a:pPr/>
              <a:t>37</a:t>
            </a:fld>
            <a:endParaRPr lang="en-US" altLang="es-DO" sz="1200"/>
          </a:p>
        </p:txBody>
      </p:sp>
      <p:sp>
        <p:nvSpPr>
          <p:cNvPr id="140291" name="Rectangle 2">
            <a:extLst>
              <a:ext uri="{FF2B5EF4-FFF2-40B4-BE49-F238E27FC236}">
                <a16:creationId xmlns:a16="http://schemas.microsoft.com/office/drawing/2014/main" id="{401DB6CB-A334-49FE-8AFB-6DAF0DE6849D}"/>
              </a:ext>
            </a:extLst>
          </p:cNvPr>
          <p:cNvSpPr>
            <a:spLocks noGrp="1" noRot="1" noChangeAspect="1" noChangeArrowheads="1" noTextEdit="1"/>
          </p:cNvSpPr>
          <p:nvPr>
            <p:ph type="sldImg"/>
          </p:nvPr>
        </p:nvSpPr>
        <p:spPr>
          <a:ln/>
        </p:spPr>
      </p:sp>
      <p:sp>
        <p:nvSpPr>
          <p:cNvPr id="140292" name="Rectangle 3">
            <a:extLst>
              <a:ext uri="{FF2B5EF4-FFF2-40B4-BE49-F238E27FC236}">
                <a16:creationId xmlns:a16="http://schemas.microsoft.com/office/drawing/2014/main" id="{3E7C1504-3628-4ED7-BDA5-077627172C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DO" altLang="es-DO">
              <a:latin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a:extLst>
              <a:ext uri="{FF2B5EF4-FFF2-40B4-BE49-F238E27FC236}">
                <a16:creationId xmlns:a16="http://schemas.microsoft.com/office/drawing/2014/main" id="{EA5E8919-3E83-4412-ACBD-CB2B33DE124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D64D70B5-96BA-45DA-85A0-E63A5CD23E97}" type="slidenum">
              <a:rPr lang="en-US" altLang="es-DO" sz="1200"/>
              <a:pPr/>
              <a:t>38</a:t>
            </a:fld>
            <a:endParaRPr lang="en-US" altLang="es-DO" sz="1200"/>
          </a:p>
        </p:txBody>
      </p:sp>
      <p:sp>
        <p:nvSpPr>
          <p:cNvPr id="141315" name="Rectangle 2">
            <a:extLst>
              <a:ext uri="{FF2B5EF4-FFF2-40B4-BE49-F238E27FC236}">
                <a16:creationId xmlns:a16="http://schemas.microsoft.com/office/drawing/2014/main" id="{FECE0EBD-626F-41B5-B54A-A2DB3ABBF884}"/>
              </a:ext>
            </a:extLst>
          </p:cNvPr>
          <p:cNvSpPr>
            <a:spLocks noGrp="1" noRot="1" noChangeAspect="1" noChangeArrowheads="1" noTextEdit="1"/>
          </p:cNvSpPr>
          <p:nvPr>
            <p:ph type="sldImg"/>
          </p:nvPr>
        </p:nvSpPr>
        <p:spPr>
          <a:ln/>
        </p:spPr>
      </p:sp>
      <p:sp>
        <p:nvSpPr>
          <p:cNvPr id="141316" name="Rectangle 3">
            <a:extLst>
              <a:ext uri="{FF2B5EF4-FFF2-40B4-BE49-F238E27FC236}">
                <a16:creationId xmlns:a16="http://schemas.microsoft.com/office/drawing/2014/main" id="{64B08C7F-B93C-41B9-8155-23B5380EAB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DO" altLang="es-DO">
              <a:latin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a:extLst>
              <a:ext uri="{FF2B5EF4-FFF2-40B4-BE49-F238E27FC236}">
                <a16:creationId xmlns:a16="http://schemas.microsoft.com/office/drawing/2014/main" id="{178B7B9D-CACB-43A5-A06D-3AF023F0598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D50EDECB-A879-4C8A-A2CD-85336014AE4F}" type="slidenum">
              <a:rPr lang="en-US" altLang="es-DO" sz="1200"/>
              <a:pPr/>
              <a:t>39</a:t>
            </a:fld>
            <a:endParaRPr lang="en-US" altLang="es-DO" sz="1200"/>
          </a:p>
        </p:txBody>
      </p:sp>
      <p:sp>
        <p:nvSpPr>
          <p:cNvPr id="142339" name="Rectangle 2">
            <a:extLst>
              <a:ext uri="{FF2B5EF4-FFF2-40B4-BE49-F238E27FC236}">
                <a16:creationId xmlns:a16="http://schemas.microsoft.com/office/drawing/2014/main" id="{26D55635-9AC3-4FDF-A8F0-2059B9BD26F5}"/>
              </a:ext>
            </a:extLst>
          </p:cNvPr>
          <p:cNvSpPr>
            <a:spLocks noGrp="1" noRot="1" noChangeAspect="1" noChangeArrowheads="1" noTextEdit="1"/>
          </p:cNvSpPr>
          <p:nvPr>
            <p:ph type="sldImg"/>
          </p:nvPr>
        </p:nvSpPr>
        <p:spPr>
          <a:ln/>
        </p:spPr>
      </p:sp>
      <p:sp>
        <p:nvSpPr>
          <p:cNvPr id="142340" name="Rectangle 3">
            <a:extLst>
              <a:ext uri="{FF2B5EF4-FFF2-40B4-BE49-F238E27FC236}">
                <a16:creationId xmlns:a16="http://schemas.microsoft.com/office/drawing/2014/main" id="{FFD29265-1A91-4272-9293-6F3A0254DA2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DO" altLang="es-DO">
              <a:latin typeface="Arial" panose="020B06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a:extLst>
              <a:ext uri="{FF2B5EF4-FFF2-40B4-BE49-F238E27FC236}">
                <a16:creationId xmlns:a16="http://schemas.microsoft.com/office/drawing/2014/main" id="{FC4659C4-D62A-49AB-9A0C-0D89E4F3CB8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A80F9952-0905-4749-B3C2-918C5222D9D9}" type="slidenum">
              <a:rPr lang="en-US" altLang="es-DO" sz="1200"/>
              <a:pPr/>
              <a:t>40</a:t>
            </a:fld>
            <a:endParaRPr lang="en-US" altLang="es-DO" sz="1200"/>
          </a:p>
        </p:txBody>
      </p:sp>
      <p:sp>
        <p:nvSpPr>
          <p:cNvPr id="143363" name="Rectangle 2">
            <a:extLst>
              <a:ext uri="{FF2B5EF4-FFF2-40B4-BE49-F238E27FC236}">
                <a16:creationId xmlns:a16="http://schemas.microsoft.com/office/drawing/2014/main" id="{93804866-E69B-4B56-BA8C-0897D71961DB}"/>
              </a:ext>
            </a:extLst>
          </p:cNvPr>
          <p:cNvSpPr>
            <a:spLocks noGrp="1" noRot="1" noChangeAspect="1" noChangeArrowheads="1" noTextEdit="1"/>
          </p:cNvSpPr>
          <p:nvPr>
            <p:ph type="sldImg"/>
          </p:nvPr>
        </p:nvSpPr>
        <p:spPr>
          <a:ln/>
        </p:spPr>
      </p:sp>
      <p:sp>
        <p:nvSpPr>
          <p:cNvPr id="143364" name="Rectangle 3">
            <a:extLst>
              <a:ext uri="{FF2B5EF4-FFF2-40B4-BE49-F238E27FC236}">
                <a16:creationId xmlns:a16="http://schemas.microsoft.com/office/drawing/2014/main" id="{93786E1B-C75C-4237-BD45-10A001F7554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a:extLst>
              <a:ext uri="{FF2B5EF4-FFF2-40B4-BE49-F238E27FC236}">
                <a16:creationId xmlns:a16="http://schemas.microsoft.com/office/drawing/2014/main" id="{50E05092-95C1-4C4F-BD53-97A3D240BF6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844477CB-8955-4678-86F5-8D60C4DB0142}" type="slidenum">
              <a:rPr lang="en-US" altLang="es-DO" sz="1200"/>
              <a:pPr/>
              <a:t>41</a:t>
            </a:fld>
            <a:endParaRPr lang="en-US" altLang="es-DO" sz="1200"/>
          </a:p>
        </p:txBody>
      </p:sp>
      <p:sp>
        <p:nvSpPr>
          <p:cNvPr id="144387" name="Rectangle 2">
            <a:extLst>
              <a:ext uri="{FF2B5EF4-FFF2-40B4-BE49-F238E27FC236}">
                <a16:creationId xmlns:a16="http://schemas.microsoft.com/office/drawing/2014/main" id="{2D000565-066F-4114-98F6-E68814E72070}"/>
              </a:ext>
            </a:extLst>
          </p:cNvPr>
          <p:cNvSpPr>
            <a:spLocks noGrp="1" noRot="1" noChangeAspect="1" noChangeArrowheads="1" noTextEdit="1"/>
          </p:cNvSpPr>
          <p:nvPr>
            <p:ph type="sldImg"/>
          </p:nvPr>
        </p:nvSpPr>
        <p:spPr>
          <a:ln/>
        </p:spPr>
      </p:sp>
      <p:sp>
        <p:nvSpPr>
          <p:cNvPr id="144388" name="Rectangle 3">
            <a:extLst>
              <a:ext uri="{FF2B5EF4-FFF2-40B4-BE49-F238E27FC236}">
                <a16:creationId xmlns:a16="http://schemas.microsoft.com/office/drawing/2014/main" id="{06981C40-8A64-416B-AF8F-F1C3FDAB509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a:extLst>
              <a:ext uri="{FF2B5EF4-FFF2-40B4-BE49-F238E27FC236}">
                <a16:creationId xmlns:a16="http://schemas.microsoft.com/office/drawing/2014/main" id="{DA2C878A-0FBE-458A-8F85-49A63684F97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4BE454CB-437F-41E1-A257-5F746E8A4CD1}" type="slidenum">
              <a:rPr lang="en-US" altLang="es-DO" sz="1200"/>
              <a:pPr/>
              <a:t>42</a:t>
            </a:fld>
            <a:endParaRPr lang="en-US" altLang="es-DO" sz="1200"/>
          </a:p>
        </p:txBody>
      </p:sp>
      <p:sp>
        <p:nvSpPr>
          <p:cNvPr id="145411" name="Rectangle 2">
            <a:extLst>
              <a:ext uri="{FF2B5EF4-FFF2-40B4-BE49-F238E27FC236}">
                <a16:creationId xmlns:a16="http://schemas.microsoft.com/office/drawing/2014/main" id="{500784F2-D26F-4400-9AF2-D80B8477E7B9}"/>
              </a:ext>
            </a:extLst>
          </p:cNvPr>
          <p:cNvSpPr>
            <a:spLocks noGrp="1" noRot="1" noChangeAspect="1" noChangeArrowheads="1" noTextEdit="1"/>
          </p:cNvSpPr>
          <p:nvPr>
            <p:ph type="sldImg"/>
          </p:nvPr>
        </p:nvSpPr>
        <p:spPr>
          <a:ln/>
        </p:spPr>
      </p:sp>
      <p:sp>
        <p:nvSpPr>
          <p:cNvPr id="145412" name="Rectangle 3">
            <a:extLst>
              <a:ext uri="{FF2B5EF4-FFF2-40B4-BE49-F238E27FC236}">
                <a16:creationId xmlns:a16="http://schemas.microsoft.com/office/drawing/2014/main" id="{0798C595-A55D-4B18-AF7B-BCF75771424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a:extLst>
              <a:ext uri="{FF2B5EF4-FFF2-40B4-BE49-F238E27FC236}">
                <a16:creationId xmlns:a16="http://schemas.microsoft.com/office/drawing/2014/main" id="{FA94A436-6477-441D-9162-2D3E64B382F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41502AC4-EB9C-4545-9239-5E5817634AB0}" type="slidenum">
              <a:rPr lang="en-US" altLang="es-DO" sz="1200"/>
              <a:pPr/>
              <a:t>43</a:t>
            </a:fld>
            <a:endParaRPr lang="en-US" altLang="es-DO" sz="1200"/>
          </a:p>
        </p:txBody>
      </p:sp>
      <p:sp>
        <p:nvSpPr>
          <p:cNvPr id="146435" name="Rectangle 2">
            <a:extLst>
              <a:ext uri="{FF2B5EF4-FFF2-40B4-BE49-F238E27FC236}">
                <a16:creationId xmlns:a16="http://schemas.microsoft.com/office/drawing/2014/main" id="{75A9BCBD-3BEA-4B6E-A050-E4BFB9BE0CED}"/>
              </a:ext>
            </a:extLst>
          </p:cNvPr>
          <p:cNvSpPr>
            <a:spLocks noGrp="1" noRot="1" noChangeAspect="1" noChangeArrowheads="1" noTextEdit="1"/>
          </p:cNvSpPr>
          <p:nvPr>
            <p:ph type="sldImg"/>
          </p:nvPr>
        </p:nvSpPr>
        <p:spPr>
          <a:ln/>
        </p:spPr>
      </p:sp>
      <p:sp>
        <p:nvSpPr>
          <p:cNvPr id="146436" name="Rectangle 3">
            <a:extLst>
              <a:ext uri="{FF2B5EF4-FFF2-40B4-BE49-F238E27FC236}">
                <a16:creationId xmlns:a16="http://schemas.microsoft.com/office/drawing/2014/main" id="{397B2016-5606-4019-83E2-1317C4FD109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a:extLst>
              <a:ext uri="{FF2B5EF4-FFF2-40B4-BE49-F238E27FC236}">
                <a16:creationId xmlns:a16="http://schemas.microsoft.com/office/drawing/2014/main" id="{B8A7B066-897F-4768-B5BA-F2E40554BFB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0AAF010B-C6BC-4A25-9CF5-2CEDE395640B}" type="slidenum">
              <a:rPr lang="en-US" altLang="es-DO" sz="1200"/>
              <a:pPr/>
              <a:t>44</a:t>
            </a:fld>
            <a:endParaRPr lang="en-US" altLang="es-DO" sz="1200"/>
          </a:p>
        </p:txBody>
      </p:sp>
      <p:sp>
        <p:nvSpPr>
          <p:cNvPr id="147459" name="Rectangle 2">
            <a:extLst>
              <a:ext uri="{FF2B5EF4-FFF2-40B4-BE49-F238E27FC236}">
                <a16:creationId xmlns:a16="http://schemas.microsoft.com/office/drawing/2014/main" id="{4C39DC88-EC98-4D05-92C8-F07FACE2F6B0}"/>
              </a:ext>
            </a:extLst>
          </p:cNvPr>
          <p:cNvSpPr>
            <a:spLocks noGrp="1" noRot="1" noChangeAspect="1" noChangeArrowheads="1" noTextEdit="1"/>
          </p:cNvSpPr>
          <p:nvPr>
            <p:ph type="sldImg"/>
          </p:nvPr>
        </p:nvSpPr>
        <p:spPr>
          <a:ln/>
        </p:spPr>
      </p:sp>
      <p:sp>
        <p:nvSpPr>
          <p:cNvPr id="147460" name="Rectangle 3">
            <a:extLst>
              <a:ext uri="{FF2B5EF4-FFF2-40B4-BE49-F238E27FC236}">
                <a16:creationId xmlns:a16="http://schemas.microsoft.com/office/drawing/2014/main" id="{E11A5DBD-6917-499B-9D33-804B405AAD4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a:extLst>
              <a:ext uri="{FF2B5EF4-FFF2-40B4-BE49-F238E27FC236}">
                <a16:creationId xmlns:a16="http://schemas.microsoft.com/office/drawing/2014/main" id="{20CE8198-516B-421B-ADD8-20B690895C6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1D4FF4BF-7FF5-49A7-8A41-51FA9873BF9E}" type="slidenum">
              <a:rPr lang="en-US" altLang="es-DO" sz="1200"/>
              <a:pPr/>
              <a:t>45</a:t>
            </a:fld>
            <a:endParaRPr lang="en-US" altLang="es-DO" sz="1200"/>
          </a:p>
        </p:txBody>
      </p:sp>
      <p:sp>
        <p:nvSpPr>
          <p:cNvPr id="148483" name="Rectangle 2">
            <a:extLst>
              <a:ext uri="{FF2B5EF4-FFF2-40B4-BE49-F238E27FC236}">
                <a16:creationId xmlns:a16="http://schemas.microsoft.com/office/drawing/2014/main" id="{3F50288F-20A4-4FD7-9FBC-F25D097616F4}"/>
              </a:ext>
            </a:extLst>
          </p:cNvPr>
          <p:cNvSpPr>
            <a:spLocks noGrp="1" noRot="1" noChangeAspect="1" noChangeArrowheads="1" noTextEdit="1"/>
          </p:cNvSpPr>
          <p:nvPr>
            <p:ph type="sldImg"/>
          </p:nvPr>
        </p:nvSpPr>
        <p:spPr>
          <a:ln/>
        </p:spPr>
      </p:sp>
      <p:sp>
        <p:nvSpPr>
          <p:cNvPr id="148484" name="Rectangle 3">
            <a:extLst>
              <a:ext uri="{FF2B5EF4-FFF2-40B4-BE49-F238E27FC236}">
                <a16:creationId xmlns:a16="http://schemas.microsoft.com/office/drawing/2014/main" id="{BF67E947-F6DB-490C-9C1D-6589DB8E266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a:extLst>
              <a:ext uri="{FF2B5EF4-FFF2-40B4-BE49-F238E27FC236}">
                <a16:creationId xmlns:a16="http://schemas.microsoft.com/office/drawing/2014/main" id="{17522E80-50C6-47CE-BEEA-A6C0C9335CB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21AD2BDE-F0A5-4084-BB48-EBB2159842D3}" type="slidenum">
              <a:rPr lang="en-US" altLang="es-DO" sz="1200"/>
              <a:pPr/>
              <a:t>46</a:t>
            </a:fld>
            <a:endParaRPr lang="en-US" altLang="es-DO" sz="1200"/>
          </a:p>
        </p:txBody>
      </p:sp>
      <p:sp>
        <p:nvSpPr>
          <p:cNvPr id="149507" name="Rectangle 2">
            <a:extLst>
              <a:ext uri="{FF2B5EF4-FFF2-40B4-BE49-F238E27FC236}">
                <a16:creationId xmlns:a16="http://schemas.microsoft.com/office/drawing/2014/main" id="{06FB9DB0-0371-4834-B557-C233D2EE447F}"/>
              </a:ext>
            </a:extLst>
          </p:cNvPr>
          <p:cNvSpPr>
            <a:spLocks noGrp="1" noRot="1" noChangeAspect="1" noChangeArrowheads="1" noTextEdit="1"/>
          </p:cNvSpPr>
          <p:nvPr>
            <p:ph type="sldImg"/>
          </p:nvPr>
        </p:nvSpPr>
        <p:spPr>
          <a:ln/>
        </p:spPr>
      </p:sp>
      <p:sp>
        <p:nvSpPr>
          <p:cNvPr id="149508" name="Rectangle 3">
            <a:extLst>
              <a:ext uri="{FF2B5EF4-FFF2-40B4-BE49-F238E27FC236}">
                <a16:creationId xmlns:a16="http://schemas.microsoft.com/office/drawing/2014/main" id="{9C19D2D9-DEAF-4F2A-9716-E1D2FC3436B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a:extLst>
              <a:ext uri="{FF2B5EF4-FFF2-40B4-BE49-F238E27FC236}">
                <a16:creationId xmlns:a16="http://schemas.microsoft.com/office/drawing/2014/main" id="{81C3802A-177B-412B-B8DA-37FB2A02EAA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5E8E1119-337B-4A2C-9893-6DD519CA9C51}" type="slidenum">
              <a:rPr lang="en-US" altLang="es-DO" sz="1200"/>
              <a:pPr/>
              <a:t>47</a:t>
            </a:fld>
            <a:endParaRPr lang="en-US" altLang="es-DO" sz="1200"/>
          </a:p>
        </p:txBody>
      </p:sp>
      <p:sp>
        <p:nvSpPr>
          <p:cNvPr id="150531" name="Rectangle 2">
            <a:extLst>
              <a:ext uri="{FF2B5EF4-FFF2-40B4-BE49-F238E27FC236}">
                <a16:creationId xmlns:a16="http://schemas.microsoft.com/office/drawing/2014/main" id="{8F47B5F0-5420-42A7-A03B-CBA95AD3A013}"/>
              </a:ext>
            </a:extLst>
          </p:cNvPr>
          <p:cNvSpPr>
            <a:spLocks noGrp="1" noRot="1" noChangeAspect="1" noChangeArrowheads="1" noTextEdit="1"/>
          </p:cNvSpPr>
          <p:nvPr>
            <p:ph type="sldImg"/>
          </p:nvPr>
        </p:nvSpPr>
        <p:spPr>
          <a:ln/>
        </p:spPr>
      </p:sp>
      <p:sp>
        <p:nvSpPr>
          <p:cNvPr id="150532" name="Rectangle 3">
            <a:extLst>
              <a:ext uri="{FF2B5EF4-FFF2-40B4-BE49-F238E27FC236}">
                <a16:creationId xmlns:a16="http://schemas.microsoft.com/office/drawing/2014/main" id="{56C4EC36-DC2B-408E-8EED-16F757B2D06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a:extLst>
              <a:ext uri="{FF2B5EF4-FFF2-40B4-BE49-F238E27FC236}">
                <a16:creationId xmlns:a16="http://schemas.microsoft.com/office/drawing/2014/main" id="{7C9477CE-F4E2-47B2-8384-04C6C574E57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48E6F600-A456-43DA-927D-20BE4D7C05D1}" type="slidenum">
              <a:rPr lang="en-US" altLang="es-DO" sz="1200"/>
              <a:pPr/>
              <a:t>48</a:t>
            </a:fld>
            <a:endParaRPr lang="en-US" altLang="es-DO" sz="1200"/>
          </a:p>
        </p:txBody>
      </p:sp>
      <p:sp>
        <p:nvSpPr>
          <p:cNvPr id="151555" name="Rectangle 2">
            <a:extLst>
              <a:ext uri="{FF2B5EF4-FFF2-40B4-BE49-F238E27FC236}">
                <a16:creationId xmlns:a16="http://schemas.microsoft.com/office/drawing/2014/main" id="{4E85A5D6-1DBB-4650-8C94-33B31A8C9C88}"/>
              </a:ext>
            </a:extLst>
          </p:cNvPr>
          <p:cNvSpPr>
            <a:spLocks noGrp="1" noRot="1" noChangeAspect="1" noChangeArrowheads="1" noTextEdit="1"/>
          </p:cNvSpPr>
          <p:nvPr>
            <p:ph type="sldImg"/>
          </p:nvPr>
        </p:nvSpPr>
        <p:spPr>
          <a:ln/>
        </p:spPr>
      </p:sp>
      <p:sp>
        <p:nvSpPr>
          <p:cNvPr id="151556" name="Rectangle 3">
            <a:extLst>
              <a:ext uri="{FF2B5EF4-FFF2-40B4-BE49-F238E27FC236}">
                <a16:creationId xmlns:a16="http://schemas.microsoft.com/office/drawing/2014/main" id="{7B575C34-375E-47FA-BA15-AB7D3C61867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a:extLst>
              <a:ext uri="{FF2B5EF4-FFF2-40B4-BE49-F238E27FC236}">
                <a16:creationId xmlns:a16="http://schemas.microsoft.com/office/drawing/2014/main" id="{96AF39C9-3005-45E0-A3B4-311CFA9AB09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3A905AA5-0E4F-4E5B-93EC-F08B40AE595C}" type="slidenum">
              <a:rPr lang="en-US" altLang="es-DO" sz="1200"/>
              <a:pPr/>
              <a:t>49</a:t>
            </a:fld>
            <a:endParaRPr lang="en-US" altLang="es-DO" sz="1200"/>
          </a:p>
        </p:txBody>
      </p:sp>
      <p:sp>
        <p:nvSpPr>
          <p:cNvPr id="152579" name="Rectangle 2">
            <a:extLst>
              <a:ext uri="{FF2B5EF4-FFF2-40B4-BE49-F238E27FC236}">
                <a16:creationId xmlns:a16="http://schemas.microsoft.com/office/drawing/2014/main" id="{90294F1B-F591-4DE2-8637-A74511AF4420}"/>
              </a:ext>
            </a:extLst>
          </p:cNvPr>
          <p:cNvSpPr>
            <a:spLocks noGrp="1" noRot="1" noChangeAspect="1" noChangeArrowheads="1" noTextEdit="1"/>
          </p:cNvSpPr>
          <p:nvPr>
            <p:ph type="sldImg"/>
          </p:nvPr>
        </p:nvSpPr>
        <p:spPr>
          <a:ln/>
        </p:spPr>
      </p:sp>
      <p:sp>
        <p:nvSpPr>
          <p:cNvPr id="152580" name="Rectangle 3">
            <a:extLst>
              <a:ext uri="{FF2B5EF4-FFF2-40B4-BE49-F238E27FC236}">
                <a16:creationId xmlns:a16="http://schemas.microsoft.com/office/drawing/2014/main" id="{27626D78-B1AF-4637-B079-61B9AF2689D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a:extLst>
              <a:ext uri="{FF2B5EF4-FFF2-40B4-BE49-F238E27FC236}">
                <a16:creationId xmlns:a16="http://schemas.microsoft.com/office/drawing/2014/main" id="{61E21E82-88A8-4977-BC4A-BC2ED57801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89EF78D2-C92B-4596-8FBD-980301CDD8EE}" type="slidenum">
              <a:rPr lang="en-US" altLang="es-DO" sz="1200"/>
              <a:pPr/>
              <a:t>50</a:t>
            </a:fld>
            <a:endParaRPr lang="en-US" altLang="es-DO" sz="1200"/>
          </a:p>
        </p:txBody>
      </p:sp>
      <p:sp>
        <p:nvSpPr>
          <p:cNvPr id="153603" name="Rectangle 2">
            <a:extLst>
              <a:ext uri="{FF2B5EF4-FFF2-40B4-BE49-F238E27FC236}">
                <a16:creationId xmlns:a16="http://schemas.microsoft.com/office/drawing/2014/main" id="{DC9B8A8E-ECA9-4B8D-A8C0-FAF11AA69CEA}"/>
              </a:ext>
            </a:extLst>
          </p:cNvPr>
          <p:cNvSpPr>
            <a:spLocks noGrp="1" noRot="1" noChangeAspect="1" noChangeArrowheads="1" noTextEdit="1"/>
          </p:cNvSpPr>
          <p:nvPr>
            <p:ph type="sldImg"/>
          </p:nvPr>
        </p:nvSpPr>
        <p:spPr>
          <a:ln/>
        </p:spPr>
      </p:sp>
      <p:sp>
        <p:nvSpPr>
          <p:cNvPr id="153604" name="Rectangle 3">
            <a:extLst>
              <a:ext uri="{FF2B5EF4-FFF2-40B4-BE49-F238E27FC236}">
                <a16:creationId xmlns:a16="http://schemas.microsoft.com/office/drawing/2014/main" id="{45496A92-F43E-44BF-BBC1-B2E63571ACE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a:extLst>
              <a:ext uri="{FF2B5EF4-FFF2-40B4-BE49-F238E27FC236}">
                <a16:creationId xmlns:a16="http://schemas.microsoft.com/office/drawing/2014/main" id="{69C3D30E-FCF6-48D0-A43E-234F7736DB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19382E5D-A4EE-485D-B3EC-0F1BA88D0028}" type="slidenum">
              <a:rPr lang="en-US" altLang="es-DO" sz="1200"/>
              <a:pPr/>
              <a:t>51</a:t>
            </a:fld>
            <a:endParaRPr lang="en-US" altLang="es-DO" sz="1200"/>
          </a:p>
        </p:txBody>
      </p:sp>
      <p:sp>
        <p:nvSpPr>
          <p:cNvPr id="154627" name="Rectangle 2">
            <a:extLst>
              <a:ext uri="{FF2B5EF4-FFF2-40B4-BE49-F238E27FC236}">
                <a16:creationId xmlns:a16="http://schemas.microsoft.com/office/drawing/2014/main" id="{8862397D-4D50-4CFD-81E0-E6ACFDB1C53E}"/>
              </a:ext>
            </a:extLst>
          </p:cNvPr>
          <p:cNvSpPr>
            <a:spLocks noGrp="1" noRot="1" noChangeAspect="1" noChangeArrowheads="1" noTextEdit="1"/>
          </p:cNvSpPr>
          <p:nvPr>
            <p:ph type="sldImg"/>
          </p:nvPr>
        </p:nvSpPr>
        <p:spPr>
          <a:ln/>
        </p:spPr>
      </p:sp>
      <p:sp>
        <p:nvSpPr>
          <p:cNvPr id="154628" name="Rectangle 3">
            <a:extLst>
              <a:ext uri="{FF2B5EF4-FFF2-40B4-BE49-F238E27FC236}">
                <a16:creationId xmlns:a16="http://schemas.microsoft.com/office/drawing/2014/main" id="{B06A30C0-0C10-4666-8963-9620159B103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a:extLst>
              <a:ext uri="{FF2B5EF4-FFF2-40B4-BE49-F238E27FC236}">
                <a16:creationId xmlns:a16="http://schemas.microsoft.com/office/drawing/2014/main" id="{057BA9AE-23DD-438A-9E4B-506986E79CE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9BF7D050-B4C2-421F-AD62-A68FD872106D}" type="slidenum">
              <a:rPr lang="en-US" altLang="es-DO" sz="1200"/>
              <a:pPr/>
              <a:t>52</a:t>
            </a:fld>
            <a:endParaRPr lang="en-US" altLang="es-DO" sz="1200"/>
          </a:p>
        </p:txBody>
      </p:sp>
      <p:sp>
        <p:nvSpPr>
          <p:cNvPr id="155651" name="Rectangle 2">
            <a:extLst>
              <a:ext uri="{FF2B5EF4-FFF2-40B4-BE49-F238E27FC236}">
                <a16:creationId xmlns:a16="http://schemas.microsoft.com/office/drawing/2014/main" id="{FAE0AD69-67C0-4A52-9D4D-F1461BFEEF3C}"/>
              </a:ext>
            </a:extLst>
          </p:cNvPr>
          <p:cNvSpPr>
            <a:spLocks noGrp="1" noRot="1" noChangeAspect="1" noChangeArrowheads="1" noTextEdit="1"/>
          </p:cNvSpPr>
          <p:nvPr>
            <p:ph type="sldImg"/>
          </p:nvPr>
        </p:nvSpPr>
        <p:spPr>
          <a:ln/>
        </p:spPr>
      </p:sp>
      <p:sp>
        <p:nvSpPr>
          <p:cNvPr id="155652" name="Rectangle 3">
            <a:extLst>
              <a:ext uri="{FF2B5EF4-FFF2-40B4-BE49-F238E27FC236}">
                <a16:creationId xmlns:a16="http://schemas.microsoft.com/office/drawing/2014/main" id="{46832064-9C8A-47A3-B454-6464BCFE302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a:extLst>
              <a:ext uri="{FF2B5EF4-FFF2-40B4-BE49-F238E27FC236}">
                <a16:creationId xmlns:a16="http://schemas.microsoft.com/office/drawing/2014/main" id="{AB76CBAC-7C78-4978-9671-733358992C9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E3DD241C-6F7E-43FD-B8A2-E88363E06A60}" type="slidenum">
              <a:rPr lang="en-US" altLang="es-DO" sz="1200"/>
              <a:pPr/>
              <a:t>53</a:t>
            </a:fld>
            <a:endParaRPr lang="en-US" altLang="es-DO" sz="1200"/>
          </a:p>
        </p:txBody>
      </p:sp>
      <p:sp>
        <p:nvSpPr>
          <p:cNvPr id="156675" name="Rectangle 2">
            <a:extLst>
              <a:ext uri="{FF2B5EF4-FFF2-40B4-BE49-F238E27FC236}">
                <a16:creationId xmlns:a16="http://schemas.microsoft.com/office/drawing/2014/main" id="{223966B8-6885-499E-A95A-3A60C405BB5A}"/>
              </a:ext>
            </a:extLst>
          </p:cNvPr>
          <p:cNvSpPr>
            <a:spLocks noGrp="1" noRot="1" noChangeAspect="1" noChangeArrowheads="1" noTextEdit="1"/>
          </p:cNvSpPr>
          <p:nvPr>
            <p:ph type="sldImg"/>
          </p:nvPr>
        </p:nvSpPr>
        <p:spPr>
          <a:ln/>
        </p:spPr>
      </p:sp>
      <p:sp>
        <p:nvSpPr>
          <p:cNvPr id="156676" name="Rectangle 3">
            <a:extLst>
              <a:ext uri="{FF2B5EF4-FFF2-40B4-BE49-F238E27FC236}">
                <a16:creationId xmlns:a16="http://schemas.microsoft.com/office/drawing/2014/main" id="{4E96D77A-B7E6-4E4E-B738-341A0B7A485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a:extLst>
              <a:ext uri="{FF2B5EF4-FFF2-40B4-BE49-F238E27FC236}">
                <a16:creationId xmlns:a16="http://schemas.microsoft.com/office/drawing/2014/main" id="{07ABE7C6-F516-492C-9197-2844DF5C68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8D4A7BBC-386E-4CE0-86A1-10BB0BEFA800}" type="slidenum">
              <a:rPr lang="en-US" altLang="es-DO" sz="1200"/>
              <a:pPr/>
              <a:t>54</a:t>
            </a:fld>
            <a:endParaRPr lang="en-US" altLang="es-DO" sz="1200"/>
          </a:p>
        </p:txBody>
      </p:sp>
      <p:sp>
        <p:nvSpPr>
          <p:cNvPr id="157699" name="Rectangle 2">
            <a:extLst>
              <a:ext uri="{FF2B5EF4-FFF2-40B4-BE49-F238E27FC236}">
                <a16:creationId xmlns:a16="http://schemas.microsoft.com/office/drawing/2014/main" id="{84220384-CE7C-4E71-AF94-6B00C1F9EA4E}"/>
              </a:ext>
            </a:extLst>
          </p:cNvPr>
          <p:cNvSpPr>
            <a:spLocks noGrp="1" noRot="1" noChangeAspect="1" noChangeArrowheads="1" noTextEdit="1"/>
          </p:cNvSpPr>
          <p:nvPr>
            <p:ph type="sldImg"/>
          </p:nvPr>
        </p:nvSpPr>
        <p:spPr>
          <a:ln/>
        </p:spPr>
      </p:sp>
      <p:sp>
        <p:nvSpPr>
          <p:cNvPr id="157700" name="Rectangle 3">
            <a:extLst>
              <a:ext uri="{FF2B5EF4-FFF2-40B4-BE49-F238E27FC236}">
                <a16:creationId xmlns:a16="http://schemas.microsoft.com/office/drawing/2014/main" id="{CCE00EE0-A2C4-4730-BC36-EE48286A4E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a:extLst>
              <a:ext uri="{FF2B5EF4-FFF2-40B4-BE49-F238E27FC236}">
                <a16:creationId xmlns:a16="http://schemas.microsoft.com/office/drawing/2014/main" id="{4A09F09B-DF39-422E-A9F0-CF843B33798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F522601A-26BA-4046-8007-9549E26F0445}" type="slidenum">
              <a:rPr lang="en-US" altLang="es-DO" sz="1200"/>
              <a:pPr/>
              <a:t>55</a:t>
            </a:fld>
            <a:endParaRPr lang="en-US" altLang="es-DO" sz="1200"/>
          </a:p>
        </p:txBody>
      </p:sp>
      <p:sp>
        <p:nvSpPr>
          <p:cNvPr id="158723" name="Rectangle 2">
            <a:extLst>
              <a:ext uri="{FF2B5EF4-FFF2-40B4-BE49-F238E27FC236}">
                <a16:creationId xmlns:a16="http://schemas.microsoft.com/office/drawing/2014/main" id="{B9BE30ED-E506-428B-96E1-D44517EDFABC}"/>
              </a:ext>
            </a:extLst>
          </p:cNvPr>
          <p:cNvSpPr>
            <a:spLocks noGrp="1" noRot="1" noChangeAspect="1" noChangeArrowheads="1" noTextEdit="1"/>
          </p:cNvSpPr>
          <p:nvPr>
            <p:ph type="sldImg"/>
          </p:nvPr>
        </p:nvSpPr>
        <p:spPr>
          <a:ln/>
        </p:spPr>
      </p:sp>
      <p:sp>
        <p:nvSpPr>
          <p:cNvPr id="158724" name="Rectangle 3">
            <a:extLst>
              <a:ext uri="{FF2B5EF4-FFF2-40B4-BE49-F238E27FC236}">
                <a16:creationId xmlns:a16="http://schemas.microsoft.com/office/drawing/2014/main" id="{5B33FB11-291B-4BD5-8D47-EC1AC788A59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a:extLst>
              <a:ext uri="{FF2B5EF4-FFF2-40B4-BE49-F238E27FC236}">
                <a16:creationId xmlns:a16="http://schemas.microsoft.com/office/drawing/2014/main" id="{F709C8A8-4A3B-492F-962F-886464D9EB7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43E692BE-ED95-4B87-9E94-748BCD17626E}" type="slidenum">
              <a:rPr lang="en-US" altLang="es-DO" sz="1200"/>
              <a:pPr/>
              <a:t>56</a:t>
            </a:fld>
            <a:endParaRPr lang="en-US" altLang="es-DO" sz="1200"/>
          </a:p>
        </p:txBody>
      </p:sp>
      <p:sp>
        <p:nvSpPr>
          <p:cNvPr id="159747" name="Rectangle 2">
            <a:extLst>
              <a:ext uri="{FF2B5EF4-FFF2-40B4-BE49-F238E27FC236}">
                <a16:creationId xmlns:a16="http://schemas.microsoft.com/office/drawing/2014/main" id="{0B61127B-36F7-4E85-A977-F3866F610FB8}"/>
              </a:ext>
            </a:extLst>
          </p:cNvPr>
          <p:cNvSpPr>
            <a:spLocks noGrp="1" noRot="1" noChangeAspect="1" noChangeArrowheads="1" noTextEdit="1"/>
          </p:cNvSpPr>
          <p:nvPr>
            <p:ph type="sldImg"/>
          </p:nvPr>
        </p:nvSpPr>
        <p:spPr>
          <a:ln/>
        </p:spPr>
      </p:sp>
      <p:sp>
        <p:nvSpPr>
          <p:cNvPr id="159748" name="Rectangle 3">
            <a:extLst>
              <a:ext uri="{FF2B5EF4-FFF2-40B4-BE49-F238E27FC236}">
                <a16:creationId xmlns:a16="http://schemas.microsoft.com/office/drawing/2014/main" id="{983DEF83-5A6A-417D-8769-4F777868D49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a:extLst>
              <a:ext uri="{FF2B5EF4-FFF2-40B4-BE49-F238E27FC236}">
                <a16:creationId xmlns:a16="http://schemas.microsoft.com/office/drawing/2014/main" id="{2C24621D-32C3-468D-9B0D-D2959B2F44A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2D0780B4-8200-4BDD-AC1E-C00A2CC37AD5}" type="slidenum">
              <a:rPr lang="en-US" altLang="es-DO" sz="1200"/>
              <a:pPr/>
              <a:t>57</a:t>
            </a:fld>
            <a:endParaRPr lang="en-US" altLang="es-DO" sz="1200"/>
          </a:p>
        </p:txBody>
      </p:sp>
      <p:sp>
        <p:nvSpPr>
          <p:cNvPr id="160771" name="Rectangle 2">
            <a:extLst>
              <a:ext uri="{FF2B5EF4-FFF2-40B4-BE49-F238E27FC236}">
                <a16:creationId xmlns:a16="http://schemas.microsoft.com/office/drawing/2014/main" id="{9C1205AB-59E0-444D-8861-E59F0876C798}"/>
              </a:ext>
            </a:extLst>
          </p:cNvPr>
          <p:cNvSpPr>
            <a:spLocks noGrp="1" noRot="1" noChangeAspect="1" noChangeArrowheads="1" noTextEdit="1"/>
          </p:cNvSpPr>
          <p:nvPr>
            <p:ph type="sldImg"/>
          </p:nvPr>
        </p:nvSpPr>
        <p:spPr>
          <a:ln/>
        </p:spPr>
      </p:sp>
      <p:sp>
        <p:nvSpPr>
          <p:cNvPr id="160772" name="Rectangle 3">
            <a:extLst>
              <a:ext uri="{FF2B5EF4-FFF2-40B4-BE49-F238E27FC236}">
                <a16:creationId xmlns:a16="http://schemas.microsoft.com/office/drawing/2014/main" id="{0D1E856A-AB02-4AB6-839F-B1175375A23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a:extLst>
              <a:ext uri="{FF2B5EF4-FFF2-40B4-BE49-F238E27FC236}">
                <a16:creationId xmlns:a16="http://schemas.microsoft.com/office/drawing/2014/main" id="{0BD015E7-BA2A-4D7E-A940-D6EA9F67993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262E9CA0-27E8-4456-8899-69811A60AAE8}" type="slidenum">
              <a:rPr lang="en-US" altLang="es-DO" sz="1200"/>
              <a:pPr/>
              <a:t>58</a:t>
            </a:fld>
            <a:endParaRPr lang="en-US" altLang="es-DO" sz="1200"/>
          </a:p>
        </p:txBody>
      </p:sp>
      <p:sp>
        <p:nvSpPr>
          <p:cNvPr id="161795" name="Rectangle 2">
            <a:extLst>
              <a:ext uri="{FF2B5EF4-FFF2-40B4-BE49-F238E27FC236}">
                <a16:creationId xmlns:a16="http://schemas.microsoft.com/office/drawing/2014/main" id="{FF74896D-4D2A-4087-93A7-06D617BE7C8C}"/>
              </a:ext>
            </a:extLst>
          </p:cNvPr>
          <p:cNvSpPr>
            <a:spLocks noGrp="1" noRot="1" noChangeAspect="1" noChangeArrowheads="1" noTextEdit="1"/>
          </p:cNvSpPr>
          <p:nvPr>
            <p:ph type="sldImg"/>
          </p:nvPr>
        </p:nvSpPr>
        <p:spPr>
          <a:ln/>
        </p:spPr>
      </p:sp>
      <p:sp>
        <p:nvSpPr>
          <p:cNvPr id="161796" name="Rectangle 3">
            <a:extLst>
              <a:ext uri="{FF2B5EF4-FFF2-40B4-BE49-F238E27FC236}">
                <a16:creationId xmlns:a16="http://schemas.microsoft.com/office/drawing/2014/main" id="{77BEC5FF-5D41-4618-B67A-A27459D1E2B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a:extLst>
              <a:ext uri="{FF2B5EF4-FFF2-40B4-BE49-F238E27FC236}">
                <a16:creationId xmlns:a16="http://schemas.microsoft.com/office/drawing/2014/main" id="{D7F20A3F-EA86-41BE-B14C-D649748161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0E24A79C-26EF-4CDE-BFEA-CBD4AA99E00C}" type="slidenum">
              <a:rPr lang="en-US" altLang="es-DO" sz="1200"/>
              <a:pPr/>
              <a:t>59</a:t>
            </a:fld>
            <a:endParaRPr lang="en-US" altLang="es-DO" sz="1200"/>
          </a:p>
        </p:txBody>
      </p:sp>
      <p:sp>
        <p:nvSpPr>
          <p:cNvPr id="162819" name="Rectangle 2">
            <a:extLst>
              <a:ext uri="{FF2B5EF4-FFF2-40B4-BE49-F238E27FC236}">
                <a16:creationId xmlns:a16="http://schemas.microsoft.com/office/drawing/2014/main" id="{0FFDB647-0224-4196-BFD4-7066B92EAA43}"/>
              </a:ext>
            </a:extLst>
          </p:cNvPr>
          <p:cNvSpPr>
            <a:spLocks noGrp="1" noRot="1" noChangeAspect="1" noChangeArrowheads="1" noTextEdit="1"/>
          </p:cNvSpPr>
          <p:nvPr>
            <p:ph type="sldImg"/>
          </p:nvPr>
        </p:nvSpPr>
        <p:spPr>
          <a:ln/>
        </p:spPr>
      </p:sp>
      <p:sp>
        <p:nvSpPr>
          <p:cNvPr id="162820" name="Rectangle 3">
            <a:extLst>
              <a:ext uri="{FF2B5EF4-FFF2-40B4-BE49-F238E27FC236}">
                <a16:creationId xmlns:a16="http://schemas.microsoft.com/office/drawing/2014/main" id="{BB4CC2EA-A34A-4A36-B503-6CD95B48DFF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a:extLst>
              <a:ext uri="{FF2B5EF4-FFF2-40B4-BE49-F238E27FC236}">
                <a16:creationId xmlns:a16="http://schemas.microsoft.com/office/drawing/2014/main" id="{21FC3E7C-0A79-4D18-BE75-D181C06F12E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3893B673-7279-4D75-A87B-C45AD38E2568}" type="slidenum">
              <a:rPr lang="en-US" altLang="es-DO" sz="1200"/>
              <a:pPr/>
              <a:t>60</a:t>
            </a:fld>
            <a:endParaRPr lang="en-US" altLang="es-DO" sz="1200"/>
          </a:p>
        </p:txBody>
      </p:sp>
      <p:sp>
        <p:nvSpPr>
          <p:cNvPr id="163843" name="Rectangle 2">
            <a:extLst>
              <a:ext uri="{FF2B5EF4-FFF2-40B4-BE49-F238E27FC236}">
                <a16:creationId xmlns:a16="http://schemas.microsoft.com/office/drawing/2014/main" id="{1AE2B6B8-EAB4-430C-AD17-450B52D4A8A5}"/>
              </a:ext>
            </a:extLst>
          </p:cNvPr>
          <p:cNvSpPr>
            <a:spLocks noGrp="1" noRot="1" noChangeAspect="1" noChangeArrowheads="1" noTextEdit="1"/>
          </p:cNvSpPr>
          <p:nvPr>
            <p:ph type="sldImg"/>
          </p:nvPr>
        </p:nvSpPr>
        <p:spPr>
          <a:ln/>
        </p:spPr>
      </p:sp>
      <p:sp>
        <p:nvSpPr>
          <p:cNvPr id="163844" name="Rectangle 3">
            <a:extLst>
              <a:ext uri="{FF2B5EF4-FFF2-40B4-BE49-F238E27FC236}">
                <a16:creationId xmlns:a16="http://schemas.microsoft.com/office/drawing/2014/main" id="{FD57EE0E-EB8E-4489-918F-96C21E7502E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a:extLst>
              <a:ext uri="{FF2B5EF4-FFF2-40B4-BE49-F238E27FC236}">
                <a16:creationId xmlns:a16="http://schemas.microsoft.com/office/drawing/2014/main" id="{3E59799D-C1FF-4B9B-9C85-2DBA6FCEAD1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B8FF2061-E13A-40F7-AD85-822637F88B30}" type="slidenum">
              <a:rPr lang="en-US" altLang="es-DO" sz="1200"/>
              <a:pPr/>
              <a:t>61</a:t>
            </a:fld>
            <a:endParaRPr lang="en-US" altLang="es-DO" sz="1200"/>
          </a:p>
        </p:txBody>
      </p:sp>
      <p:sp>
        <p:nvSpPr>
          <p:cNvPr id="164867" name="Rectangle 2">
            <a:extLst>
              <a:ext uri="{FF2B5EF4-FFF2-40B4-BE49-F238E27FC236}">
                <a16:creationId xmlns:a16="http://schemas.microsoft.com/office/drawing/2014/main" id="{59DCB3D8-06B8-4A51-918C-5E300793E241}"/>
              </a:ext>
            </a:extLst>
          </p:cNvPr>
          <p:cNvSpPr>
            <a:spLocks noGrp="1" noRot="1" noChangeAspect="1" noChangeArrowheads="1" noTextEdit="1"/>
          </p:cNvSpPr>
          <p:nvPr>
            <p:ph type="sldImg"/>
          </p:nvPr>
        </p:nvSpPr>
        <p:spPr>
          <a:ln/>
        </p:spPr>
      </p:sp>
      <p:sp>
        <p:nvSpPr>
          <p:cNvPr id="164868" name="Rectangle 3">
            <a:extLst>
              <a:ext uri="{FF2B5EF4-FFF2-40B4-BE49-F238E27FC236}">
                <a16:creationId xmlns:a16="http://schemas.microsoft.com/office/drawing/2014/main" id="{60758A5F-AB65-41A3-A89D-BCFCDD3E574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a:extLst>
              <a:ext uri="{FF2B5EF4-FFF2-40B4-BE49-F238E27FC236}">
                <a16:creationId xmlns:a16="http://schemas.microsoft.com/office/drawing/2014/main" id="{1164BCA6-043C-4311-896D-20823C4BB7E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5B1911EE-791D-4903-BE61-93C53A016B32}" type="slidenum">
              <a:rPr lang="en-US" altLang="es-DO" sz="1200"/>
              <a:pPr/>
              <a:t>62</a:t>
            </a:fld>
            <a:endParaRPr lang="en-US" altLang="es-DO" sz="1200"/>
          </a:p>
        </p:txBody>
      </p:sp>
      <p:sp>
        <p:nvSpPr>
          <p:cNvPr id="165891" name="Rectangle 2">
            <a:extLst>
              <a:ext uri="{FF2B5EF4-FFF2-40B4-BE49-F238E27FC236}">
                <a16:creationId xmlns:a16="http://schemas.microsoft.com/office/drawing/2014/main" id="{C943123B-5722-408B-99DA-E625E8CFD767}"/>
              </a:ext>
            </a:extLst>
          </p:cNvPr>
          <p:cNvSpPr>
            <a:spLocks noGrp="1" noRot="1" noChangeAspect="1" noChangeArrowheads="1" noTextEdit="1"/>
          </p:cNvSpPr>
          <p:nvPr>
            <p:ph type="sldImg"/>
          </p:nvPr>
        </p:nvSpPr>
        <p:spPr>
          <a:ln/>
        </p:spPr>
      </p:sp>
      <p:sp>
        <p:nvSpPr>
          <p:cNvPr id="165892" name="Rectangle 3">
            <a:extLst>
              <a:ext uri="{FF2B5EF4-FFF2-40B4-BE49-F238E27FC236}">
                <a16:creationId xmlns:a16="http://schemas.microsoft.com/office/drawing/2014/main" id="{B4709D4A-DE5E-453B-9CD8-78A6112E0FE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a:extLst>
              <a:ext uri="{FF2B5EF4-FFF2-40B4-BE49-F238E27FC236}">
                <a16:creationId xmlns:a16="http://schemas.microsoft.com/office/drawing/2014/main" id="{C920845D-FE30-4F25-8F27-10B3D804039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D4EE16CA-723C-437E-80BB-E4A444D35DBF}" type="slidenum">
              <a:rPr lang="en-US" altLang="es-DO" sz="1200"/>
              <a:pPr/>
              <a:t>66</a:t>
            </a:fld>
            <a:endParaRPr lang="en-US" altLang="es-DO" sz="1200"/>
          </a:p>
        </p:txBody>
      </p:sp>
      <p:sp>
        <p:nvSpPr>
          <p:cNvPr id="166915" name="Rectangle 2">
            <a:extLst>
              <a:ext uri="{FF2B5EF4-FFF2-40B4-BE49-F238E27FC236}">
                <a16:creationId xmlns:a16="http://schemas.microsoft.com/office/drawing/2014/main" id="{783063D6-D125-487F-BDBC-B203590EAC75}"/>
              </a:ext>
            </a:extLst>
          </p:cNvPr>
          <p:cNvSpPr>
            <a:spLocks noGrp="1" noRot="1" noChangeAspect="1" noChangeArrowheads="1" noTextEdit="1"/>
          </p:cNvSpPr>
          <p:nvPr>
            <p:ph type="sldImg"/>
          </p:nvPr>
        </p:nvSpPr>
        <p:spPr>
          <a:ln/>
        </p:spPr>
      </p:sp>
      <p:sp>
        <p:nvSpPr>
          <p:cNvPr id="166916" name="Rectangle 3">
            <a:extLst>
              <a:ext uri="{FF2B5EF4-FFF2-40B4-BE49-F238E27FC236}">
                <a16:creationId xmlns:a16="http://schemas.microsoft.com/office/drawing/2014/main" id="{E6C5B4AA-1266-4062-8044-651E115F723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a:extLst>
              <a:ext uri="{FF2B5EF4-FFF2-40B4-BE49-F238E27FC236}">
                <a16:creationId xmlns:a16="http://schemas.microsoft.com/office/drawing/2014/main" id="{F4789C03-6AAD-409A-B35E-562A6FE2174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CEA4A31B-4872-420D-99A2-A00DB7D45379}" type="slidenum">
              <a:rPr lang="en-US" altLang="es-DO" sz="1200"/>
              <a:pPr/>
              <a:t>67</a:t>
            </a:fld>
            <a:endParaRPr lang="en-US" altLang="es-DO" sz="1200"/>
          </a:p>
        </p:txBody>
      </p:sp>
      <p:sp>
        <p:nvSpPr>
          <p:cNvPr id="167939" name="Rectangle 2">
            <a:extLst>
              <a:ext uri="{FF2B5EF4-FFF2-40B4-BE49-F238E27FC236}">
                <a16:creationId xmlns:a16="http://schemas.microsoft.com/office/drawing/2014/main" id="{C53452FD-F1EC-4C0D-A9D3-6D3475816F58}"/>
              </a:ext>
            </a:extLst>
          </p:cNvPr>
          <p:cNvSpPr>
            <a:spLocks noGrp="1" noRot="1" noChangeAspect="1" noChangeArrowheads="1" noTextEdit="1"/>
          </p:cNvSpPr>
          <p:nvPr>
            <p:ph type="sldImg"/>
          </p:nvPr>
        </p:nvSpPr>
        <p:spPr>
          <a:ln/>
        </p:spPr>
      </p:sp>
      <p:sp>
        <p:nvSpPr>
          <p:cNvPr id="167940" name="Rectangle 3">
            <a:extLst>
              <a:ext uri="{FF2B5EF4-FFF2-40B4-BE49-F238E27FC236}">
                <a16:creationId xmlns:a16="http://schemas.microsoft.com/office/drawing/2014/main" id="{4D1148E3-2829-4DC3-835C-E7C1BBC2AAC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a:extLst>
              <a:ext uri="{FF2B5EF4-FFF2-40B4-BE49-F238E27FC236}">
                <a16:creationId xmlns:a16="http://schemas.microsoft.com/office/drawing/2014/main" id="{82B7160C-1A38-498A-94C1-11AEE80B393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614D9A9D-DC79-4566-BD8E-EA54131CED78}" type="slidenum">
              <a:rPr lang="en-US" altLang="es-DO" sz="1200"/>
              <a:pPr/>
              <a:t>68</a:t>
            </a:fld>
            <a:endParaRPr lang="en-US" altLang="es-DO" sz="1200"/>
          </a:p>
        </p:txBody>
      </p:sp>
      <p:sp>
        <p:nvSpPr>
          <p:cNvPr id="168963" name="Rectangle 2">
            <a:extLst>
              <a:ext uri="{FF2B5EF4-FFF2-40B4-BE49-F238E27FC236}">
                <a16:creationId xmlns:a16="http://schemas.microsoft.com/office/drawing/2014/main" id="{9201C99E-6E29-4534-B816-10D003211423}"/>
              </a:ext>
            </a:extLst>
          </p:cNvPr>
          <p:cNvSpPr>
            <a:spLocks noGrp="1" noRot="1" noChangeAspect="1" noChangeArrowheads="1" noTextEdit="1"/>
          </p:cNvSpPr>
          <p:nvPr>
            <p:ph type="sldImg"/>
          </p:nvPr>
        </p:nvSpPr>
        <p:spPr>
          <a:ln/>
        </p:spPr>
      </p:sp>
      <p:sp>
        <p:nvSpPr>
          <p:cNvPr id="168964" name="Rectangle 3">
            <a:extLst>
              <a:ext uri="{FF2B5EF4-FFF2-40B4-BE49-F238E27FC236}">
                <a16:creationId xmlns:a16="http://schemas.microsoft.com/office/drawing/2014/main" id="{C7F3430E-0660-485D-A97F-732F7306CB6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a:extLst>
              <a:ext uri="{FF2B5EF4-FFF2-40B4-BE49-F238E27FC236}">
                <a16:creationId xmlns:a16="http://schemas.microsoft.com/office/drawing/2014/main" id="{D48B271E-D6D5-4D62-823E-9E3C5BEA393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227D7448-9362-4C07-83F6-8987E24F012A}" type="slidenum">
              <a:rPr lang="en-US" altLang="es-DO" sz="1200"/>
              <a:pPr/>
              <a:t>69</a:t>
            </a:fld>
            <a:endParaRPr lang="en-US" altLang="es-DO" sz="1200"/>
          </a:p>
        </p:txBody>
      </p:sp>
      <p:sp>
        <p:nvSpPr>
          <p:cNvPr id="169987" name="Rectangle 2">
            <a:extLst>
              <a:ext uri="{FF2B5EF4-FFF2-40B4-BE49-F238E27FC236}">
                <a16:creationId xmlns:a16="http://schemas.microsoft.com/office/drawing/2014/main" id="{B632B9DE-6398-4A57-9C46-287F5662F68C}"/>
              </a:ext>
            </a:extLst>
          </p:cNvPr>
          <p:cNvSpPr>
            <a:spLocks noGrp="1" noRot="1" noChangeAspect="1" noChangeArrowheads="1" noTextEdit="1"/>
          </p:cNvSpPr>
          <p:nvPr>
            <p:ph type="sldImg"/>
          </p:nvPr>
        </p:nvSpPr>
        <p:spPr>
          <a:ln/>
        </p:spPr>
      </p:sp>
      <p:sp>
        <p:nvSpPr>
          <p:cNvPr id="169988" name="Rectangle 3">
            <a:extLst>
              <a:ext uri="{FF2B5EF4-FFF2-40B4-BE49-F238E27FC236}">
                <a16:creationId xmlns:a16="http://schemas.microsoft.com/office/drawing/2014/main" id="{C4D97F54-9FD9-4268-B858-6D11DBE823D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a:extLst>
              <a:ext uri="{FF2B5EF4-FFF2-40B4-BE49-F238E27FC236}">
                <a16:creationId xmlns:a16="http://schemas.microsoft.com/office/drawing/2014/main" id="{D076CC99-14F4-493B-ABA3-BEB0B4F632D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BE60660C-21B4-49C3-8485-19F652F9BA7D}" type="slidenum">
              <a:rPr lang="en-US" altLang="es-DO" sz="1200"/>
              <a:pPr/>
              <a:t>70</a:t>
            </a:fld>
            <a:endParaRPr lang="en-US" altLang="es-DO" sz="1200"/>
          </a:p>
        </p:txBody>
      </p:sp>
      <p:sp>
        <p:nvSpPr>
          <p:cNvPr id="171011" name="Rectangle 2">
            <a:extLst>
              <a:ext uri="{FF2B5EF4-FFF2-40B4-BE49-F238E27FC236}">
                <a16:creationId xmlns:a16="http://schemas.microsoft.com/office/drawing/2014/main" id="{BB10FE1B-BCFA-4ACF-B64A-D26A9735A06C}"/>
              </a:ext>
            </a:extLst>
          </p:cNvPr>
          <p:cNvSpPr>
            <a:spLocks noGrp="1" noRot="1" noChangeAspect="1" noChangeArrowheads="1" noTextEdit="1"/>
          </p:cNvSpPr>
          <p:nvPr>
            <p:ph type="sldImg"/>
          </p:nvPr>
        </p:nvSpPr>
        <p:spPr>
          <a:ln/>
        </p:spPr>
      </p:sp>
      <p:sp>
        <p:nvSpPr>
          <p:cNvPr id="171012" name="Rectangle 3">
            <a:extLst>
              <a:ext uri="{FF2B5EF4-FFF2-40B4-BE49-F238E27FC236}">
                <a16:creationId xmlns:a16="http://schemas.microsoft.com/office/drawing/2014/main" id="{594F2687-8ED3-4F4C-B98A-867A919F2BF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a:extLst>
              <a:ext uri="{FF2B5EF4-FFF2-40B4-BE49-F238E27FC236}">
                <a16:creationId xmlns:a16="http://schemas.microsoft.com/office/drawing/2014/main" id="{4411D37E-9E5E-4BC0-ADC9-9946A078461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F68FEB1B-75FF-44DD-8C4A-5858F72081E4}" type="slidenum">
              <a:rPr lang="en-US" altLang="es-DO" sz="1200"/>
              <a:pPr/>
              <a:t>71</a:t>
            </a:fld>
            <a:endParaRPr lang="en-US" altLang="es-DO" sz="1200"/>
          </a:p>
        </p:txBody>
      </p:sp>
      <p:sp>
        <p:nvSpPr>
          <p:cNvPr id="172035" name="Rectangle 2">
            <a:extLst>
              <a:ext uri="{FF2B5EF4-FFF2-40B4-BE49-F238E27FC236}">
                <a16:creationId xmlns:a16="http://schemas.microsoft.com/office/drawing/2014/main" id="{1D9764DB-1D97-4702-8E5C-E8C621D95B9B}"/>
              </a:ext>
            </a:extLst>
          </p:cNvPr>
          <p:cNvSpPr>
            <a:spLocks noGrp="1" noRot="1" noChangeAspect="1" noChangeArrowheads="1" noTextEdit="1"/>
          </p:cNvSpPr>
          <p:nvPr>
            <p:ph type="sldImg"/>
          </p:nvPr>
        </p:nvSpPr>
        <p:spPr>
          <a:ln/>
        </p:spPr>
      </p:sp>
      <p:sp>
        <p:nvSpPr>
          <p:cNvPr id="172036" name="Rectangle 3">
            <a:extLst>
              <a:ext uri="{FF2B5EF4-FFF2-40B4-BE49-F238E27FC236}">
                <a16:creationId xmlns:a16="http://schemas.microsoft.com/office/drawing/2014/main" id="{6D08FFC7-D850-47C0-BA1F-6A6EEC2F209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a:extLst>
              <a:ext uri="{FF2B5EF4-FFF2-40B4-BE49-F238E27FC236}">
                <a16:creationId xmlns:a16="http://schemas.microsoft.com/office/drawing/2014/main" id="{687D54A3-AD23-44C9-9A6D-BD0A009CF5C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CFB36BB8-81FA-4BE8-B875-DA370C1E5923}" type="slidenum">
              <a:rPr lang="en-US" altLang="es-DO" sz="1200"/>
              <a:pPr/>
              <a:t>72</a:t>
            </a:fld>
            <a:endParaRPr lang="en-US" altLang="es-DO" sz="1200"/>
          </a:p>
        </p:txBody>
      </p:sp>
      <p:sp>
        <p:nvSpPr>
          <p:cNvPr id="173059" name="Rectangle 2">
            <a:extLst>
              <a:ext uri="{FF2B5EF4-FFF2-40B4-BE49-F238E27FC236}">
                <a16:creationId xmlns:a16="http://schemas.microsoft.com/office/drawing/2014/main" id="{DFA2B457-DECC-4F75-97C9-E40C9397C7CB}"/>
              </a:ext>
            </a:extLst>
          </p:cNvPr>
          <p:cNvSpPr>
            <a:spLocks noGrp="1" noRot="1" noChangeAspect="1" noChangeArrowheads="1" noTextEdit="1"/>
          </p:cNvSpPr>
          <p:nvPr>
            <p:ph type="sldImg"/>
          </p:nvPr>
        </p:nvSpPr>
        <p:spPr>
          <a:ln/>
        </p:spPr>
      </p:sp>
      <p:sp>
        <p:nvSpPr>
          <p:cNvPr id="173060" name="Rectangle 3">
            <a:extLst>
              <a:ext uri="{FF2B5EF4-FFF2-40B4-BE49-F238E27FC236}">
                <a16:creationId xmlns:a16="http://schemas.microsoft.com/office/drawing/2014/main" id="{1B60C6A3-C473-4DA0-A0F7-C966D5358FB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a:extLst>
              <a:ext uri="{FF2B5EF4-FFF2-40B4-BE49-F238E27FC236}">
                <a16:creationId xmlns:a16="http://schemas.microsoft.com/office/drawing/2014/main" id="{F05702A8-0EAD-4823-B16E-8A7B33E0329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C0CA16B5-0A05-4081-BED0-1611EF7C169D}" type="slidenum">
              <a:rPr lang="en-US" altLang="es-DO" sz="1200"/>
              <a:pPr/>
              <a:t>73</a:t>
            </a:fld>
            <a:endParaRPr lang="en-US" altLang="es-DO" sz="1200"/>
          </a:p>
        </p:txBody>
      </p:sp>
      <p:sp>
        <p:nvSpPr>
          <p:cNvPr id="174083" name="Rectangle 2">
            <a:extLst>
              <a:ext uri="{FF2B5EF4-FFF2-40B4-BE49-F238E27FC236}">
                <a16:creationId xmlns:a16="http://schemas.microsoft.com/office/drawing/2014/main" id="{7D2D452D-1D2D-44DD-8837-27D253A58AA6}"/>
              </a:ext>
            </a:extLst>
          </p:cNvPr>
          <p:cNvSpPr>
            <a:spLocks noGrp="1" noRot="1" noChangeAspect="1" noChangeArrowheads="1" noTextEdit="1"/>
          </p:cNvSpPr>
          <p:nvPr>
            <p:ph type="sldImg"/>
          </p:nvPr>
        </p:nvSpPr>
        <p:spPr>
          <a:ln/>
        </p:spPr>
      </p:sp>
      <p:sp>
        <p:nvSpPr>
          <p:cNvPr id="174084" name="Rectangle 3">
            <a:extLst>
              <a:ext uri="{FF2B5EF4-FFF2-40B4-BE49-F238E27FC236}">
                <a16:creationId xmlns:a16="http://schemas.microsoft.com/office/drawing/2014/main" id="{0073D813-3ADA-4D15-B67E-3EF2849218D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a:extLst>
              <a:ext uri="{FF2B5EF4-FFF2-40B4-BE49-F238E27FC236}">
                <a16:creationId xmlns:a16="http://schemas.microsoft.com/office/drawing/2014/main" id="{21EEC4DE-E22C-4B2F-AC12-A4FE906E1CE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0DC3EE9D-A6FA-4E6A-A518-1EC1F36AB73D}" type="slidenum">
              <a:rPr lang="en-US" altLang="es-DO" sz="1200"/>
              <a:pPr/>
              <a:t>74</a:t>
            </a:fld>
            <a:endParaRPr lang="en-US" altLang="es-DO" sz="1200"/>
          </a:p>
        </p:txBody>
      </p:sp>
      <p:sp>
        <p:nvSpPr>
          <p:cNvPr id="175107" name="Rectangle 2">
            <a:extLst>
              <a:ext uri="{FF2B5EF4-FFF2-40B4-BE49-F238E27FC236}">
                <a16:creationId xmlns:a16="http://schemas.microsoft.com/office/drawing/2014/main" id="{CF8456FA-760A-4329-864C-EFC732585AE2}"/>
              </a:ext>
            </a:extLst>
          </p:cNvPr>
          <p:cNvSpPr>
            <a:spLocks noGrp="1" noRot="1" noChangeAspect="1" noChangeArrowheads="1" noTextEdit="1"/>
          </p:cNvSpPr>
          <p:nvPr>
            <p:ph type="sldImg"/>
          </p:nvPr>
        </p:nvSpPr>
        <p:spPr>
          <a:ln/>
        </p:spPr>
      </p:sp>
      <p:sp>
        <p:nvSpPr>
          <p:cNvPr id="175108" name="Rectangle 3">
            <a:extLst>
              <a:ext uri="{FF2B5EF4-FFF2-40B4-BE49-F238E27FC236}">
                <a16:creationId xmlns:a16="http://schemas.microsoft.com/office/drawing/2014/main" id="{E835E130-1AC0-42D5-80C8-0D8BC41E776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a:extLst>
              <a:ext uri="{FF2B5EF4-FFF2-40B4-BE49-F238E27FC236}">
                <a16:creationId xmlns:a16="http://schemas.microsoft.com/office/drawing/2014/main" id="{637C564F-D07A-45F8-922F-740B25F8168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158550C3-2E5E-4529-8889-D8A412CB0E63}" type="slidenum">
              <a:rPr lang="en-US" altLang="es-DO" sz="1200"/>
              <a:pPr/>
              <a:t>75</a:t>
            </a:fld>
            <a:endParaRPr lang="en-US" altLang="es-DO" sz="1200"/>
          </a:p>
        </p:txBody>
      </p:sp>
      <p:sp>
        <p:nvSpPr>
          <p:cNvPr id="176131" name="Rectangle 2">
            <a:extLst>
              <a:ext uri="{FF2B5EF4-FFF2-40B4-BE49-F238E27FC236}">
                <a16:creationId xmlns:a16="http://schemas.microsoft.com/office/drawing/2014/main" id="{01BAC8E3-7CD2-4763-B248-74FE1775076A}"/>
              </a:ext>
            </a:extLst>
          </p:cNvPr>
          <p:cNvSpPr>
            <a:spLocks noGrp="1" noRot="1" noChangeAspect="1" noChangeArrowheads="1" noTextEdit="1"/>
          </p:cNvSpPr>
          <p:nvPr>
            <p:ph type="sldImg"/>
          </p:nvPr>
        </p:nvSpPr>
        <p:spPr>
          <a:ln/>
        </p:spPr>
      </p:sp>
      <p:sp>
        <p:nvSpPr>
          <p:cNvPr id="176132" name="Rectangle 3">
            <a:extLst>
              <a:ext uri="{FF2B5EF4-FFF2-40B4-BE49-F238E27FC236}">
                <a16:creationId xmlns:a16="http://schemas.microsoft.com/office/drawing/2014/main" id="{D43CD54F-C0F4-4DFA-9911-39A5D07996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a:extLst>
              <a:ext uri="{FF2B5EF4-FFF2-40B4-BE49-F238E27FC236}">
                <a16:creationId xmlns:a16="http://schemas.microsoft.com/office/drawing/2014/main" id="{3FF8150D-E870-4381-892B-CCD79D65397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D5648130-3767-4BAD-AD38-841D4285928E}" type="slidenum">
              <a:rPr lang="en-US" altLang="es-DO" sz="1200"/>
              <a:pPr/>
              <a:t>76</a:t>
            </a:fld>
            <a:endParaRPr lang="en-US" altLang="es-DO" sz="1200"/>
          </a:p>
        </p:txBody>
      </p:sp>
      <p:sp>
        <p:nvSpPr>
          <p:cNvPr id="177155" name="Rectangle 2">
            <a:extLst>
              <a:ext uri="{FF2B5EF4-FFF2-40B4-BE49-F238E27FC236}">
                <a16:creationId xmlns:a16="http://schemas.microsoft.com/office/drawing/2014/main" id="{AC50C6E0-E7F0-4D28-8778-5AEFF41D3729}"/>
              </a:ext>
            </a:extLst>
          </p:cNvPr>
          <p:cNvSpPr>
            <a:spLocks noGrp="1" noRot="1" noChangeAspect="1" noChangeArrowheads="1" noTextEdit="1"/>
          </p:cNvSpPr>
          <p:nvPr>
            <p:ph type="sldImg"/>
          </p:nvPr>
        </p:nvSpPr>
        <p:spPr>
          <a:ln/>
        </p:spPr>
      </p:sp>
      <p:sp>
        <p:nvSpPr>
          <p:cNvPr id="177156" name="Rectangle 3">
            <a:extLst>
              <a:ext uri="{FF2B5EF4-FFF2-40B4-BE49-F238E27FC236}">
                <a16:creationId xmlns:a16="http://schemas.microsoft.com/office/drawing/2014/main" id="{EC921EDF-3495-44E6-9289-96936F58A6A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a:extLst>
              <a:ext uri="{FF2B5EF4-FFF2-40B4-BE49-F238E27FC236}">
                <a16:creationId xmlns:a16="http://schemas.microsoft.com/office/drawing/2014/main" id="{4A6A2B69-6C6A-4D81-B996-B68E491030F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7A12A1C2-7BF3-4E72-AC3B-2B0A4E440C18}" type="slidenum">
              <a:rPr lang="en-US" altLang="es-DO" sz="1200"/>
              <a:pPr/>
              <a:t>77</a:t>
            </a:fld>
            <a:endParaRPr lang="en-US" altLang="es-DO" sz="1200"/>
          </a:p>
        </p:txBody>
      </p:sp>
      <p:sp>
        <p:nvSpPr>
          <p:cNvPr id="178179" name="Rectangle 2">
            <a:extLst>
              <a:ext uri="{FF2B5EF4-FFF2-40B4-BE49-F238E27FC236}">
                <a16:creationId xmlns:a16="http://schemas.microsoft.com/office/drawing/2014/main" id="{D97057A1-405A-4A28-BDE6-3F8C573F726E}"/>
              </a:ext>
            </a:extLst>
          </p:cNvPr>
          <p:cNvSpPr>
            <a:spLocks noGrp="1" noRot="1" noChangeAspect="1" noChangeArrowheads="1" noTextEdit="1"/>
          </p:cNvSpPr>
          <p:nvPr>
            <p:ph type="sldImg"/>
          </p:nvPr>
        </p:nvSpPr>
        <p:spPr>
          <a:ln/>
        </p:spPr>
      </p:sp>
      <p:sp>
        <p:nvSpPr>
          <p:cNvPr id="178180" name="Rectangle 3">
            <a:extLst>
              <a:ext uri="{FF2B5EF4-FFF2-40B4-BE49-F238E27FC236}">
                <a16:creationId xmlns:a16="http://schemas.microsoft.com/office/drawing/2014/main" id="{69E98E2A-AE41-4DC1-9818-DECD1A661DF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a:extLst>
              <a:ext uri="{FF2B5EF4-FFF2-40B4-BE49-F238E27FC236}">
                <a16:creationId xmlns:a16="http://schemas.microsoft.com/office/drawing/2014/main" id="{0A5A0350-BA9B-414A-935D-01119F99900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0FEE0A9C-7030-424C-805E-96F45615943B}" type="slidenum">
              <a:rPr lang="en-US" altLang="es-DO" sz="1200"/>
              <a:pPr/>
              <a:t>78</a:t>
            </a:fld>
            <a:endParaRPr lang="en-US" altLang="es-DO" sz="1200"/>
          </a:p>
        </p:txBody>
      </p:sp>
      <p:sp>
        <p:nvSpPr>
          <p:cNvPr id="179203" name="Rectangle 2">
            <a:extLst>
              <a:ext uri="{FF2B5EF4-FFF2-40B4-BE49-F238E27FC236}">
                <a16:creationId xmlns:a16="http://schemas.microsoft.com/office/drawing/2014/main" id="{19FA6357-7F54-4969-9954-A6B6D3B05546}"/>
              </a:ext>
            </a:extLst>
          </p:cNvPr>
          <p:cNvSpPr>
            <a:spLocks noGrp="1" noRot="1" noChangeAspect="1" noChangeArrowheads="1" noTextEdit="1"/>
          </p:cNvSpPr>
          <p:nvPr>
            <p:ph type="sldImg"/>
          </p:nvPr>
        </p:nvSpPr>
        <p:spPr>
          <a:ln/>
        </p:spPr>
      </p:sp>
      <p:sp>
        <p:nvSpPr>
          <p:cNvPr id="179204" name="Rectangle 3">
            <a:extLst>
              <a:ext uri="{FF2B5EF4-FFF2-40B4-BE49-F238E27FC236}">
                <a16:creationId xmlns:a16="http://schemas.microsoft.com/office/drawing/2014/main" id="{FDCB9647-5935-4FE9-8F7C-3B06146050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a:extLst>
              <a:ext uri="{FF2B5EF4-FFF2-40B4-BE49-F238E27FC236}">
                <a16:creationId xmlns:a16="http://schemas.microsoft.com/office/drawing/2014/main" id="{D99D049D-060B-45C4-ADE8-06E825B663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C66E3C86-5235-41F3-AC53-A931408839CE}" type="slidenum">
              <a:rPr lang="en-US" altLang="es-DO" sz="1200"/>
              <a:pPr/>
              <a:t>79</a:t>
            </a:fld>
            <a:endParaRPr lang="en-US" altLang="es-DO" sz="1200"/>
          </a:p>
        </p:txBody>
      </p:sp>
      <p:sp>
        <p:nvSpPr>
          <p:cNvPr id="180227" name="Rectangle 2">
            <a:extLst>
              <a:ext uri="{FF2B5EF4-FFF2-40B4-BE49-F238E27FC236}">
                <a16:creationId xmlns:a16="http://schemas.microsoft.com/office/drawing/2014/main" id="{3E9C074E-E5A1-434F-8217-6FC33E3F26D2}"/>
              </a:ext>
            </a:extLst>
          </p:cNvPr>
          <p:cNvSpPr>
            <a:spLocks noGrp="1" noRot="1" noChangeAspect="1" noChangeArrowheads="1" noTextEdit="1"/>
          </p:cNvSpPr>
          <p:nvPr>
            <p:ph type="sldImg"/>
          </p:nvPr>
        </p:nvSpPr>
        <p:spPr>
          <a:ln/>
        </p:spPr>
      </p:sp>
      <p:sp>
        <p:nvSpPr>
          <p:cNvPr id="180228" name="Rectangle 3">
            <a:extLst>
              <a:ext uri="{FF2B5EF4-FFF2-40B4-BE49-F238E27FC236}">
                <a16:creationId xmlns:a16="http://schemas.microsoft.com/office/drawing/2014/main" id="{441C07B6-9DC3-44F5-BC67-5087998752B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DO" altLang="es-DO">
              <a:latin typeface="Arial" panose="020B0604020202020204"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a:extLst>
              <a:ext uri="{FF2B5EF4-FFF2-40B4-BE49-F238E27FC236}">
                <a16:creationId xmlns:a16="http://schemas.microsoft.com/office/drawing/2014/main" id="{87ED60A8-D4EA-4A7E-9B20-2664D62915D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5E61532D-E686-41FC-A746-1F3BF75A2538}" type="slidenum">
              <a:rPr lang="en-US" altLang="es-DO" sz="1200"/>
              <a:pPr/>
              <a:t>80</a:t>
            </a:fld>
            <a:endParaRPr lang="en-US" altLang="es-DO" sz="1200"/>
          </a:p>
        </p:txBody>
      </p:sp>
      <p:sp>
        <p:nvSpPr>
          <p:cNvPr id="181251" name="Rectangle 2">
            <a:extLst>
              <a:ext uri="{FF2B5EF4-FFF2-40B4-BE49-F238E27FC236}">
                <a16:creationId xmlns:a16="http://schemas.microsoft.com/office/drawing/2014/main" id="{3FFB4C23-A932-41DA-9BFF-16449BFE5F0A}"/>
              </a:ext>
            </a:extLst>
          </p:cNvPr>
          <p:cNvSpPr>
            <a:spLocks noGrp="1" noRot="1" noChangeAspect="1" noChangeArrowheads="1" noTextEdit="1"/>
          </p:cNvSpPr>
          <p:nvPr>
            <p:ph type="sldImg"/>
          </p:nvPr>
        </p:nvSpPr>
        <p:spPr>
          <a:ln/>
        </p:spPr>
      </p:sp>
      <p:sp>
        <p:nvSpPr>
          <p:cNvPr id="181252" name="Rectangle 3">
            <a:extLst>
              <a:ext uri="{FF2B5EF4-FFF2-40B4-BE49-F238E27FC236}">
                <a16:creationId xmlns:a16="http://schemas.microsoft.com/office/drawing/2014/main" id="{3E7E1F6F-11DD-460C-AAE5-5162D75DE60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DO" altLang="es-DO">
              <a:latin typeface="Arial" panose="020B0604020202020204"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a:extLst>
              <a:ext uri="{FF2B5EF4-FFF2-40B4-BE49-F238E27FC236}">
                <a16:creationId xmlns:a16="http://schemas.microsoft.com/office/drawing/2014/main" id="{0493FFDE-EB03-4E30-A30E-D7DAD9AEE14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D2ACD818-32EA-4613-B341-10758AD5DB7A}" type="slidenum">
              <a:rPr lang="en-US" altLang="es-DO" sz="1200"/>
              <a:pPr/>
              <a:t>81</a:t>
            </a:fld>
            <a:endParaRPr lang="en-US" altLang="es-DO" sz="1200"/>
          </a:p>
        </p:txBody>
      </p:sp>
      <p:sp>
        <p:nvSpPr>
          <p:cNvPr id="182275" name="Rectangle 2">
            <a:extLst>
              <a:ext uri="{FF2B5EF4-FFF2-40B4-BE49-F238E27FC236}">
                <a16:creationId xmlns:a16="http://schemas.microsoft.com/office/drawing/2014/main" id="{C799E5BD-D2B3-4471-8200-10E7E45D3D6B}"/>
              </a:ext>
            </a:extLst>
          </p:cNvPr>
          <p:cNvSpPr>
            <a:spLocks noGrp="1" noRot="1" noChangeAspect="1" noChangeArrowheads="1" noTextEdit="1"/>
          </p:cNvSpPr>
          <p:nvPr>
            <p:ph type="sldImg"/>
          </p:nvPr>
        </p:nvSpPr>
        <p:spPr>
          <a:ln/>
        </p:spPr>
      </p:sp>
      <p:sp>
        <p:nvSpPr>
          <p:cNvPr id="182276" name="Rectangle 3">
            <a:extLst>
              <a:ext uri="{FF2B5EF4-FFF2-40B4-BE49-F238E27FC236}">
                <a16:creationId xmlns:a16="http://schemas.microsoft.com/office/drawing/2014/main" id="{900CE73C-430F-4FE7-85D3-AA1280B2671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a:extLst>
              <a:ext uri="{FF2B5EF4-FFF2-40B4-BE49-F238E27FC236}">
                <a16:creationId xmlns:a16="http://schemas.microsoft.com/office/drawing/2014/main" id="{47D64315-6C4C-4578-95BA-440E10702C3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04732858-E652-4336-8D1C-A053A71BB212}" type="slidenum">
              <a:rPr lang="en-US" altLang="es-DO" sz="1200"/>
              <a:pPr/>
              <a:t>82</a:t>
            </a:fld>
            <a:endParaRPr lang="en-US" altLang="es-DO" sz="1200"/>
          </a:p>
        </p:txBody>
      </p:sp>
      <p:sp>
        <p:nvSpPr>
          <p:cNvPr id="183299" name="Rectangle 2">
            <a:extLst>
              <a:ext uri="{FF2B5EF4-FFF2-40B4-BE49-F238E27FC236}">
                <a16:creationId xmlns:a16="http://schemas.microsoft.com/office/drawing/2014/main" id="{8C08FFA3-77C6-45DB-815C-ACE936EC73CC}"/>
              </a:ext>
            </a:extLst>
          </p:cNvPr>
          <p:cNvSpPr>
            <a:spLocks noGrp="1" noRot="1" noChangeAspect="1" noChangeArrowheads="1" noTextEdit="1"/>
          </p:cNvSpPr>
          <p:nvPr>
            <p:ph type="sldImg"/>
          </p:nvPr>
        </p:nvSpPr>
        <p:spPr>
          <a:ln/>
        </p:spPr>
      </p:sp>
      <p:sp>
        <p:nvSpPr>
          <p:cNvPr id="183300" name="Rectangle 3">
            <a:extLst>
              <a:ext uri="{FF2B5EF4-FFF2-40B4-BE49-F238E27FC236}">
                <a16:creationId xmlns:a16="http://schemas.microsoft.com/office/drawing/2014/main" id="{94AE7073-5EB9-4C7A-901F-580A55928F3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a:extLst>
              <a:ext uri="{FF2B5EF4-FFF2-40B4-BE49-F238E27FC236}">
                <a16:creationId xmlns:a16="http://schemas.microsoft.com/office/drawing/2014/main" id="{F9BBB7C8-D44D-4117-993B-D21001B8902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B6FE1CEB-AD69-4671-9F2D-78ECE3470141}" type="slidenum">
              <a:rPr lang="en-US" altLang="es-DO" sz="1200"/>
              <a:pPr/>
              <a:t>83</a:t>
            </a:fld>
            <a:endParaRPr lang="en-US" altLang="es-DO" sz="1200"/>
          </a:p>
        </p:txBody>
      </p:sp>
      <p:sp>
        <p:nvSpPr>
          <p:cNvPr id="184323" name="Rectangle 2">
            <a:extLst>
              <a:ext uri="{FF2B5EF4-FFF2-40B4-BE49-F238E27FC236}">
                <a16:creationId xmlns:a16="http://schemas.microsoft.com/office/drawing/2014/main" id="{C070F5A1-C715-4EC8-8343-F84621EE215F}"/>
              </a:ext>
            </a:extLst>
          </p:cNvPr>
          <p:cNvSpPr>
            <a:spLocks noGrp="1" noRot="1" noChangeAspect="1" noChangeArrowheads="1" noTextEdit="1"/>
          </p:cNvSpPr>
          <p:nvPr>
            <p:ph type="sldImg"/>
          </p:nvPr>
        </p:nvSpPr>
        <p:spPr>
          <a:ln/>
        </p:spPr>
      </p:sp>
      <p:sp>
        <p:nvSpPr>
          <p:cNvPr id="184324" name="Rectangle 3">
            <a:extLst>
              <a:ext uri="{FF2B5EF4-FFF2-40B4-BE49-F238E27FC236}">
                <a16:creationId xmlns:a16="http://schemas.microsoft.com/office/drawing/2014/main" id="{35C31F56-B760-4409-A3B3-1190ADACA9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a:extLst>
              <a:ext uri="{FF2B5EF4-FFF2-40B4-BE49-F238E27FC236}">
                <a16:creationId xmlns:a16="http://schemas.microsoft.com/office/drawing/2014/main" id="{21D58F51-6E2F-4D3C-B75B-562981C6A2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C2C43C4E-E8A7-47DC-8A95-3328AA911C6E}" type="slidenum">
              <a:rPr lang="en-US" altLang="es-DO" sz="1200"/>
              <a:pPr/>
              <a:t>84</a:t>
            </a:fld>
            <a:endParaRPr lang="en-US" altLang="es-DO" sz="1200"/>
          </a:p>
        </p:txBody>
      </p:sp>
      <p:sp>
        <p:nvSpPr>
          <p:cNvPr id="185347" name="Rectangle 2">
            <a:extLst>
              <a:ext uri="{FF2B5EF4-FFF2-40B4-BE49-F238E27FC236}">
                <a16:creationId xmlns:a16="http://schemas.microsoft.com/office/drawing/2014/main" id="{7D2D39CC-9396-4EE6-8D15-1E812F8714F1}"/>
              </a:ext>
            </a:extLst>
          </p:cNvPr>
          <p:cNvSpPr>
            <a:spLocks noGrp="1" noRot="1" noChangeAspect="1" noChangeArrowheads="1" noTextEdit="1"/>
          </p:cNvSpPr>
          <p:nvPr>
            <p:ph type="sldImg"/>
          </p:nvPr>
        </p:nvSpPr>
        <p:spPr>
          <a:ln/>
        </p:spPr>
      </p:sp>
      <p:sp>
        <p:nvSpPr>
          <p:cNvPr id="185348" name="Rectangle 3">
            <a:extLst>
              <a:ext uri="{FF2B5EF4-FFF2-40B4-BE49-F238E27FC236}">
                <a16:creationId xmlns:a16="http://schemas.microsoft.com/office/drawing/2014/main" id="{41EEAA51-1C51-4408-AC31-770EE2297E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a:extLst>
              <a:ext uri="{FF2B5EF4-FFF2-40B4-BE49-F238E27FC236}">
                <a16:creationId xmlns:a16="http://schemas.microsoft.com/office/drawing/2014/main" id="{A920CA29-49D5-478E-BF76-DF3369C4145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D31F05F5-0CA7-49A3-B3D5-0C898D57B475}" type="slidenum">
              <a:rPr lang="en-US" altLang="es-DO" sz="1200"/>
              <a:pPr/>
              <a:t>85</a:t>
            </a:fld>
            <a:endParaRPr lang="en-US" altLang="es-DO" sz="1200"/>
          </a:p>
        </p:txBody>
      </p:sp>
      <p:sp>
        <p:nvSpPr>
          <p:cNvPr id="186371" name="Rectangle 2">
            <a:extLst>
              <a:ext uri="{FF2B5EF4-FFF2-40B4-BE49-F238E27FC236}">
                <a16:creationId xmlns:a16="http://schemas.microsoft.com/office/drawing/2014/main" id="{0837B0F4-F733-4563-BF84-A70068FB51BD}"/>
              </a:ext>
            </a:extLst>
          </p:cNvPr>
          <p:cNvSpPr>
            <a:spLocks noGrp="1" noRot="1" noChangeAspect="1" noChangeArrowheads="1" noTextEdit="1"/>
          </p:cNvSpPr>
          <p:nvPr>
            <p:ph type="sldImg"/>
          </p:nvPr>
        </p:nvSpPr>
        <p:spPr>
          <a:ln/>
        </p:spPr>
      </p:sp>
      <p:sp>
        <p:nvSpPr>
          <p:cNvPr id="186372" name="Rectangle 3">
            <a:extLst>
              <a:ext uri="{FF2B5EF4-FFF2-40B4-BE49-F238E27FC236}">
                <a16:creationId xmlns:a16="http://schemas.microsoft.com/office/drawing/2014/main" id="{AA46A92C-15AC-44A6-BA76-5509C36B7C2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a:extLst>
              <a:ext uri="{FF2B5EF4-FFF2-40B4-BE49-F238E27FC236}">
                <a16:creationId xmlns:a16="http://schemas.microsoft.com/office/drawing/2014/main" id="{90383257-75ED-422F-A159-30A8960B963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853317AE-BAE4-49B6-87F7-5620923AAF65}" type="slidenum">
              <a:rPr lang="en-US" altLang="es-DO" sz="1200"/>
              <a:pPr/>
              <a:t>86</a:t>
            </a:fld>
            <a:endParaRPr lang="en-US" altLang="es-DO" sz="1200"/>
          </a:p>
        </p:txBody>
      </p:sp>
      <p:sp>
        <p:nvSpPr>
          <p:cNvPr id="187395" name="Rectangle 2">
            <a:extLst>
              <a:ext uri="{FF2B5EF4-FFF2-40B4-BE49-F238E27FC236}">
                <a16:creationId xmlns:a16="http://schemas.microsoft.com/office/drawing/2014/main" id="{2D05A973-C0DE-47AC-BEA9-98DCDC4C20A5}"/>
              </a:ext>
            </a:extLst>
          </p:cNvPr>
          <p:cNvSpPr>
            <a:spLocks noGrp="1" noRot="1" noChangeAspect="1" noChangeArrowheads="1" noTextEdit="1"/>
          </p:cNvSpPr>
          <p:nvPr>
            <p:ph type="sldImg"/>
          </p:nvPr>
        </p:nvSpPr>
        <p:spPr>
          <a:ln/>
        </p:spPr>
      </p:sp>
      <p:sp>
        <p:nvSpPr>
          <p:cNvPr id="187396" name="Rectangle 3">
            <a:extLst>
              <a:ext uri="{FF2B5EF4-FFF2-40B4-BE49-F238E27FC236}">
                <a16:creationId xmlns:a16="http://schemas.microsoft.com/office/drawing/2014/main" id="{CA6E297B-4B28-4459-A3F2-1DA80FC06B3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a:extLst>
              <a:ext uri="{FF2B5EF4-FFF2-40B4-BE49-F238E27FC236}">
                <a16:creationId xmlns:a16="http://schemas.microsoft.com/office/drawing/2014/main" id="{AE74E70A-D6E7-46A6-82AD-3682D22B6DD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18DE4177-DFE8-4CEB-A615-A223A17B0B8A}" type="slidenum">
              <a:rPr lang="en-US" altLang="es-DO" sz="1200"/>
              <a:pPr/>
              <a:t>87</a:t>
            </a:fld>
            <a:endParaRPr lang="en-US" altLang="es-DO" sz="1200"/>
          </a:p>
        </p:txBody>
      </p:sp>
      <p:sp>
        <p:nvSpPr>
          <p:cNvPr id="188419" name="Rectangle 2">
            <a:extLst>
              <a:ext uri="{FF2B5EF4-FFF2-40B4-BE49-F238E27FC236}">
                <a16:creationId xmlns:a16="http://schemas.microsoft.com/office/drawing/2014/main" id="{723E2361-081D-4EAF-87BB-7830DEF2D078}"/>
              </a:ext>
            </a:extLst>
          </p:cNvPr>
          <p:cNvSpPr>
            <a:spLocks noGrp="1" noRot="1" noChangeAspect="1" noChangeArrowheads="1" noTextEdit="1"/>
          </p:cNvSpPr>
          <p:nvPr>
            <p:ph type="sldImg"/>
          </p:nvPr>
        </p:nvSpPr>
        <p:spPr>
          <a:ln/>
        </p:spPr>
      </p:sp>
      <p:sp>
        <p:nvSpPr>
          <p:cNvPr id="188420" name="Rectangle 3">
            <a:extLst>
              <a:ext uri="{FF2B5EF4-FFF2-40B4-BE49-F238E27FC236}">
                <a16:creationId xmlns:a16="http://schemas.microsoft.com/office/drawing/2014/main" id="{00B7537B-B565-4605-8A0B-11435D6DEAC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a:extLst>
              <a:ext uri="{FF2B5EF4-FFF2-40B4-BE49-F238E27FC236}">
                <a16:creationId xmlns:a16="http://schemas.microsoft.com/office/drawing/2014/main" id="{898BFDF4-4A49-460C-9C19-13EE982B728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494C4969-033E-4ACA-B2FE-F7AC9FF87776}" type="slidenum">
              <a:rPr lang="en-US" altLang="es-DO" sz="1200"/>
              <a:pPr/>
              <a:t>88</a:t>
            </a:fld>
            <a:endParaRPr lang="en-US" altLang="es-DO" sz="1200"/>
          </a:p>
        </p:txBody>
      </p:sp>
      <p:sp>
        <p:nvSpPr>
          <p:cNvPr id="189443" name="Rectangle 2">
            <a:extLst>
              <a:ext uri="{FF2B5EF4-FFF2-40B4-BE49-F238E27FC236}">
                <a16:creationId xmlns:a16="http://schemas.microsoft.com/office/drawing/2014/main" id="{54059CC5-3F8D-48C8-BF71-990D30F6462D}"/>
              </a:ext>
            </a:extLst>
          </p:cNvPr>
          <p:cNvSpPr>
            <a:spLocks noGrp="1" noRot="1" noChangeAspect="1" noChangeArrowheads="1" noTextEdit="1"/>
          </p:cNvSpPr>
          <p:nvPr>
            <p:ph type="sldImg"/>
          </p:nvPr>
        </p:nvSpPr>
        <p:spPr>
          <a:ln/>
        </p:spPr>
      </p:sp>
      <p:sp>
        <p:nvSpPr>
          <p:cNvPr id="189444" name="Rectangle 3">
            <a:extLst>
              <a:ext uri="{FF2B5EF4-FFF2-40B4-BE49-F238E27FC236}">
                <a16:creationId xmlns:a16="http://schemas.microsoft.com/office/drawing/2014/main" id="{4DE480C0-3CFB-4138-BD8D-57468A91ACC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a:extLst>
              <a:ext uri="{FF2B5EF4-FFF2-40B4-BE49-F238E27FC236}">
                <a16:creationId xmlns:a16="http://schemas.microsoft.com/office/drawing/2014/main" id="{0FC320B8-8791-462C-BE95-B31283126F2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59316B69-A2F4-4322-9D06-E36493A2FB94}" type="slidenum">
              <a:rPr lang="en-US" altLang="es-DO" sz="1200"/>
              <a:pPr/>
              <a:t>89</a:t>
            </a:fld>
            <a:endParaRPr lang="en-US" altLang="es-DO" sz="1200"/>
          </a:p>
        </p:txBody>
      </p:sp>
      <p:sp>
        <p:nvSpPr>
          <p:cNvPr id="190467" name="Rectangle 2">
            <a:extLst>
              <a:ext uri="{FF2B5EF4-FFF2-40B4-BE49-F238E27FC236}">
                <a16:creationId xmlns:a16="http://schemas.microsoft.com/office/drawing/2014/main" id="{9D249D33-CF64-4CAD-8460-43783DDCF89E}"/>
              </a:ext>
            </a:extLst>
          </p:cNvPr>
          <p:cNvSpPr>
            <a:spLocks noGrp="1" noRot="1" noChangeAspect="1" noChangeArrowheads="1" noTextEdit="1"/>
          </p:cNvSpPr>
          <p:nvPr>
            <p:ph type="sldImg"/>
          </p:nvPr>
        </p:nvSpPr>
        <p:spPr>
          <a:ln/>
        </p:spPr>
      </p:sp>
      <p:sp>
        <p:nvSpPr>
          <p:cNvPr id="190468" name="Rectangle 3">
            <a:extLst>
              <a:ext uri="{FF2B5EF4-FFF2-40B4-BE49-F238E27FC236}">
                <a16:creationId xmlns:a16="http://schemas.microsoft.com/office/drawing/2014/main" id="{F1B9194A-02F3-471F-B680-8B708BEC913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a:extLst>
              <a:ext uri="{FF2B5EF4-FFF2-40B4-BE49-F238E27FC236}">
                <a16:creationId xmlns:a16="http://schemas.microsoft.com/office/drawing/2014/main" id="{008809B3-15F3-424A-93DA-DF7C91C6C9A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016404FB-8F2B-4A8D-BFEB-E45E141C0FB3}" type="slidenum">
              <a:rPr lang="en-US" altLang="es-DO" sz="1200"/>
              <a:pPr/>
              <a:t>90</a:t>
            </a:fld>
            <a:endParaRPr lang="en-US" altLang="es-DO" sz="1200"/>
          </a:p>
        </p:txBody>
      </p:sp>
      <p:sp>
        <p:nvSpPr>
          <p:cNvPr id="191491" name="Rectangle 2">
            <a:extLst>
              <a:ext uri="{FF2B5EF4-FFF2-40B4-BE49-F238E27FC236}">
                <a16:creationId xmlns:a16="http://schemas.microsoft.com/office/drawing/2014/main" id="{CEA7EA54-1FB4-45A4-BEFE-6D2B92189B86}"/>
              </a:ext>
            </a:extLst>
          </p:cNvPr>
          <p:cNvSpPr>
            <a:spLocks noGrp="1" noRot="1" noChangeAspect="1" noChangeArrowheads="1" noTextEdit="1"/>
          </p:cNvSpPr>
          <p:nvPr>
            <p:ph type="sldImg"/>
          </p:nvPr>
        </p:nvSpPr>
        <p:spPr>
          <a:ln/>
        </p:spPr>
      </p:sp>
      <p:sp>
        <p:nvSpPr>
          <p:cNvPr id="191492" name="Rectangle 3">
            <a:extLst>
              <a:ext uri="{FF2B5EF4-FFF2-40B4-BE49-F238E27FC236}">
                <a16:creationId xmlns:a16="http://schemas.microsoft.com/office/drawing/2014/main" id="{17083F14-B15C-4155-9CCD-1081696445D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a:extLst>
              <a:ext uri="{FF2B5EF4-FFF2-40B4-BE49-F238E27FC236}">
                <a16:creationId xmlns:a16="http://schemas.microsoft.com/office/drawing/2014/main" id="{1E71DE72-B3BB-46DC-BBE8-2A0DB15845F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30AD7320-3265-4AAF-BDF9-EB17699C2570}" type="slidenum">
              <a:rPr lang="en-US" altLang="es-DO" sz="1200"/>
              <a:pPr/>
              <a:t>91</a:t>
            </a:fld>
            <a:endParaRPr lang="en-US" altLang="es-DO" sz="1200"/>
          </a:p>
        </p:txBody>
      </p:sp>
      <p:sp>
        <p:nvSpPr>
          <p:cNvPr id="192515" name="Rectangle 2">
            <a:extLst>
              <a:ext uri="{FF2B5EF4-FFF2-40B4-BE49-F238E27FC236}">
                <a16:creationId xmlns:a16="http://schemas.microsoft.com/office/drawing/2014/main" id="{8C5FA427-DD64-4877-AC91-74C769D0F847}"/>
              </a:ext>
            </a:extLst>
          </p:cNvPr>
          <p:cNvSpPr>
            <a:spLocks noGrp="1" noRot="1" noChangeAspect="1" noChangeArrowheads="1" noTextEdit="1"/>
          </p:cNvSpPr>
          <p:nvPr>
            <p:ph type="sldImg"/>
          </p:nvPr>
        </p:nvSpPr>
        <p:spPr>
          <a:ln/>
        </p:spPr>
      </p:sp>
      <p:sp>
        <p:nvSpPr>
          <p:cNvPr id="192516" name="Rectangle 3">
            <a:extLst>
              <a:ext uri="{FF2B5EF4-FFF2-40B4-BE49-F238E27FC236}">
                <a16:creationId xmlns:a16="http://schemas.microsoft.com/office/drawing/2014/main" id="{91C8A71B-2F89-4099-8E8B-1C96ECDE9F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a:extLst>
              <a:ext uri="{FF2B5EF4-FFF2-40B4-BE49-F238E27FC236}">
                <a16:creationId xmlns:a16="http://schemas.microsoft.com/office/drawing/2014/main" id="{E7E5D557-BFD6-4B8F-A109-D79FE853F93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4C512334-8F99-4FE3-88E4-4AB4A48C25CE}" type="slidenum">
              <a:rPr lang="en-US" altLang="es-DO" sz="1200"/>
              <a:pPr/>
              <a:t>92</a:t>
            </a:fld>
            <a:endParaRPr lang="en-US" altLang="es-DO" sz="1200"/>
          </a:p>
        </p:txBody>
      </p:sp>
      <p:sp>
        <p:nvSpPr>
          <p:cNvPr id="193539" name="Rectangle 2">
            <a:extLst>
              <a:ext uri="{FF2B5EF4-FFF2-40B4-BE49-F238E27FC236}">
                <a16:creationId xmlns:a16="http://schemas.microsoft.com/office/drawing/2014/main" id="{E52CB580-7794-40A5-BF6B-63443B832A92}"/>
              </a:ext>
            </a:extLst>
          </p:cNvPr>
          <p:cNvSpPr>
            <a:spLocks noGrp="1" noRot="1" noChangeAspect="1" noChangeArrowheads="1" noTextEdit="1"/>
          </p:cNvSpPr>
          <p:nvPr>
            <p:ph type="sldImg"/>
          </p:nvPr>
        </p:nvSpPr>
        <p:spPr>
          <a:ln/>
        </p:spPr>
      </p:sp>
      <p:sp>
        <p:nvSpPr>
          <p:cNvPr id="193540" name="Rectangle 3">
            <a:extLst>
              <a:ext uri="{FF2B5EF4-FFF2-40B4-BE49-F238E27FC236}">
                <a16:creationId xmlns:a16="http://schemas.microsoft.com/office/drawing/2014/main" id="{9477B7BB-45FD-4BC5-8C1B-7E5D3E3F8A4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DO" altLang="es-DO">
              <a:latin typeface="Arial" panose="020B0604020202020204"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a:extLst>
              <a:ext uri="{FF2B5EF4-FFF2-40B4-BE49-F238E27FC236}">
                <a16:creationId xmlns:a16="http://schemas.microsoft.com/office/drawing/2014/main" id="{3ABA6313-E9E4-44C8-BBA4-BD792563196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C2B1C2C0-0552-48A6-BD9B-1EF01E0B62B3}" type="slidenum">
              <a:rPr lang="en-US" altLang="es-DO" sz="1200"/>
              <a:pPr/>
              <a:t>93</a:t>
            </a:fld>
            <a:endParaRPr lang="en-US" altLang="es-DO" sz="1200"/>
          </a:p>
        </p:txBody>
      </p:sp>
      <p:sp>
        <p:nvSpPr>
          <p:cNvPr id="194563" name="Rectangle 2">
            <a:extLst>
              <a:ext uri="{FF2B5EF4-FFF2-40B4-BE49-F238E27FC236}">
                <a16:creationId xmlns:a16="http://schemas.microsoft.com/office/drawing/2014/main" id="{70DFDB42-EE90-4C92-8E96-891D84C39D69}"/>
              </a:ext>
            </a:extLst>
          </p:cNvPr>
          <p:cNvSpPr>
            <a:spLocks noGrp="1" noRot="1" noChangeAspect="1" noChangeArrowheads="1" noTextEdit="1"/>
          </p:cNvSpPr>
          <p:nvPr>
            <p:ph type="sldImg"/>
          </p:nvPr>
        </p:nvSpPr>
        <p:spPr>
          <a:ln/>
        </p:spPr>
      </p:sp>
      <p:sp>
        <p:nvSpPr>
          <p:cNvPr id="194564" name="Rectangle 3">
            <a:extLst>
              <a:ext uri="{FF2B5EF4-FFF2-40B4-BE49-F238E27FC236}">
                <a16:creationId xmlns:a16="http://schemas.microsoft.com/office/drawing/2014/main" id="{0CCB2546-03FF-4CF2-8DCA-61B6BB62542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DO" altLang="es-DO">
              <a:latin typeface="Arial" panose="020B0604020202020204"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a:extLst>
              <a:ext uri="{FF2B5EF4-FFF2-40B4-BE49-F238E27FC236}">
                <a16:creationId xmlns:a16="http://schemas.microsoft.com/office/drawing/2014/main" id="{55455D54-00B2-4F5F-8445-2358C1ACAA4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A17BC47C-6AA4-4331-BC28-B1A80F1A1221}" type="slidenum">
              <a:rPr lang="en-US" altLang="es-DO" sz="1200"/>
              <a:pPr/>
              <a:t>94</a:t>
            </a:fld>
            <a:endParaRPr lang="en-US" altLang="es-DO" sz="1200"/>
          </a:p>
        </p:txBody>
      </p:sp>
      <p:sp>
        <p:nvSpPr>
          <p:cNvPr id="195587" name="Rectangle 2">
            <a:extLst>
              <a:ext uri="{FF2B5EF4-FFF2-40B4-BE49-F238E27FC236}">
                <a16:creationId xmlns:a16="http://schemas.microsoft.com/office/drawing/2014/main" id="{EB64EF8D-2E27-4EBD-97B1-5463498E8DB7}"/>
              </a:ext>
            </a:extLst>
          </p:cNvPr>
          <p:cNvSpPr>
            <a:spLocks noGrp="1" noRot="1" noChangeAspect="1" noChangeArrowheads="1" noTextEdit="1"/>
          </p:cNvSpPr>
          <p:nvPr>
            <p:ph type="sldImg"/>
          </p:nvPr>
        </p:nvSpPr>
        <p:spPr>
          <a:ln/>
        </p:spPr>
      </p:sp>
      <p:sp>
        <p:nvSpPr>
          <p:cNvPr id="195588" name="Rectangle 3">
            <a:extLst>
              <a:ext uri="{FF2B5EF4-FFF2-40B4-BE49-F238E27FC236}">
                <a16:creationId xmlns:a16="http://schemas.microsoft.com/office/drawing/2014/main" id="{3F4E2F7F-D482-4932-B208-D93A18ECEBE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DO" altLang="es-DO">
              <a:latin typeface="Arial" panose="020B0604020202020204"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a:extLst>
              <a:ext uri="{FF2B5EF4-FFF2-40B4-BE49-F238E27FC236}">
                <a16:creationId xmlns:a16="http://schemas.microsoft.com/office/drawing/2014/main" id="{851C982D-706B-44E6-AD64-9599EE203BE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9FD241C9-53FB-41E7-99FD-5EF52049F246}" type="slidenum">
              <a:rPr lang="en-US" altLang="es-DO" sz="1200"/>
              <a:pPr/>
              <a:t>95</a:t>
            </a:fld>
            <a:endParaRPr lang="en-US" altLang="es-DO" sz="1200"/>
          </a:p>
        </p:txBody>
      </p:sp>
      <p:sp>
        <p:nvSpPr>
          <p:cNvPr id="196611" name="Rectangle 2">
            <a:extLst>
              <a:ext uri="{FF2B5EF4-FFF2-40B4-BE49-F238E27FC236}">
                <a16:creationId xmlns:a16="http://schemas.microsoft.com/office/drawing/2014/main" id="{305B9BEE-C352-4674-A60C-E3E6FBADE0F8}"/>
              </a:ext>
            </a:extLst>
          </p:cNvPr>
          <p:cNvSpPr>
            <a:spLocks noGrp="1" noRot="1" noChangeAspect="1" noChangeArrowheads="1" noTextEdit="1"/>
          </p:cNvSpPr>
          <p:nvPr>
            <p:ph type="sldImg"/>
          </p:nvPr>
        </p:nvSpPr>
        <p:spPr>
          <a:ln/>
        </p:spPr>
      </p:sp>
      <p:sp>
        <p:nvSpPr>
          <p:cNvPr id="196612" name="Rectangle 3">
            <a:extLst>
              <a:ext uri="{FF2B5EF4-FFF2-40B4-BE49-F238E27FC236}">
                <a16:creationId xmlns:a16="http://schemas.microsoft.com/office/drawing/2014/main" id="{FBA803EA-BA33-4590-9382-013C98F1837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DO" altLang="es-DO">
              <a:latin typeface="Arial" panose="020B0604020202020204"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a:extLst>
              <a:ext uri="{FF2B5EF4-FFF2-40B4-BE49-F238E27FC236}">
                <a16:creationId xmlns:a16="http://schemas.microsoft.com/office/drawing/2014/main" id="{F73E7643-B676-4353-8785-D3733AE4BF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1B60DD2A-28FA-4AF0-BF1A-5F63027F7E88}" type="slidenum">
              <a:rPr lang="en-US" altLang="es-DO" sz="1200"/>
              <a:pPr/>
              <a:t>97</a:t>
            </a:fld>
            <a:endParaRPr lang="en-US" altLang="es-DO" sz="1200"/>
          </a:p>
        </p:txBody>
      </p:sp>
      <p:sp>
        <p:nvSpPr>
          <p:cNvPr id="197635" name="Rectangle 2">
            <a:extLst>
              <a:ext uri="{FF2B5EF4-FFF2-40B4-BE49-F238E27FC236}">
                <a16:creationId xmlns:a16="http://schemas.microsoft.com/office/drawing/2014/main" id="{0F88B882-5CCB-418C-9ACA-2109BCD33037}"/>
              </a:ext>
            </a:extLst>
          </p:cNvPr>
          <p:cNvSpPr>
            <a:spLocks noGrp="1" noRot="1" noChangeAspect="1" noChangeArrowheads="1" noTextEdit="1"/>
          </p:cNvSpPr>
          <p:nvPr>
            <p:ph type="sldImg"/>
          </p:nvPr>
        </p:nvSpPr>
        <p:spPr>
          <a:ln/>
        </p:spPr>
      </p:sp>
      <p:sp>
        <p:nvSpPr>
          <p:cNvPr id="197636" name="Rectangle 3">
            <a:extLst>
              <a:ext uri="{FF2B5EF4-FFF2-40B4-BE49-F238E27FC236}">
                <a16:creationId xmlns:a16="http://schemas.microsoft.com/office/drawing/2014/main" id="{3A7B0A1E-9A9E-4407-B926-EFE85F20D94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DO" altLang="es-DO">
              <a:latin typeface="Arial" panose="020B0604020202020204"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a:extLst>
              <a:ext uri="{FF2B5EF4-FFF2-40B4-BE49-F238E27FC236}">
                <a16:creationId xmlns:a16="http://schemas.microsoft.com/office/drawing/2014/main" id="{7A7A01AA-F754-40BD-A3F2-F98BC5B9C8E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E8D3B904-3F56-4E24-8E50-592B615B8CE1}" type="slidenum">
              <a:rPr lang="en-US" altLang="es-DO" sz="1200"/>
              <a:pPr/>
              <a:t>98</a:t>
            </a:fld>
            <a:endParaRPr lang="en-US" altLang="es-DO" sz="1200"/>
          </a:p>
        </p:txBody>
      </p:sp>
      <p:sp>
        <p:nvSpPr>
          <p:cNvPr id="198659" name="Rectangle 2">
            <a:extLst>
              <a:ext uri="{FF2B5EF4-FFF2-40B4-BE49-F238E27FC236}">
                <a16:creationId xmlns:a16="http://schemas.microsoft.com/office/drawing/2014/main" id="{7A969296-7425-43C9-A7C8-90580F1FC327}"/>
              </a:ext>
            </a:extLst>
          </p:cNvPr>
          <p:cNvSpPr>
            <a:spLocks noGrp="1" noRot="1" noChangeAspect="1" noChangeArrowheads="1" noTextEdit="1"/>
          </p:cNvSpPr>
          <p:nvPr>
            <p:ph type="sldImg"/>
          </p:nvPr>
        </p:nvSpPr>
        <p:spPr>
          <a:ln/>
        </p:spPr>
      </p:sp>
      <p:sp>
        <p:nvSpPr>
          <p:cNvPr id="198660" name="Rectangle 3">
            <a:extLst>
              <a:ext uri="{FF2B5EF4-FFF2-40B4-BE49-F238E27FC236}">
                <a16:creationId xmlns:a16="http://schemas.microsoft.com/office/drawing/2014/main" id="{9695729C-1D9A-4D7E-B148-92534EEA156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DO" altLang="es-DO">
              <a:latin typeface="Arial" panose="020B0604020202020204"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a:extLst>
              <a:ext uri="{FF2B5EF4-FFF2-40B4-BE49-F238E27FC236}">
                <a16:creationId xmlns:a16="http://schemas.microsoft.com/office/drawing/2014/main" id="{886C7FB3-56F9-4E7F-B468-605289ED9C3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344AD382-164A-42A7-95F7-483796229E12}" type="slidenum">
              <a:rPr lang="en-US" altLang="es-DO" sz="1200"/>
              <a:pPr/>
              <a:t>100</a:t>
            </a:fld>
            <a:endParaRPr lang="en-US" altLang="es-DO" sz="1200"/>
          </a:p>
        </p:txBody>
      </p:sp>
      <p:sp>
        <p:nvSpPr>
          <p:cNvPr id="199683" name="Rectangle 2">
            <a:extLst>
              <a:ext uri="{FF2B5EF4-FFF2-40B4-BE49-F238E27FC236}">
                <a16:creationId xmlns:a16="http://schemas.microsoft.com/office/drawing/2014/main" id="{8FED79ED-0454-4CD9-A959-AADA90678BBD}"/>
              </a:ext>
            </a:extLst>
          </p:cNvPr>
          <p:cNvSpPr>
            <a:spLocks noGrp="1" noRot="1" noChangeAspect="1" noChangeArrowheads="1" noTextEdit="1"/>
          </p:cNvSpPr>
          <p:nvPr>
            <p:ph type="sldImg"/>
          </p:nvPr>
        </p:nvSpPr>
        <p:spPr>
          <a:ln/>
        </p:spPr>
      </p:sp>
      <p:sp>
        <p:nvSpPr>
          <p:cNvPr id="199684" name="Rectangle 3">
            <a:extLst>
              <a:ext uri="{FF2B5EF4-FFF2-40B4-BE49-F238E27FC236}">
                <a16:creationId xmlns:a16="http://schemas.microsoft.com/office/drawing/2014/main" id="{A4EC72C1-E4D7-4653-AA0B-3E0F2B5F0A2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DO" altLang="es-DO">
              <a:latin typeface="Arial" panose="020B0604020202020204"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a:extLst>
              <a:ext uri="{FF2B5EF4-FFF2-40B4-BE49-F238E27FC236}">
                <a16:creationId xmlns:a16="http://schemas.microsoft.com/office/drawing/2014/main" id="{C266772F-DDF9-436A-B9D2-774EF693C70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400">
                <a:solidFill>
                  <a:schemeClr val="tx1"/>
                </a:solidFill>
                <a:latin typeface="Arial" panose="020B0604020202020204" pitchFamily="34" charset="0"/>
              </a:defRPr>
            </a:lvl1pPr>
            <a:lvl2pPr marL="742950" indent="-285750" defTabSz="928688">
              <a:defRPr sz="1400">
                <a:solidFill>
                  <a:schemeClr val="tx1"/>
                </a:solidFill>
                <a:latin typeface="Arial" panose="020B0604020202020204" pitchFamily="34" charset="0"/>
              </a:defRPr>
            </a:lvl2pPr>
            <a:lvl3pPr marL="1143000" indent="-228600" defTabSz="928688">
              <a:defRPr sz="1400">
                <a:solidFill>
                  <a:schemeClr val="tx1"/>
                </a:solidFill>
                <a:latin typeface="Arial" panose="020B0604020202020204" pitchFamily="34" charset="0"/>
              </a:defRPr>
            </a:lvl3pPr>
            <a:lvl4pPr marL="1600200" indent="-228600" defTabSz="928688">
              <a:defRPr sz="1400">
                <a:solidFill>
                  <a:schemeClr val="tx1"/>
                </a:solidFill>
                <a:latin typeface="Arial" panose="020B0604020202020204" pitchFamily="34" charset="0"/>
              </a:defRPr>
            </a:lvl4pPr>
            <a:lvl5pPr marL="2057400" indent="-228600" defTabSz="928688">
              <a:defRPr sz="1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1400">
                <a:solidFill>
                  <a:schemeClr val="tx1"/>
                </a:solidFill>
                <a:latin typeface="Arial" panose="020B0604020202020204" pitchFamily="34" charset="0"/>
              </a:defRPr>
            </a:lvl9pPr>
          </a:lstStyle>
          <a:p>
            <a:fld id="{D5F257A5-2317-47B2-A352-695EEB6DCADC}" type="slidenum">
              <a:rPr lang="en-US" altLang="es-DO" sz="1200"/>
              <a:pPr/>
              <a:t>101</a:t>
            </a:fld>
            <a:endParaRPr lang="en-US" altLang="es-DO" sz="1200"/>
          </a:p>
        </p:txBody>
      </p:sp>
      <p:sp>
        <p:nvSpPr>
          <p:cNvPr id="200707" name="Rectangle 2">
            <a:extLst>
              <a:ext uri="{FF2B5EF4-FFF2-40B4-BE49-F238E27FC236}">
                <a16:creationId xmlns:a16="http://schemas.microsoft.com/office/drawing/2014/main" id="{976E6B16-0326-4A2F-BCF0-B3094CD00768}"/>
              </a:ext>
            </a:extLst>
          </p:cNvPr>
          <p:cNvSpPr>
            <a:spLocks noGrp="1" noRot="1" noChangeAspect="1" noChangeArrowheads="1" noTextEdit="1"/>
          </p:cNvSpPr>
          <p:nvPr>
            <p:ph type="sldImg"/>
          </p:nvPr>
        </p:nvSpPr>
        <p:spPr>
          <a:ln/>
        </p:spPr>
      </p:sp>
      <p:sp>
        <p:nvSpPr>
          <p:cNvPr id="200708" name="Rectangle 3">
            <a:extLst>
              <a:ext uri="{FF2B5EF4-FFF2-40B4-BE49-F238E27FC236}">
                <a16:creationId xmlns:a16="http://schemas.microsoft.com/office/drawing/2014/main" id="{16AC520A-B77F-4FD6-9F2F-5BA76FABFB5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DO">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76607FB0-0FB2-41FD-B334-74C7B05B8CE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9" name="Marcador de posición de imagen 8">
            <a:extLst>
              <a:ext uri="{FF2B5EF4-FFF2-40B4-BE49-F238E27FC236}">
                <a16:creationId xmlns:a16="http://schemas.microsoft.com/office/drawing/2014/main" id="{2D02598E-521E-41CD-B068-134834CFF4FF}"/>
              </a:ext>
            </a:extLst>
          </p:cNvPr>
          <p:cNvSpPr>
            <a:spLocks noGrp="1"/>
          </p:cNvSpPr>
          <p:nvPr>
            <p:ph type="pic" sz="quarter" idx="10"/>
          </p:nvPr>
        </p:nvSpPr>
        <p:spPr>
          <a:xfrm>
            <a:off x="0" y="0"/>
            <a:ext cx="12192000" cy="4448175"/>
          </a:xfrm>
          <a:solidFill>
            <a:schemeClr val="bg1">
              <a:lumMod val="95000"/>
            </a:schemeClr>
          </a:solidFill>
        </p:spPr>
        <p:txBody>
          <a:bodyPr rtlCol="0">
            <a:normAutofit/>
          </a:bodyPr>
          <a:lstStyle>
            <a:lvl1pPr marL="0" indent="0" algn="ctr">
              <a:buNone/>
              <a:defRPr sz="1800"/>
            </a:lvl1pPr>
          </a:lstStyle>
          <a:p>
            <a:pPr rtl="0"/>
            <a:r>
              <a:rPr lang="es-ES" noProof="0"/>
              <a:t>Haga clic en el icono para agregar una imagen</a:t>
            </a:r>
          </a:p>
        </p:txBody>
      </p:sp>
      <p:sp>
        <p:nvSpPr>
          <p:cNvPr id="10" name="Rectángulo 9">
            <a:extLst>
              <a:ext uri="{FF2B5EF4-FFF2-40B4-BE49-F238E27FC236}">
                <a16:creationId xmlns:a16="http://schemas.microsoft.com/office/drawing/2014/main" id="{F04A5F51-C7E6-44CC-ADF3-1C83AA35D0DC}"/>
              </a:ext>
            </a:extLst>
          </p:cNvPr>
          <p:cNvSpPr/>
          <p:nvPr userDrawn="1"/>
        </p:nvSpPr>
        <p:spPr>
          <a:xfrm>
            <a:off x="0" y="4448175"/>
            <a:ext cx="12192000" cy="240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 name="Título 1">
            <a:extLst>
              <a:ext uri="{FF2B5EF4-FFF2-40B4-BE49-F238E27FC236}">
                <a16:creationId xmlns:a16="http://schemas.microsoft.com/office/drawing/2014/main" id="{4E8B51C6-9166-4F67-995A-396809E6533C}"/>
              </a:ext>
            </a:extLst>
          </p:cNvPr>
          <p:cNvSpPr>
            <a:spLocks noGrp="1"/>
          </p:cNvSpPr>
          <p:nvPr>
            <p:ph type="ctrTitle"/>
          </p:nvPr>
        </p:nvSpPr>
        <p:spPr>
          <a:xfrm>
            <a:off x="371475" y="4551363"/>
            <a:ext cx="11520488" cy="1176337"/>
          </a:xfrm>
        </p:spPr>
        <p:txBody>
          <a:bodyPr rtlCol="0" anchor="ctr"/>
          <a:lstStyle>
            <a:lvl1pPr algn="ctr">
              <a:defRPr sz="6000">
                <a:solidFill>
                  <a:schemeClr val="bg1"/>
                </a:solidFill>
              </a:defRPr>
            </a:lvl1pPr>
          </a:lstStyle>
          <a:p>
            <a:pPr rtl="0"/>
            <a:r>
              <a:rPr lang="es-ES" noProof="0"/>
              <a:t>Haga clic para modificar el estilo de título del patrón</a:t>
            </a:r>
          </a:p>
        </p:txBody>
      </p:sp>
      <p:sp>
        <p:nvSpPr>
          <p:cNvPr id="3" name="Subtítulo 2">
            <a:extLst>
              <a:ext uri="{FF2B5EF4-FFF2-40B4-BE49-F238E27FC236}">
                <a16:creationId xmlns:a16="http://schemas.microsoft.com/office/drawing/2014/main" id="{A951C9A4-8764-4CB3-AC26-C957C0E84BCD}"/>
              </a:ext>
            </a:extLst>
          </p:cNvPr>
          <p:cNvSpPr>
            <a:spLocks noGrp="1"/>
          </p:cNvSpPr>
          <p:nvPr>
            <p:ph type="subTitle" idx="1"/>
          </p:nvPr>
        </p:nvSpPr>
        <p:spPr>
          <a:xfrm>
            <a:off x="371475" y="5830888"/>
            <a:ext cx="11520488" cy="550862"/>
          </a:xfrm>
        </p:spPr>
        <p:txBody>
          <a:bodyPr rtlCol="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ES" noProof="0"/>
              <a:t>Haga clic para modificar el estilo de subtítulo del patrón</a:t>
            </a:r>
          </a:p>
        </p:txBody>
      </p:sp>
    </p:spTree>
    <p:extLst>
      <p:ext uri="{BB962C8B-B14F-4D97-AF65-F5344CB8AC3E}">
        <p14:creationId xmlns:p14="http://schemas.microsoft.com/office/powerpoint/2010/main" val="2694810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76607FB0-0FB2-41FD-B334-74C7B05B8CE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8" name="Rectángulo 7">
            <a:extLst>
              <a:ext uri="{FF2B5EF4-FFF2-40B4-BE49-F238E27FC236}">
                <a16:creationId xmlns:a16="http://schemas.microsoft.com/office/drawing/2014/main" id="{21508BC1-7ABB-42C8-B268-3C6F4FD455DE}"/>
              </a:ext>
            </a:extLst>
          </p:cNvPr>
          <p:cNvSpPr/>
          <p:nvPr userDrawn="1"/>
        </p:nvSpPr>
        <p:spPr>
          <a:xfrm>
            <a:off x="200025" y="-1"/>
            <a:ext cx="1199197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9" name="Marcador de posición de imagen 8">
            <a:extLst>
              <a:ext uri="{FF2B5EF4-FFF2-40B4-BE49-F238E27FC236}">
                <a16:creationId xmlns:a16="http://schemas.microsoft.com/office/drawing/2014/main" id="{2D02598E-521E-41CD-B068-134834CFF4FF}"/>
              </a:ext>
            </a:extLst>
          </p:cNvPr>
          <p:cNvSpPr>
            <a:spLocks noGrp="1"/>
          </p:cNvSpPr>
          <p:nvPr>
            <p:ph type="pic" sz="quarter" idx="10"/>
          </p:nvPr>
        </p:nvSpPr>
        <p:spPr>
          <a:xfrm>
            <a:off x="571500" y="0"/>
            <a:ext cx="6034088" cy="6857999"/>
          </a:xfrm>
          <a:solidFill>
            <a:schemeClr val="bg1">
              <a:lumMod val="95000"/>
            </a:schemeClr>
          </a:solidFill>
        </p:spPr>
        <p:txBody>
          <a:bodyPr rtlCol="0">
            <a:normAutofit/>
          </a:bodyPr>
          <a:lstStyle>
            <a:lvl1pPr marL="0" indent="0" algn="ctr">
              <a:buNone/>
              <a:defRPr sz="1800"/>
            </a:lvl1pPr>
          </a:lstStyle>
          <a:p>
            <a:pPr rtl="0"/>
            <a:r>
              <a:rPr lang="es-ES" noProof="0"/>
              <a:t>Haga clic en el icono para agregar una imagen</a:t>
            </a:r>
          </a:p>
        </p:txBody>
      </p:sp>
      <p:sp>
        <p:nvSpPr>
          <p:cNvPr id="10" name="Rectángulo 9">
            <a:extLst>
              <a:ext uri="{FF2B5EF4-FFF2-40B4-BE49-F238E27FC236}">
                <a16:creationId xmlns:a16="http://schemas.microsoft.com/office/drawing/2014/main" id="{F04A5F51-C7E6-44CC-ADF3-1C83AA35D0DC}"/>
              </a:ext>
            </a:extLst>
          </p:cNvPr>
          <p:cNvSpPr/>
          <p:nvPr userDrawn="1"/>
        </p:nvSpPr>
        <p:spPr>
          <a:xfrm>
            <a:off x="0" y="1"/>
            <a:ext cx="371475"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 name="Título 1">
            <a:extLst>
              <a:ext uri="{FF2B5EF4-FFF2-40B4-BE49-F238E27FC236}">
                <a16:creationId xmlns:a16="http://schemas.microsoft.com/office/drawing/2014/main" id="{4E8B51C6-9166-4F67-995A-396809E6533C}"/>
              </a:ext>
            </a:extLst>
          </p:cNvPr>
          <p:cNvSpPr>
            <a:spLocks noGrp="1"/>
          </p:cNvSpPr>
          <p:nvPr>
            <p:ph type="ctrTitle"/>
          </p:nvPr>
        </p:nvSpPr>
        <p:spPr>
          <a:xfrm>
            <a:off x="6905625" y="1512889"/>
            <a:ext cx="4986338" cy="3262311"/>
          </a:xfrm>
        </p:spPr>
        <p:txBody>
          <a:bodyPr rtlCol="0" anchor="b"/>
          <a:lstStyle>
            <a:lvl1pPr algn="l">
              <a:defRPr sz="6000">
                <a:solidFill>
                  <a:schemeClr val="bg1"/>
                </a:solidFill>
              </a:defRPr>
            </a:lvl1pPr>
          </a:lstStyle>
          <a:p>
            <a:pPr rtl="0"/>
            <a:r>
              <a:rPr lang="es-ES" noProof="0"/>
              <a:t>Haga clic para modificar el estilo de título del patrón</a:t>
            </a:r>
          </a:p>
        </p:txBody>
      </p:sp>
      <p:sp>
        <p:nvSpPr>
          <p:cNvPr id="3" name="Subtítulo 2">
            <a:extLst>
              <a:ext uri="{FF2B5EF4-FFF2-40B4-BE49-F238E27FC236}">
                <a16:creationId xmlns:a16="http://schemas.microsoft.com/office/drawing/2014/main" id="{A951C9A4-8764-4CB3-AC26-C957C0E84BCD}"/>
              </a:ext>
            </a:extLst>
          </p:cNvPr>
          <p:cNvSpPr>
            <a:spLocks noGrp="1"/>
          </p:cNvSpPr>
          <p:nvPr>
            <p:ph type="subTitle" idx="1" hasCustomPrompt="1"/>
          </p:nvPr>
        </p:nvSpPr>
        <p:spPr>
          <a:xfrm>
            <a:off x="6905625" y="4927600"/>
            <a:ext cx="4986338" cy="976311"/>
          </a:xfrm>
        </p:spPr>
        <p:txBody>
          <a:bodyPr rtlCol="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ES" noProof="0"/>
              <a:t>Haga clic para editar el estilo de subtítulo del patrón</a:t>
            </a:r>
          </a:p>
        </p:txBody>
      </p:sp>
    </p:spTree>
    <p:extLst>
      <p:ext uri="{BB962C8B-B14F-4D97-AF65-F5344CB8AC3E}">
        <p14:creationId xmlns:p14="http://schemas.microsoft.com/office/powerpoint/2010/main" val="3105085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apositiva de título">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76607FB0-0FB2-41FD-B334-74C7B05B8CE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9" name="Marcador de posición de imagen 8">
            <a:extLst>
              <a:ext uri="{FF2B5EF4-FFF2-40B4-BE49-F238E27FC236}">
                <a16:creationId xmlns:a16="http://schemas.microsoft.com/office/drawing/2014/main" id="{2D02598E-521E-41CD-B068-134834CFF4FF}"/>
              </a:ext>
            </a:extLst>
          </p:cNvPr>
          <p:cNvSpPr>
            <a:spLocks noGrp="1"/>
          </p:cNvSpPr>
          <p:nvPr>
            <p:ph type="pic" sz="quarter" idx="10"/>
          </p:nvPr>
        </p:nvSpPr>
        <p:spPr>
          <a:xfrm>
            <a:off x="0" y="0"/>
            <a:ext cx="12192000" cy="6857999"/>
          </a:xfrm>
          <a:solidFill>
            <a:schemeClr val="bg1">
              <a:lumMod val="95000"/>
            </a:schemeClr>
          </a:solidFill>
        </p:spPr>
        <p:txBody>
          <a:bodyPr rtlCol="0">
            <a:normAutofit/>
          </a:bodyPr>
          <a:lstStyle>
            <a:lvl1pPr marL="0" indent="0" algn="ctr">
              <a:buNone/>
              <a:defRPr sz="1800"/>
            </a:lvl1pPr>
          </a:lstStyle>
          <a:p>
            <a:pPr rtl="0"/>
            <a:r>
              <a:rPr lang="es-ES" noProof="0"/>
              <a:t>Haga clic en el icono para agregar una imagen</a:t>
            </a:r>
          </a:p>
        </p:txBody>
      </p:sp>
      <p:sp>
        <p:nvSpPr>
          <p:cNvPr id="2" name="Título 1">
            <a:extLst>
              <a:ext uri="{FF2B5EF4-FFF2-40B4-BE49-F238E27FC236}">
                <a16:creationId xmlns:a16="http://schemas.microsoft.com/office/drawing/2014/main" id="{4E8B51C6-9166-4F67-995A-396809E6533C}"/>
              </a:ext>
            </a:extLst>
          </p:cNvPr>
          <p:cNvSpPr>
            <a:spLocks noGrp="1"/>
          </p:cNvSpPr>
          <p:nvPr>
            <p:ph type="ctrTitle"/>
          </p:nvPr>
        </p:nvSpPr>
        <p:spPr>
          <a:xfrm>
            <a:off x="3436610" y="1779589"/>
            <a:ext cx="5318781" cy="2182811"/>
          </a:xfrm>
        </p:spPr>
        <p:txBody>
          <a:bodyPr rtlCol="0" anchor="b">
            <a:normAutofit/>
          </a:bodyPr>
          <a:lstStyle>
            <a:lvl1pPr algn="ctr">
              <a:defRPr sz="5400">
                <a:solidFill>
                  <a:schemeClr val="tx1"/>
                </a:solidFill>
              </a:defRPr>
            </a:lvl1pPr>
          </a:lstStyle>
          <a:p>
            <a:pPr rtl="0"/>
            <a:r>
              <a:rPr lang="es-ES" noProof="0"/>
              <a:t>Haga clic para modificar el estilo de título del patrón</a:t>
            </a:r>
          </a:p>
        </p:txBody>
      </p:sp>
      <p:sp>
        <p:nvSpPr>
          <p:cNvPr id="3" name="Subtítulo 2">
            <a:extLst>
              <a:ext uri="{FF2B5EF4-FFF2-40B4-BE49-F238E27FC236}">
                <a16:creationId xmlns:a16="http://schemas.microsoft.com/office/drawing/2014/main" id="{A951C9A4-8764-4CB3-AC26-C957C0E84BCD}"/>
              </a:ext>
            </a:extLst>
          </p:cNvPr>
          <p:cNvSpPr>
            <a:spLocks noGrp="1"/>
          </p:cNvSpPr>
          <p:nvPr>
            <p:ph type="subTitle" idx="1" hasCustomPrompt="1"/>
          </p:nvPr>
        </p:nvSpPr>
        <p:spPr>
          <a:xfrm>
            <a:off x="3436610" y="4079083"/>
            <a:ext cx="5318781" cy="976311"/>
          </a:xfrm>
        </p:spPr>
        <p:txBody>
          <a:bodyPr rtlCol="0"/>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ES" noProof="0"/>
              <a:t>Haga clic para editar el estilo de subtítulo del patrón</a:t>
            </a:r>
          </a:p>
        </p:txBody>
      </p:sp>
    </p:spTree>
    <p:extLst>
      <p:ext uri="{BB962C8B-B14F-4D97-AF65-F5344CB8AC3E}">
        <p14:creationId xmlns:p14="http://schemas.microsoft.com/office/powerpoint/2010/main" val="855044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apositiva de título">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76607FB0-0FB2-41FD-B334-74C7B05B8CE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4" name="Rectángulo 3">
            <a:extLst>
              <a:ext uri="{FF2B5EF4-FFF2-40B4-BE49-F238E27FC236}">
                <a16:creationId xmlns:a16="http://schemas.microsoft.com/office/drawing/2014/main" id="{D1A59197-7C21-44E6-8A97-DE0ABD1E6909}"/>
              </a:ext>
            </a:extLst>
          </p:cNvPr>
          <p:cNvSpPr/>
          <p:nvPr userDrawn="1"/>
        </p:nvSpPr>
        <p:spPr>
          <a:xfrm>
            <a:off x="0" y="0"/>
            <a:ext cx="64135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9" name="Marcador de posición de imagen 8">
            <a:extLst>
              <a:ext uri="{FF2B5EF4-FFF2-40B4-BE49-F238E27FC236}">
                <a16:creationId xmlns:a16="http://schemas.microsoft.com/office/drawing/2014/main" id="{2D02598E-521E-41CD-B068-134834CFF4FF}"/>
              </a:ext>
            </a:extLst>
          </p:cNvPr>
          <p:cNvSpPr>
            <a:spLocks noGrp="1"/>
          </p:cNvSpPr>
          <p:nvPr>
            <p:ph type="pic" sz="quarter" idx="10"/>
          </p:nvPr>
        </p:nvSpPr>
        <p:spPr>
          <a:xfrm>
            <a:off x="5016500" y="472281"/>
            <a:ext cx="7175500" cy="5913439"/>
          </a:xfrm>
          <a:solidFill>
            <a:schemeClr val="bg1">
              <a:lumMod val="95000"/>
            </a:schemeClr>
          </a:solidFill>
        </p:spPr>
        <p:txBody>
          <a:bodyPr rtlCol="0">
            <a:normAutofit/>
          </a:bodyPr>
          <a:lstStyle>
            <a:lvl1pPr marL="0" indent="0" algn="ctr">
              <a:buNone/>
              <a:defRPr sz="1800"/>
            </a:lvl1pPr>
          </a:lstStyle>
          <a:p>
            <a:pPr rtl="0"/>
            <a:r>
              <a:rPr lang="es-ES" noProof="0"/>
              <a:t>Haga clic en el icono para agregar una imagen</a:t>
            </a:r>
          </a:p>
        </p:txBody>
      </p:sp>
      <p:sp>
        <p:nvSpPr>
          <p:cNvPr id="2" name="Título 1">
            <a:extLst>
              <a:ext uri="{FF2B5EF4-FFF2-40B4-BE49-F238E27FC236}">
                <a16:creationId xmlns:a16="http://schemas.microsoft.com/office/drawing/2014/main" id="{4E8B51C6-9166-4F67-995A-396809E6533C}"/>
              </a:ext>
            </a:extLst>
          </p:cNvPr>
          <p:cNvSpPr>
            <a:spLocks noGrp="1"/>
          </p:cNvSpPr>
          <p:nvPr>
            <p:ph type="ctrTitle"/>
          </p:nvPr>
        </p:nvSpPr>
        <p:spPr>
          <a:xfrm>
            <a:off x="371476" y="1779589"/>
            <a:ext cx="4416424" cy="2182811"/>
          </a:xfrm>
        </p:spPr>
        <p:txBody>
          <a:bodyPr rtlCol="0" anchor="b">
            <a:normAutofit/>
          </a:bodyPr>
          <a:lstStyle>
            <a:lvl1pPr algn="l">
              <a:defRPr sz="5400">
                <a:solidFill>
                  <a:schemeClr val="bg1"/>
                </a:solidFill>
              </a:defRPr>
            </a:lvl1pPr>
          </a:lstStyle>
          <a:p>
            <a:pPr rtl="0"/>
            <a:r>
              <a:rPr lang="es-ES" noProof="0"/>
              <a:t>Haga clic para modificar el estilo de título del patrón</a:t>
            </a:r>
          </a:p>
        </p:txBody>
      </p:sp>
      <p:sp>
        <p:nvSpPr>
          <p:cNvPr id="3" name="Subtítulo 2">
            <a:extLst>
              <a:ext uri="{FF2B5EF4-FFF2-40B4-BE49-F238E27FC236}">
                <a16:creationId xmlns:a16="http://schemas.microsoft.com/office/drawing/2014/main" id="{A951C9A4-8764-4CB3-AC26-C957C0E84BCD}"/>
              </a:ext>
            </a:extLst>
          </p:cNvPr>
          <p:cNvSpPr>
            <a:spLocks noGrp="1"/>
          </p:cNvSpPr>
          <p:nvPr>
            <p:ph type="subTitle" idx="1" hasCustomPrompt="1"/>
          </p:nvPr>
        </p:nvSpPr>
        <p:spPr>
          <a:xfrm>
            <a:off x="371476" y="4079083"/>
            <a:ext cx="4416424" cy="976311"/>
          </a:xfrm>
        </p:spPr>
        <p:txBody>
          <a:bodyPr rtlCol="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ES" noProof="0"/>
              <a:t>Haga clic para editar el estilo de subtítulo del patrón</a:t>
            </a:r>
          </a:p>
        </p:txBody>
      </p:sp>
      <p:sp>
        <p:nvSpPr>
          <p:cNvPr id="8" name="Rectángulo 7">
            <a:extLst>
              <a:ext uri="{FF2B5EF4-FFF2-40B4-BE49-F238E27FC236}">
                <a16:creationId xmlns:a16="http://schemas.microsoft.com/office/drawing/2014/main" id="{C1626B81-8882-4179-8C3A-BEA9BBEF2A62}"/>
              </a:ext>
            </a:extLst>
          </p:cNvPr>
          <p:cNvSpPr/>
          <p:nvPr userDrawn="1"/>
        </p:nvSpPr>
        <p:spPr>
          <a:xfrm>
            <a:off x="5021263" y="368300"/>
            <a:ext cx="3159760" cy="11668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Tree>
    <p:extLst>
      <p:ext uri="{BB962C8B-B14F-4D97-AF65-F5344CB8AC3E}">
        <p14:creationId xmlns:p14="http://schemas.microsoft.com/office/powerpoint/2010/main" val="2724836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apositiva de título">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76607FB0-0FB2-41FD-B334-74C7B05B8CEE}"/>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5" name="Rectángulo 14">
            <a:extLst>
              <a:ext uri="{FF2B5EF4-FFF2-40B4-BE49-F238E27FC236}">
                <a16:creationId xmlns:a16="http://schemas.microsoft.com/office/drawing/2014/main" id="{1517DDCC-4521-4225-8F36-D4B39128409A}"/>
              </a:ext>
            </a:extLst>
          </p:cNvPr>
          <p:cNvSpPr/>
          <p:nvPr userDrawn="1"/>
        </p:nvSpPr>
        <p:spPr>
          <a:xfrm>
            <a:off x="8991600" y="3965574"/>
            <a:ext cx="3200400" cy="2892426"/>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6" name="Rectángulo 5">
            <a:extLst>
              <a:ext uri="{FF2B5EF4-FFF2-40B4-BE49-F238E27FC236}">
                <a16:creationId xmlns:a16="http://schemas.microsoft.com/office/drawing/2014/main" id="{B16570C8-2343-4B74-AF97-DC7CE5D92865}"/>
              </a:ext>
            </a:extLst>
          </p:cNvPr>
          <p:cNvSpPr/>
          <p:nvPr userDrawn="1"/>
        </p:nvSpPr>
        <p:spPr>
          <a:xfrm>
            <a:off x="0" y="0"/>
            <a:ext cx="3200400" cy="289242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9" name="Marcador de posición de imagen 8">
            <a:extLst>
              <a:ext uri="{FF2B5EF4-FFF2-40B4-BE49-F238E27FC236}">
                <a16:creationId xmlns:a16="http://schemas.microsoft.com/office/drawing/2014/main" id="{2D02598E-521E-41CD-B068-134834CFF4FF}"/>
              </a:ext>
            </a:extLst>
          </p:cNvPr>
          <p:cNvSpPr>
            <a:spLocks noGrp="1"/>
          </p:cNvSpPr>
          <p:nvPr userDrawn="1">
            <p:ph type="pic" sz="quarter" idx="10"/>
          </p:nvPr>
        </p:nvSpPr>
        <p:spPr>
          <a:xfrm>
            <a:off x="371476" y="278606"/>
            <a:ext cx="11520487" cy="3150394"/>
          </a:xfrm>
          <a:solidFill>
            <a:schemeClr val="bg1">
              <a:lumMod val="95000"/>
            </a:schemeClr>
          </a:solidFill>
        </p:spPr>
        <p:txBody>
          <a:bodyPr rtlCol="0">
            <a:normAutofit/>
          </a:bodyPr>
          <a:lstStyle>
            <a:lvl1pPr marL="0" indent="0" algn="ctr">
              <a:buNone/>
              <a:defRPr sz="1800"/>
            </a:lvl1pPr>
          </a:lstStyle>
          <a:p>
            <a:pPr rtl="0"/>
            <a:r>
              <a:rPr lang="es-ES" noProof="0"/>
              <a:t>Haga clic en el icono para agregar una imagen</a:t>
            </a:r>
          </a:p>
        </p:txBody>
      </p:sp>
      <p:sp>
        <p:nvSpPr>
          <p:cNvPr id="14" name="Rectángulo 13">
            <a:extLst>
              <a:ext uri="{FF2B5EF4-FFF2-40B4-BE49-F238E27FC236}">
                <a16:creationId xmlns:a16="http://schemas.microsoft.com/office/drawing/2014/main" id="{40B27536-7968-45BB-9FA8-DF1A47A47827}"/>
              </a:ext>
            </a:extLst>
          </p:cNvPr>
          <p:cNvSpPr/>
          <p:nvPr userDrawn="1"/>
        </p:nvSpPr>
        <p:spPr>
          <a:xfrm>
            <a:off x="371476" y="3429000"/>
            <a:ext cx="11520487" cy="2771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 name="Título 1">
            <a:extLst>
              <a:ext uri="{FF2B5EF4-FFF2-40B4-BE49-F238E27FC236}">
                <a16:creationId xmlns:a16="http://schemas.microsoft.com/office/drawing/2014/main" id="{4E8B51C6-9166-4F67-995A-396809E6533C}"/>
              </a:ext>
            </a:extLst>
          </p:cNvPr>
          <p:cNvSpPr>
            <a:spLocks noGrp="1"/>
          </p:cNvSpPr>
          <p:nvPr userDrawn="1">
            <p:ph type="ctrTitle"/>
          </p:nvPr>
        </p:nvSpPr>
        <p:spPr>
          <a:xfrm>
            <a:off x="1510507" y="3886201"/>
            <a:ext cx="9242424" cy="1104900"/>
          </a:xfrm>
        </p:spPr>
        <p:txBody>
          <a:bodyPr rtlCol="0" anchor="ctr">
            <a:normAutofit/>
          </a:bodyPr>
          <a:lstStyle>
            <a:lvl1pPr algn="ctr">
              <a:defRPr sz="5400">
                <a:solidFill>
                  <a:schemeClr val="accent1"/>
                </a:solidFill>
              </a:defRPr>
            </a:lvl1pPr>
          </a:lstStyle>
          <a:p>
            <a:pPr rtl="0"/>
            <a:r>
              <a:rPr lang="es-ES" noProof="0"/>
              <a:t>Haga clic para modificar el estilo de título del patrón</a:t>
            </a:r>
          </a:p>
        </p:txBody>
      </p:sp>
      <p:sp>
        <p:nvSpPr>
          <p:cNvPr id="3" name="Subtítulo 2">
            <a:extLst>
              <a:ext uri="{FF2B5EF4-FFF2-40B4-BE49-F238E27FC236}">
                <a16:creationId xmlns:a16="http://schemas.microsoft.com/office/drawing/2014/main" id="{A951C9A4-8764-4CB3-AC26-C957C0E84BCD}"/>
              </a:ext>
            </a:extLst>
          </p:cNvPr>
          <p:cNvSpPr>
            <a:spLocks noGrp="1"/>
          </p:cNvSpPr>
          <p:nvPr userDrawn="1">
            <p:ph type="subTitle" idx="1" hasCustomPrompt="1"/>
          </p:nvPr>
        </p:nvSpPr>
        <p:spPr>
          <a:xfrm>
            <a:off x="1510507" y="5130801"/>
            <a:ext cx="9242424" cy="533400"/>
          </a:xfrm>
        </p:spPr>
        <p:txBody>
          <a:bodyPr rtlCol="0"/>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ES" noProof="0"/>
              <a:t>Haga clic para editar el estilo de subtítulo del patrón</a:t>
            </a:r>
          </a:p>
        </p:txBody>
      </p:sp>
    </p:spTree>
    <p:extLst>
      <p:ext uri="{BB962C8B-B14F-4D97-AF65-F5344CB8AC3E}">
        <p14:creationId xmlns:p14="http://schemas.microsoft.com/office/powerpoint/2010/main" val="2928379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4FD2F3-3119-48E2-B464-A93E23C5A607}"/>
              </a:ext>
            </a:extLst>
          </p:cNvPr>
          <p:cNvSpPr>
            <a:spLocks noGrp="1"/>
          </p:cNvSpPr>
          <p:nvPr>
            <p:ph type="title"/>
          </p:nvPr>
        </p:nvSpPr>
        <p:spPr/>
        <p:txBody>
          <a:bodyPr rtlCol="0"/>
          <a:lstStyle/>
          <a:p>
            <a:pPr rtl="0"/>
            <a:r>
              <a:rPr lang="es-ES" noProof="0"/>
              <a:t>Haga clic para modificar el estilo de título del patrón</a:t>
            </a:r>
          </a:p>
        </p:txBody>
      </p:sp>
      <p:sp>
        <p:nvSpPr>
          <p:cNvPr id="3" name="Marcador de posición de contenido 2">
            <a:extLst>
              <a:ext uri="{FF2B5EF4-FFF2-40B4-BE49-F238E27FC236}">
                <a16:creationId xmlns:a16="http://schemas.microsoft.com/office/drawing/2014/main" id="{FCE87C6E-3441-429B-A81D-87F8344C068B}"/>
              </a:ext>
            </a:extLst>
          </p:cNvPr>
          <p:cNvSpPr>
            <a:spLocks noGrp="1"/>
          </p:cNvSpPr>
          <p:nvPr>
            <p:ph idx="1"/>
          </p:nvPr>
        </p:nvSpPr>
        <p:spPr/>
        <p:txBody>
          <a:bodyPr rtlCol="0"/>
          <a:lstStyle/>
          <a:p>
            <a:pPr lvl="0" rtl="0"/>
            <a:r>
              <a:rPr lang="es-ES" noProof="0"/>
              <a:t>Haga clic para modificar el estilo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6" name="Marcador de posición de número de diapositiva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rtlCol="0"/>
          <a:lstStyle/>
          <a:p>
            <a:pPr rtl="0"/>
            <a:fld id="{03DC2DEF-D2FE-4B45-ABA4-9F153FD1C98A}" type="slidenum">
              <a:rPr lang="es-ES" noProof="0" smtClean="0"/>
              <a:t>‹#›</a:t>
            </a:fld>
            <a:endParaRPr lang="es-ES" noProof="0"/>
          </a:p>
        </p:txBody>
      </p:sp>
    </p:spTree>
    <p:extLst>
      <p:ext uri="{BB962C8B-B14F-4D97-AF65-F5344CB8AC3E}">
        <p14:creationId xmlns:p14="http://schemas.microsoft.com/office/powerpoint/2010/main" val="84979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ítulo y contenido">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9C071DB-1B6B-4FC3-A099-12F35734D22D}"/>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8" name="Rectángulo 7">
            <a:extLst>
              <a:ext uri="{FF2B5EF4-FFF2-40B4-BE49-F238E27FC236}">
                <a16:creationId xmlns:a16="http://schemas.microsoft.com/office/drawing/2014/main" id="{35768407-2D97-4F4F-8CB8-4D3668680B64}"/>
              </a:ext>
            </a:extLst>
          </p:cNvPr>
          <p:cNvSpPr/>
          <p:nvPr userDrawn="1"/>
        </p:nvSpPr>
        <p:spPr>
          <a:xfrm>
            <a:off x="371475" y="1460501"/>
            <a:ext cx="5724525" cy="47402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ln>
                <a:noFill/>
              </a:ln>
            </a:endParaRPr>
          </a:p>
        </p:txBody>
      </p:sp>
      <p:sp>
        <p:nvSpPr>
          <p:cNvPr id="2" name="Título 1">
            <a:extLst>
              <a:ext uri="{FF2B5EF4-FFF2-40B4-BE49-F238E27FC236}">
                <a16:creationId xmlns:a16="http://schemas.microsoft.com/office/drawing/2014/main" id="{E94FD2F3-3119-48E2-B464-A93E23C5A607}"/>
              </a:ext>
            </a:extLst>
          </p:cNvPr>
          <p:cNvSpPr>
            <a:spLocks noGrp="1"/>
          </p:cNvSpPr>
          <p:nvPr>
            <p:ph type="title"/>
          </p:nvPr>
        </p:nvSpPr>
        <p:spPr>
          <a:xfrm>
            <a:off x="1244600" y="260351"/>
            <a:ext cx="9702800" cy="973137"/>
          </a:xfrm>
        </p:spPr>
        <p:txBody>
          <a:bodyPr rtlCol="0">
            <a:normAutofit/>
          </a:bodyPr>
          <a:lstStyle>
            <a:lvl1pPr algn="ctr">
              <a:defRPr sz="4400"/>
            </a:lvl1pPr>
          </a:lstStyle>
          <a:p>
            <a:pPr rtl="0"/>
            <a:r>
              <a:rPr lang="es-ES" noProof="0"/>
              <a:t>Haga clic para modificar el estilo de título del patrón</a:t>
            </a:r>
          </a:p>
        </p:txBody>
      </p:sp>
      <p:sp>
        <p:nvSpPr>
          <p:cNvPr id="3" name="Marcador de contenido 2">
            <a:extLst>
              <a:ext uri="{FF2B5EF4-FFF2-40B4-BE49-F238E27FC236}">
                <a16:creationId xmlns:a16="http://schemas.microsoft.com/office/drawing/2014/main" id="{FCE87C6E-3441-429B-A81D-87F8344C068B}"/>
              </a:ext>
            </a:extLst>
          </p:cNvPr>
          <p:cNvSpPr>
            <a:spLocks noGrp="1"/>
          </p:cNvSpPr>
          <p:nvPr>
            <p:ph idx="1"/>
          </p:nvPr>
        </p:nvSpPr>
        <p:spPr>
          <a:xfrm>
            <a:off x="546100" y="1638299"/>
            <a:ext cx="5346700" cy="4381501"/>
          </a:xfrm>
        </p:spPr>
        <p:txBody>
          <a:bodyPr rtlCol="0">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rtl="0"/>
            <a:r>
              <a:rPr lang="es-ES" noProof="0"/>
              <a:t>Haga clic para modificar el estilo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6" name="Marcador de número de diapositiva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rtlCol="0"/>
          <a:lstStyle/>
          <a:p>
            <a:pPr rtl="0"/>
            <a:fld id="{03DC2DEF-D2FE-4B45-ABA4-9F153FD1C98A}" type="slidenum">
              <a:rPr lang="es-ES" noProof="0" smtClean="0"/>
              <a:t>‹#›</a:t>
            </a:fld>
            <a:endParaRPr lang="es-ES" noProof="0"/>
          </a:p>
        </p:txBody>
      </p:sp>
      <p:sp>
        <p:nvSpPr>
          <p:cNvPr id="7" name="Marcador de posición de imagen 6">
            <a:extLst>
              <a:ext uri="{FF2B5EF4-FFF2-40B4-BE49-F238E27FC236}">
                <a16:creationId xmlns:a16="http://schemas.microsoft.com/office/drawing/2014/main" id="{6D4AFEBD-46AA-4A09-AD19-CDD123811A47}"/>
              </a:ext>
            </a:extLst>
          </p:cNvPr>
          <p:cNvSpPr>
            <a:spLocks noGrp="1"/>
          </p:cNvSpPr>
          <p:nvPr>
            <p:ph type="pic" sz="quarter" idx="13"/>
          </p:nvPr>
        </p:nvSpPr>
        <p:spPr>
          <a:xfrm>
            <a:off x="6096000" y="1460501"/>
            <a:ext cx="5795963" cy="4740274"/>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Tree>
    <p:extLst>
      <p:ext uri="{BB962C8B-B14F-4D97-AF65-F5344CB8AC3E}">
        <p14:creationId xmlns:p14="http://schemas.microsoft.com/office/powerpoint/2010/main" val="3377171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ítulo y contenido">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34C5F727-FA73-47F4-8647-79441AA996E3}"/>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 name="Título 1">
            <a:extLst>
              <a:ext uri="{FF2B5EF4-FFF2-40B4-BE49-F238E27FC236}">
                <a16:creationId xmlns:a16="http://schemas.microsoft.com/office/drawing/2014/main" id="{E94FD2F3-3119-48E2-B464-A93E23C5A607}"/>
              </a:ext>
            </a:extLst>
          </p:cNvPr>
          <p:cNvSpPr>
            <a:spLocks noGrp="1"/>
          </p:cNvSpPr>
          <p:nvPr>
            <p:ph type="title"/>
          </p:nvPr>
        </p:nvSpPr>
        <p:spPr>
          <a:xfrm>
            <a:off x="371476" y="260351"/>
            <a:ext cx="5495926" cy="2138362"/>
          </a:xfrm>
        </p:spPr>
        <p:txBody>
          <a:bodyPr rtlCol="0" anchor="b">
            <a:noAutofit/>
          </a:bodyPr>
          <a:lstStyle>
            <a:lvl1pPr>
              <a:defRPr sz="5400"/>
            </a:lvl1pPr>
          </a:lstStyle>
          <a:p>
            <a:pPr rtl="0"/>
            <a:r>
              <a:rPr lang="es-ES" noProof="0"/>
              <a:t>Haga clic para modificar el estilo de título del patrón</a:t>
            </a:r>
          </a:p>
        </p:txBody>
      </p:sp>
      <p:sp>
        <p:nvSpPr>
          <p:cNvPr id="3" name="Marcador de contenido 2">
            <a:extLst>
              <a:ext uri="{FF2B5EF4-FFF2-40B4-BE49-F238E27FC236}">
                <a16:creationId xmlns:a16="http://schemas.microsoft.com/office/drawing/2014/main" id="{FCE87C6E-3441-429B-A81D-87F8344C068B}"/>
              </a:ext>
            </a:extLst>
          </p:cNvPr>
          <p:cNvSpPr>
            <a:spLocks noGrp="1"/>
          </p:cNvSpPr>
          <p:nvPr>
            <p:ph idx="1"/>
          </p:nvPr>
        </p:nvSpPr>
        <p:spPr>
          <a:xfrm>
            <a:off x="371475" y="2603500"/>
            <a:ext cx="5495926" cy="3573463"/>
          </a:xfrm>
        </p:spPr>
        <p:txBody>
          <a:bodyPr rtlCol="0"/>
          <a:lstStyle/>
          <a:p>
            <a:pPr lvl="0" rtl="0"/>
            <a:r>
              <a:rPr lang="es-ES" noProof="0"/>
              <a:t>Haga clic para modificar el estilo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6" name="Marcador de posición de número de diapositiva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rtlCol="0"/>
          <a:lstStyle/>
          <a:p>
            <a:pPr rtl="0"/>
            <a:fld id="{03DC2DEF-D2FE-4B45-ABA4-9F153FD1C98A}" type="slidenum">
              <a:rPr lang="es-ES" noProof="0" smtClean="0"/>
              <a:t>‹#›</a:t>
            </a:fld>
            <a:endParaRPr lang="es-ES" noProof="0"/>
          </a:p>
        </p:txBody>
      </p:sp>
      <p:sp>
        <p:nvSpPr>
          <p:cNvPr id="5" name="Marcador de posición de imagen 1">
            <a:extLst>
              <a:ext uri="{FF2B5EF4-FFF2-40B4-BE49-F238E27FC236}">
                <a16:creationId xmlns:a16="http://schemas.microsoft.com/office/drawing/2014/main" id="{08C777B1-9A90-4B1E-A6AE-9339286077EB}"/>
              </a:ext>
            </a:extLst>
          </p:cNvPr>
          <p:cNvSpPr>
            <a:spLocks noGrp="1"/>
          </p:cNvSpPr>
          <p:nvPr>
            <p:ph type="pic" sz="quarter" idx="10" hasCustomPrompt="1"/>
          </p:nvPr>
        </p:nvSpPr>
        <p:spPr>
          <a:xfrm>
            <a:off x="9191224" y="637283"/>
            <a:ext cx="2692800" cy="2782540"/>
          </a:xfrm>
          <a:custGeom>
            <a:avLst/>
            <a:gdLst>
              <a:gd name="connsiteX0" fmla="*/ 0 w 2692800"/>
              <a:gd name="connsiteY0" fmla="*/ 0 h 2693640"/>
              <a:gd name="connsiteX1" fmla="*/ 2692800 w 2692800"/>
              <a:gd name="connsiteY1" fmla="*/ 0 h 2693640"/>
              <a:gd name="connsiteX2" fmla="*/ 2692800 w 2692800"/>
              <a:gd name="connsiteY2" fmla="*/ 2693640 h 2693640"/>
              <a:gd name="connsiteX3" fmla="*/ 0 w 2692800"/>
              <a:gd name="connsiteY3" fmla="*/ 2693640 h 2693640"/>
            </a:gdLst>
            <a:ahLst/>
            <a:cxnLst>
              <a:cxn ang="0">
                <a:pos x="connsiteX0" y="connsiteY0"/>
              </a:cxn>
              <a:cxn ang="0">
                <a:pos x="connsiteX1" y="connsiteY1"/>
              </a:cxn>
              <a:cxn ang="0">
                <a:pos x="connsiteX2" y="connsiteY2"/>
              </a:cxn>
              <a:cxn ang="0">
                <a:pos x="connsiteX3" y="connsiteY3"/>
              </a:cxn>
            </a:cxnLst>
            <a:rect l="l" t="t" r="r" b="b"/>
            <a:pathLst>
              <a:path w="2692800" h="2693640">
                <a:moveTo>
                  <a:pt x="0" y="0"/>
                </a:moveTo>
                <a:lnTo>
                  <a:pt x="2692800" y="0"/>
                </a:lnTo>
                <a:lnTo>
                  <a:pt x="2692800" y="2693640"/>
                </a:lnTo>
                <a:lnTo>
                  <a:pt x="0" y="2693640"/>
                </a:lnTo>
                <a:close/>
              </a:path>
            </a:pathLst>
          </a:custGeom>
          <a:solidFill>
            <a:schemeClr val="bg1">
              <a:lumMod val="95000"/>
            </a:schemeClr>
          </a:solidFill>
        </p:spPr>
        <p:txBody>
          <a:bodyPr vert="horz" lIns="91440" tIns="45720" rIns="91440" bIns="45720" rtlCol="0">
            <a:normAutofit/>
          </a:bodyPr>
          <a:lstStyle>
            <a:lvl1pPr>
              <a:defRPr lang="en-ID" sz="1800" dirty="0"/>
            </a:lvl1pPr>
          </a:lstStyle>
          <a:p>
            <a:pPr marL="0" lvl="0" indent="0" algn="ctr" rtl="0">
              <a:buNone/>
            </a:pPr>
            <a:r>
              <a:rPr lang="es-ES" noProof="0"/>
              <a:t>Agregue la imagen aquí</a:t>
            </a:r>
          </a:p>
        </p:txBody>
      </p:sp>
      <p:sp>
        <p:nvSpPr>
          <p:cNvPr id="7" name="Marcador de posición de imagen 2">
            <a:extLst>
              <a:ext uri="{FF2B5EF4-FFF2-40B4-BE49-F238E27FC236}">
                <a16:creationId xmlns:a16="http://schemas.microsoft.com/office/drawing/2014/main" id="{0FEA994A-8056-4F3D-9365-B6A362A93EE3}"/>
              </a:ext>
            </a:extLst>
          </p:cNvPr>
          <p:cNvSpPr>
            <a:spLocks noGrp="1"/>
          </p:cNvSpPr>
          <p:nvPr>
            <p:ph type="pic" sz="quarter" idx="11" hasCustomPrompt="1"/>
          </p:nvPr>
        </p:nvSpPr>
        <p:spPr>
          <a:xfrm>
            <a:off x="6498424" y="3430043"/>
            <a:ext cx="2692800" cy="2772320"/>
          </a:xfrm>
          <a:custGeom>
            <a:avLst/>
            <a:gdLst>
              <a:gd name="connsiteX0" fmla="*/ 0 w 2692800"/>
              <a:gd name="connsiteY0" fmla="*/ 0 h 2693640"/>
              <a:gd name="connsiteX1" fmla="*/ 2692800 w 2692800"/>
              <a:gd name="connsiteY1" fmla="*/ 0 h 2693640"/>
              <a:gd name="connsiteX2" fmla="*/ 2692800 w 2692800"/>
              <a:gd name="connsiteY2" fmla="*/ 2693640 h 2693640"/>
              <a:gd name="connsiteX3" fmla="*/ 0 w 2692800"/>
              <a:gd name="connsiteY3" fmla="*/ 2693640 h 2693640"/>
            </a:gdLst>
            <a:ahLst/>
            <a:cxnLst>
              <a:cxn ang="0">
                <a:pos x="connsiteX0" y="connsiteY0"/>
              </a:cxn>
              <a:cxn ang="0">
                <a:pos x="connsiteX1" y="connsiteY1"/>
              </a:cxn>
              <a:cxn ang="0">
                <a:pos x="connsiteX2" y="connsiteY2"/>
              </a:cxn>
              <a:cxn ang="0">
                <a:pos x="connsiteX3" y="connsiteY3"/>
              </a:cxn>
            </a:cxnLst>
            <a:rect l="l" t="t" r="r" b="b"/>
            <a:pathLst>
              <a:path w="2692800" h="2693640">
                <a:moveTo>
                  <a:pt x="0" y="0"/>
                </a:moveTo>
                <a:lnTo>
                  <a:pt x="2692800" y="0"/>
                </a:lnTo>
                <a:lnTo>
                  <a:pt x="2692800" y="2693640"/>
                </a:lnTo>
                <a:lnTo>
                  <a:pt x="0" y="2693640"/>
                </a:lnTo>
                <a:close/>
              </a:path>
            </a:pathLst>
          </a:custGeom>
          <a:solidFill>
            <a:schemeClr val="bg1">
              <a:lumMod val="95000"/>
            </a:schemeClr>
          </a:solidFill>
        </p:spPr>
        <p:txBody>
          <a:bodyPr vert="horz" lIns="91440" tIns="45720" rIns="91440" bIns="45720" rtlCol="0">
            <a:normAutofit/>
          </a:bodyPr>
          <a:lstStyle>
            <a:lvl1pPr>
              <a:defRPr lang="en-ID" sz="1800" dirty="0"/>
            </a:lvl1pPr>
          </a:lstStyle>
          <a:p>
            <a:pPr marL="0" lvl="0" indent="0" algn="ctr" rtl="0">
              <a:buNone/>
            </a:pPr>
            <a:r>
              <a:rPr lang="es-ES" noProof="0"/>
              <a:t>Agregue la imagen aquí</a:t>
            </a:r>
          </a:p>
        </p:txBody>
      </p:sp>
      <p:sp>
        <p:nvSpPr>
          <p:cNvPr id="9" name="Rectángulo 8">
            <a:extLst>
              <a:ext uri="{FF2B5EF4-FFF2-40B4-BE49-F238E27FC236}">
                <a16:creationId xmlns:a16="http://schemas.microsoft.com/office/drawing/2014/main" id="{E429E334-587D-4420-9285-C2A5F494582B}"/>
              </a:ext>
            </a:extLst>
          </p:cNvPr>
          <p:cNvSpPr/>
          <p:nvPr userDrawn="1"/>
        </p:nvSpPr>
        <p:spPr>
          <a:xfrm>
            <a:off x="9289522" y="3527226"/>
            <a:ext cx="1248102" cy="12481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0" name="Rectángulo 9">
            <a:extLst>
              <a:ext uri="{FF2B5EF4-FFF2-40B4-BE49-F238E27FC236}">
                <a16:creationId xmlns:a16="http://schemas.microsoft.com/office/drawing/2014/main" id="{F7BD4601-EF26-4D7C-8CB6-95488F17575B}"/>
              </a:ext>
            </a:extLst>
          </p:cNvPr>
          <p:cNvSpPr/>
          <p:nvPr userDrawn="1"/>
        </p:nvSpPr>
        <p:spPr>
          <a:xfrm>
            <a:off x="8621786" y="2848323"/>
            <a:ext cx="496540" cy="4965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1" name="Rectángulo 10">
            <a:extLst>
              <a:ext uri="{FF2B5EF4-FFF2-40B4-BE49-F238E27FC236}">
                <a16:creationId xmlns:a16="http://schemas.microsoft.com/office/drawing/2014/main" id="{91949C41-2679-4E9D-A28C-F0C979F5702B}"/>
              </a:ext>
            </a:extLst>
          </p:cNvPr>
          <p:cNvSpPr/>
          <p:nvPr userDrawn="1"/>
        </p:nvSpPr>
        <p:spPr>
          <a:xfrm>
            <a:off x="8870898" y="2508125"/>
            <a:ext cx="247428" cy="24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2" name="Rectángulo 11">
            <a:extLst>
              <a:ext uri="{FF2B5EF4-FFF2-40B4-BE49-F238E27FC236}">
                <a16:creationId xmlns:a16="http://schemas.microsoft.com/office/drawing/2014/main" id="{3454B05D-55FD-4118-B899-4095FF50870D}"/>
              </a:ext>
            </a:extLst>
          </p:cNvPr>
          <p:cNvSpPr/>
          <p:nvPr userDrawn="1"/>
        </p:nvSpPr>
        <p:spPr>
          <a:xfrm>
            <a:off x="0" y="933450"/>
            <a:ext cx="300037" cy="14652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Tree>
    <p:extLst>
      <p:ext uri="{BB962C8B-B14F-4D97-AF65-F5344CB8AC3E}">
        <p14:creationId xmlns:p14="http://schemas.microsoft.com/office/powerpoint/2010/main" val="440533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ítulo y contenido">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34C5F727-FA73-47F4-8647-79441AA996E3}"/>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 name="Título 1">
            <a:extLst>
              <a:ext uri="{FF2B5EF4-FFF2-40B4-BE49-F238E27FC236}">
                <a16:creationId xmlns:a16="http://schemas.microsoft.com/office/drawing/2014/main" id="{E94FD2F3-3119-48E2-B464-A93E23C5A607}"/>
              </a:ext>
            </a:extLst>
          </p:cNvPr>
          <p:cNvSpPr>
            <a:spLocks noGrp="1"/>
          </p:cNvSpPr>
          <p:nvPr>
            <p:ph type="title"/>
          </p:nvPr>
        </p:nvSpPr>
        <p:spPr>
          <a:xfrm>
            <a:off x="371476" y="1016000"/>
            <a:ext cx="3997324" cy="2501899"/>
          </a:xfrm>
        </p:spPr>
        <p:txBody>
          <a:bodyPr rtlCol="0" anchor="b">
            <a:noAutofit/>
          </a:bodyPr>
          <a:lstStyle>
            <a:lvl1pPr>
              <a:defRPr sz="5400"/>
            </a:lvl1pPr>
          </a:lstStyle>
          <a:p>
            <a:pPr rtl="0"/>
            <a:r>
              <a:rPr lang="es-ES" noProof="0"/>
              <a:t>Haga clic para modificar el estilo de título del patrón</a:t>
            </a:r>
          </a:p>
        </p:txBody>
      </p:sp>
      <p:sp>
        <p:nvSpPr>
          <p:cNvPr id="3" name="Marcador de contenido 2">
            <a:extLst>
              <a:ext uri="{FF2B5EF4-FFF2-40B4-BE49-F238E27FC236}">
                <a16:creationId xmlns:a16="http://schemas.microsoft.com/office/drawing/2014/main" id="{FCE87C6E-3441-429B-A81D-87F8344C068B}"/>
              </a:ext>
            </a:extLst>
          </p:cNvPr>
          <p:cNvSpPr>
            <a:spLocks noGrp="1"/>
          </p:cNvSpPr>
          <p:nvPr>
            <p:ph idx="1"/>
          </p:nvPr>
        </p:nvSpPr>
        <p:spPr>
          <a:xfrm>
            <a:off x="371475" y="3619500"/>
            <a:ext cx="3997325" cy="2557463"/>
          </a:xfrm>
        </p:spPr>
        <p:txBody>
          <a:bodyPr rtlCol="0">
            <a:normAutofit/>
          </a:bodyPr>
          <a:lstStyle>
            <a:lvl1pPr>
              <a:defRPr sz="2000"/>
            </a:lvl1pPr>
            <a:lvl2pPr>
              <a:defRPr sz="1800"/>
            </a:lvl2pPr>
            <a:lvl3pPr>
              <a:defRPr sz="1600"/>
            </a:lvl3pPr>
            <a:lvl4pPr>
              <a:defRPr sz="1400"/>
            </a:lvl4pPr>
            <a:lvl5pPr>
              <a:defRPr sz="1400"/>
            </a:lvl5pPr>
          </a:lstStyle>
          <a:p>
            <a:pPr lvl="0" rtl="0"/>
            <a:r>
              <a:rPr lang="es-ES" noProof="0"/>
              <a:t>Haga clic para modificar el estilo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6" name="Marcador de posición de número de diapositiva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rtlCol="0"/>
          <a:lstStyle/>
          <a:p>
            <a:pPr rtl="0"/>
            <a:fld id="{03DC2DEF-D2FE-4B45-ABA4-9F153FD1C98A}" type="slidenum">
              <a:rPr lang="es-ES" noProof="0" smtClean="0"/>
              <a:t>‹#›</a:t>
            </a:fld>
            <a:endParaRPr lang="es-ES" noProof="0"/>
          </a:p>
        </p:txBody>
      </p:sp>
      <p:sp>
        <p:nvSpPr>
          <p:cNvPr id="13" name="Marcador de posición de imagen 6">
            <a:extLst>
              <a:ext uri="{FF2B5EF4-FFF2-40B4-BE49-F238E27FC236}">
                <a16:creationId xmlns:a16="http://schemas.microsoft.com/office/drawing/2014/main" id="{9303FD92-1AC4-4708-B13E-C97E00210D2E}"/>
              </a:ext>
            </a:extLst>
          </p:cNvPr>
          <p:cNvSpPr>
            <a:spLocks noGrp="1"/>
          </p:cNvSpPr>
          <p:nvPr>
            <p:ph type="pic" sz="quarter" idx="13"/>
          </p:nvPr>
        </p:nvSpPr>
        <p:spPr>
          <a:xfrm>
            <a:off x="4902201" y="619125"/>
            <a:ext cx="3454400" cy="5581650"/>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
        <p:nvSpPr>
          <p:cNvPr id="14" name="Marcador de posición de imagen 6">
            <a:extLst>
              <a:ext uri="{FF2B5EF4-FFF2-40B4-BE49-F238E27FC236}">
                <a16:creationId xmlns:a16="http://schemas.microsoft.com/office/drawing/2014/main" id="{F6824EBC-CC6E-4D5A-B85A-DAC55ACE8533}"/>
              </a:ext>
            </a:extLst>
          </p:cNvPr>
          <p:cNvSpPr>
            <a:spLocks noGrp="1"/>
          </p:cNvSpPr>
          <p:nvPr>
            <p:ph type="pic" sz="quarter" idx="14"/>
          </p:nvPr>
        </p:nvSpPr>
        <p:spPr>
          <a:xfrm>
            <a:off x="8432801" y="260351"/>
            <a:ext cx="3454400" cy="5581649"/>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
        <p:nvSpPr>
          <p:cNvPr id="15" name="Rectángulo 14">
            <a:extLst>
              <a:ext uri="{FF2B5EF4-FFF2-40B4-BE49-F238E27FC236}">
                <a16:creationId xmlns:a16="http://schemas.microsoft.com/office/drawing/2014/main" id="{43661888-890D-4E0C-8076-65EDFDB7DE27}"/>
              </a:ext>
            </a:extLst>
          </p:cNvPr>
          <p:cNvSpPr/>
          <p:nvPr userDrawn="1"/>
        </p:nvSpPr>
        <p:spPr>
          <a:xfrm>
            <a:off x="8432801" y="5842000"/>
            <a:ext cx="3459162" cy="3587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6" name="Rectángulo 15">
            <a:extLst>
              <a:ext uri="{FF2B5EF4-FFF2-40B4-BE49-F238E27FC236}">
                <a16:creationId xmlns:a16="http://schemas.microsoft.com/office/drawing/2014/main" id="{5AE48EF9-5BAF-4BD7-A6BE-866C0307B69F}"/>
              </a:ext>
            </a:extLst>
          </p:cNvPr>
          <p:cNvSpPr/>
          <p:nvPr userDrawn="1"/>
        </p:nvSpPr>
        <p:spPr>
          <a:xfrm>
            <a:off x="4902201" y="239509"/>
            <a:ext cx="3459162" cy="3587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7" name="Rectángulo 16">
            <a:extLst>
              <a:ext uri="{FF2B5EF4-FFF2-40B4-BE49-F238E27FC236}">
                <a16:creationId xmlns:a16="http://schemas.microsoft.com/office/drawing/2014/main" id="{E8D4A5F4-99AC-4FB3-8A59-AB8D7B4FC7D7}"/>
              </a:ext>
            </a:extLst>
          </p:cNvPr>
          <p:cNvSpPr/>
          <p:nvPr userDrawn="1"/>
        </p:nvSpPr>
        <p:spPr>
          <a:xfrm>
            <a:off x="0" y="1384300"/>
            <a:ext cx="177800" cy="44577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Tree>
    <p:extLst>
      <p:ext uri="{BB962C8B-B14F-4D97-AF65-F5344CB8AC3E}">
        <p14:creationId xmlns:p14="http://schemas.microsoft.com/office/powerpoint/2010/main" val="74013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ítulo y contenido">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34C5F727-FA73-47F4-8647-79441AA996E3}"/>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 name="Título 1">
            <a:extLst>
              <a:ext uri="{FF2B5EF4-FFF2-40B4-BE49-F238E27FC236}">
                <a16:creationId xmlns:a16="http://schemas.microsoft.com/office/drawing/2014/main" id="{E94FD2F3-3119-48E2-B464-A93E23C5A607}"/>
              </a:ext>
            </a:extLst>
          </p:cNvPr>
          <p:cNvSpPr>
            <a:spLocks noGrp="1"/>
          </p:cNvSpPr>
          <p:nvPr>
            <p:ph type="title"/>
          </p:nvPr>
        </p:nvSpPr>
        <p:spPr>
          <a:xfrm>
            <a:off x="371476" y="476250"/>
            <a:ext cx="5165724" cy="2557463"/>
          </a:xfrm>
        </p:spPr>
        <p:txBody>
          <a:bodyPr rtlCol="0" anchor="ctr">
            <a:noAutofit/>
          </a:bodyPr>
          <a:lstStyle>
            <a:lvl1pPr>
              <a:defRPr sz="5400"/>
            </a:lvl1pPr>
          </a:lstStyle>
          <a:p>
            <a:pPr rtl="0"/>
            <a:r>
              <a:rPr lang="es-ES" noProof="0"/>
              <a:t>Haga clic para modificar el estilo de título del patrón</a:t>
            </a:r>
          </a:p>
        </p:txBody>
      </p:sp>
      <p:sp>
        <p:nvSpPr>
          <p:cNvPr id="3" name="Marcador de posición de contenido 2">
            <a:extLst>
              <a:ext uri="{FF2B5EF4-FFF2-40B4-BE49-F238E27FC236}">
                <a16:creationId xmlns:a16="http://schemas.microsoft.com/office/drawing/2014/main" id="{FCE87C6E-3441-429B-A81D-87F8344C068B}"/>
              </a:ext>
            </a:extLst>
          </p:cNvPr>
          <p:cNvSpPr>
            <a:spLocks noGrp="1"/>
          </p:cNvSpPr>
          <p:nvPr>
            <p:ph idx="1"/>
          </p:nvPr>
        </p:nvSpPr>
        <p:spPr>
          <a:xfrm>
            <a:off x="6096000" y="476250"/>
            <a:ext cx="5795963" cy="2557463"/>
          </a:xfrm>
        </p:spPr>
        <p:txBody>
          <a:bodyPr rtlCol="0">
            <a:normAutofit/>
          </a:bodyPr>
          <a:lstStyle>
            <a:lvl1pPr>
              <a:defRPr sz="2000"/>
            </a:lvl1pPr>
            <a:lvl2pPr>
              <a:defRPr sz="1800"/>
            </a:lvl2pPr>
            <a:lvl3pPr>
              <a:defRPr sz="1600"/>
            </a:lvl3pPr>
            <a:lvl4pPr>
              <a:defRPr sz="1400"/>
            </a:lvl4pPr>
            <a:lvl5pPr>
              <a:defRPr sz="1400"/>
            </a:lvl5pPr>
          </a:lstStyle>
          <a:p>
            <a:pPr lvl="0" rtl="0"/>
            <a:r>
              <a:rPr lang="es-ES" noProof="0"/>
              <a:t>Haga clic para modificar el estilo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6" name="Marcador de posición de número de diapositiva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rtlCol="0"/>
          <a:lstStyle/>
          <a:p>
            <a:pPr rtl="0"/>
            <a:fld id="{03DC2DEF-D2FE-4B45-ABA4-9F153FD1C98A}" type="slidenum">
              <a:rPr lang="es-ES" noProof="0" smtClean="0"/>
              <a:t>‹#›</a:t>
            </a:fld>
            <a:endParaRPr lang="es-ES" noProof="0"/>
          </a:p>
        </p:txBody>
      </p:sp>
      <p:sp>
        <p:nvSpPr>
          <p:cNvPr id="13" name="Marcador de posición de imagen 6">
            <a:extLst>
              <a:ext uri="{FF2B5EF4-FFF2-40B4-BE49-F238E27FC236}">
                <a16:creationId xmlns:a16="http://schemas.microsoft.com/office/drawing/2014/main" id="{9303FD92-1AC4-4708-B13E-C97E00210D2E}"/>
              </a:ext>
            </a:extLst>
          </p:cNvPr>
          <p:cNvSpPr>
            <a:spLocks noGrp="1"/>
          </p:cNvSpPr>
          <p:nvPr>
            <p:ph type="pic" sz="quarter" idx="13"/>
          </p:nvPr>
        </p:nvSpPr>
        <p:spPr>
          <a:xfrm>
            <a:off x="371476" y="3233941"/>
            <a:ext cx="11520486" cy="2966833"/>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
        <p:nvSpPr>
          <p:cNvPr id="11" name="Rectángulo 10">
            <a:extLst>
              <a:ext uri="{FF2B5EF4-FFF2-40B4-BE49-F238E27FC236}">
                <a16:creationId xmlns:a16="http://schemas.microsoft.com/office/drawing/2014/main" id="{0E4979D5-6F1E-40A2-9A8E-8C5AE1AA3B62}"/>
              </a:ext>
            </a:extLst>
          </p:cNvPr>
          <p:cNvSpPr/>
          <p:nvPr userDrawn="1"/>
        </p:nvSpPr>
        <p:spPr>
          <a:xfrm>
            <a:off x="0" y="476250"/>
            <a:ext cx="165100" cy="25574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Tree>
    <p:extLst>
      <p:ext uri="{BB962C8B-B14F-4D97-AF65-F5344CB8AC3E}">
        <p14:creationId xmlns:p14="http://schemas.microsoft.com/office/powerpoint/2010/main" val="243879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Título y contenido">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34C5F727-FA73-47F4-8647-79441AA996E3}"/>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1" name="Rectángulo 10">
            <a:extLst>
              <a:ext uri="{FF2B5EF4-FFF2-40B4-BE49-F238E27FC236}">
                <a16:creationId xmlns:a16="http://schemas.microsoft.com/office/drawing/2014/main" id="{0E4979D5-6F1E-40A2-9A8E-8C5AE1AA3B62}"/>
              </a:ext>
            </a:extLst>
          </p:cNvPr>
          <p:cNvSpPr/>
          <p:nvPr userDrawn="1"/>
        </p:nvSpPr>
        <p:spPr>
          <a:xfrm>
            <a:off x="0" y="0"/>
            <a:ext cx="513805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 name="Título 1">
            <a:extLst>
              <a:ext uri="{FF2B5EF4-FFF2-40B4-BE49-F238E27FC236}">
                <a16:creationId xmlns:a16="http://schemas.microsoft.com/office/drawing/2014/main" id="{E94FD2F3-3119-48E2-B464-A93E23C5A607}"/>
              </a:ext>
            </a:extLst>
          </p:cNvPr>
          <p:cNvSpPr>
            <a:spLocks noGrp="1"/>
          </p:cNvSpPr>
          <p:nvPr>
            <p:ph type="title"/>
          </p:nvPr>
        </p:nvSpPr>
        <p:spPr>
          <a:xfrm>
            <a:off x="6619197" y="1296176"/>
            <a:ext cx="5272764" cy="1551573"/>
          </a:xfrm>
        </p:spPr>
        <p:txBody>
          <a:bodyPr rtlCol="0" anchor="b">
            <a:noAutofit/>
          </a:bodyPr>
          <a:lstStyle>
            <a:lvl1pPr>
              <a:defRPr sz="4000"/>
            </a:lvl1pPr>
          </a:lstStyle>
          <a:p>
            <a:pPr rtl="0"/>
            <a:r>
              <a:rPr lang="es-ES" noProof="0"/>
              <a:t>Haga clic para modificar el estilo de título del patrón</a:t>
            </a:r>
          </a:p>
        </p:txBody>
      </p:sp>
      <p:sp>
        <p:nvSpPr>
          <p:cNvPr id="3" name="Marcador de posición de contenido 2">
            <a:extLst>
              <a:ext uri="{FF2B5EF4-FFF2-40B4-BE49-F238E27FC236}">
                <a16:creationId xmlns:a16="http://schemas.microsoft.com/office/drawing/2014/main" id="{FCE87C6E-3441-429B-A81D-87F8344C068B}"/>
              </a:ext>
            </a:extLst>
          </p:cNvPr>
          <p:cNvSpPr>
            <a:spLocks noGrp="1"/>
          </p:cNvSpPr>
          <p:nvPr>
            <p:ph idx="1"/>
          </p:nvPr>
        </p:nvSpPr>
        <p:spPr>
          <a:xfrm>
            <a:off x="6619198" y="3073967"/>
            <a:ext cx="5272764" cy="2557463"/>
          </a:xfrm>
        </p:spPr>
        <p:txBody>
          <a:bodyPr rtlCol="0">
            <a:normAutofit/>
          </a:bodyPr>
          <a:lstStyle>
            <a:lvl1pPr>
              <a:defRPr sz="2000"/>
            </a:lvl1pPr>
            <a:lvl2pPr>
              <a:defRPr sz="1800"/>
            </a:lvl2pPr>
            <a:lvl3pPr>
              <a:defRPr sz="1600"/>
            </a:lvl3pPr>
            <a:lvl4pPr>
              <a:defRPr sz="1400"/>
            </a:lvl4pPr>
            <a:lvl5pPr>
              <a:defRPr sz="1400"/>
            </a:lvl5pPr>
          </a:lstStyle>
          <a:p>
            <a:pPr lvl="0" rtl="0"/>
            <a:r>
              <a:rPr lang="es-ES" noProof="0"/>
              <a:t>Haga clic para modificar el estilo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6" name="Marcador de número de diapositiva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rtlCol="0"/>
          <a:lstStyle/>
          <a:p>
            <a:pPr rtl="0"/>
            <a:fld id="{03DC2DEF-D2FE-4B45-ABA4-9F153FD1C98A}" type="slidenum">
              <a:rPr lang="es-ES" noProof="0" smtClean="0"/>
              <a:t>‹#›</a:t>
            </a:fld>
            <a:endParaRPr lang="es-ES" noProof="0"/>
          </a:p>
        </p:txBody>
      </p:sp>
      <p:sp>
        <p:nvSpPr>
          <p:cNvPr id="13" name="Marcador de posición de imagen 6">
            <a:extLst>
              <a:ext uri="{FF2B5EF4-FFF2-40B4-BE49-F238E27FC236}">
                <a16:creationId xmlns:a16="http://schemas.microsoft.com/office/drawing/2014/main" id="{9303FD92-1AC4-4708-B13E-C97E00210D2E}"/>
              </a:ext>
            </a:extLst>
          </p:cNvPr>
          <p:cNvSpPr>
            <a:spLocks noGrp="1"/>
          </p:cNvSpPr>
          <p:nvPr>
            <p:ph type="pic" sz="quarter" idx="13"/>
          </p:nvPr>
        </p:nvSpPr>
        <p:spPr>
          <a:xfrm>
            <a:off x="1117601" y="1016000"/>
            <a:ext cx="5138058" cy="4978400"/>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
        <p:nvSpPr>
          <p:cNvPr id="4" name="Rectángulo 3">
            <a:extLst>
              <a:ext uri="{FF2B5EF4-FFF2-40B4-BE49-F238E27FC236}">
                <a16:creationId xmlns:a16="http://schemas.microsoft.com/office/drawing/2014/main" id="{7306EB3B-6A54-45E7-B23D-F9515CC15D12}"/>
              </a:ext>
            </a:extLst>
          </p:cNvPr>
          <p:cNvSpPr/>
          <p:nvPr userDrawn="1"/>
        </p:nvSpPr>
        <p:spPr>
          <a:xfrm>
            <a:off x="0" y="5994400"/>
            <a:ext cx="4093029" cy="8636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9" name="Rectángulo 8">
            <a:extLst>
              <a:ext uri="{FF2B5EF4-FFF2-40B4-BE49-F238E27FC236}">
                <a16:creationId xmlns:a16="http://schemas.microsoft.com/office/drawing/2014/main" id="{7E110354-15BA-4B22-B7CF-3D5BFA5C722D}"/>
              </a:ext>
            </a:extLst>
          </p:cNvPr>
          <p:cNvSpPr/>
          <p:nvPr userDrawn="1"/>
        </p:nvSpPr>
        <p:spPr>
          <a:xfrm>
            <a:off x="2162630" y="873210"/>
            <a:ext cx="4093029" cy="13857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Tree>
    <p:extLst>
      <p:ext uri="{BB962C8B-B14F-4D97-AF65-F5344CB8AC3E}">
        <p14:creationId xmlns:p14="http://schemas.microsoft.com/office/powerpoint/2010/main" val="41513572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Título y contenido">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34C5F727-FA73-47F4-8647-79441AA996E3}"/>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 name="Título 1">
            <a:extLst>
              <a:ext uri="{FF2B5EF4-FFF2-40B4-BE49-F238E27FC236}">
                <a16:creationId xmlns:a16="http://schemas.microsoft.com/office/drawing/2014/main" id="{E94FD2F3-3119-48E2-B464-A93E23C5A607}"/>
              </a:ext>
            </a:extLst>
          </p:cNvPr>
          <p:cNvSpPr>
            <a:spLocks noGrp="1"/>
          </p:cNvSpPr>
          <p:nvPr>
            <p:ph type="title"/>
          </p:nvPr>
        </p:nvSpPr>
        <p:spPr>
          <a:xfrm>
            <a:off x="371475" y="1783831"/>
            <a:ext cx="3111954" cy="3290338"/>
          </a:xfrm>
        </p:spPr>
        <p:txBody>
          <a:bodyPr rtlCol="0" anchor="ctr">
            <a:noAutofit/>
          </a:bodyPr>
          <a:lstStyle>
            <a:lvl1pPr>
              <a:defRPr sz="4000"/>
            </a:lvl1pPr>
          </a:lstStyle>
          <a:p>
            <a:pPr rtl="0"/>
            <a:r>
              <a:rPr lang="es-ES" noProof="0"/>
              <a:t>Haga clic para modificar el estilo de título del patrón</a:t>
            </a:r>
          </a:p>
        </p:txBody>
      </p:sp>
      <p:sp>
        <p:nvSpPr>
          <p:cNvPr id="3" name="Marcador de posición de contenido 2">
            <a:extLst>
              <a:ext uri="{FF2B5EF4-FFF2-40B4-BE49-F238E27FC236}">
                <a16:creationId xmlns:a16="http://schemas.microsoft.com/office/drawing/2014/main" id="{FCE87C6E-3441-429B-A81D-87F8344C068B}"/>
              </a:ext>
            </a:extLst>
          </p:cNvPr>
          <p:cNvSpPr>
            <a:spLocks noGrp="1"/>
          </p:cNvSpPr>
          <p:nvPr>
            <p:ph idx="1"/>
          </p:nvPr>
        </p:nvSpPr>
        <p:spPr>
          <a:xfrm>
            <a:off x="7489370" y="1783832"/>
            <a:ext cx="4402592" cy="3290338"/>
          </a:xfrm>
        </p:spPr>
        <p:txBody>
          <a:bodyPr rtlCol="0" anchor="ctr">
            <a:normAutofit/>
          </a:bodyPr>
          <a:lstStyle>
            <a:lvl1pPr>
              <a:defRPr sz="2000"/>
            </a:lvl1pPr>
            <a:lvl2pPr>
              <a:defRPr sz="1800"/>
            </a:lvl2pPr>
            <a:lvl3pPr>
              <a:defRPr sz="1600"/>
            </a:lvl3pPr>
            <a:lvl4pPr>
              <a:defRPr sz="1400"/>
            </a:lvl4pPr>
            <a:lvl5pPr>
              <a:defRPr sz="1400"/>
            </a:lvl5pPr>
          </a:lstStyle>
          <a:p>
            <a:pPr lvl="0" rtl="0"/>
            <a:r>
              <a:rPr lang="es-ES" noProof="0"/>
              <a:t>Haga clic para modificar el estilo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6" name="Marcador de posición de número de diapositiva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rtlCol="0"/>
          <a:lstStyle/>
          <a:p>
            <a:pPr rtl="0"/>
            <a:fld id="{03DC2DEF-D2FE-4B45-ABA4-9F153FD1C98A}" type="slidenum">
              <a:rPr lang="es-ES" noProof="0" smtClean="0"/>
              <a:t>‹#›</a:t>
            </a:fld>
            <a:endParaRPr lang="es-ES" noProof="0"/>
          </a:p>
        </p:txBody>
      </p:sp>
      <p:sp>
        <p:nvSpPr>
          <p:cNvPr id="13" name="Marcador de posición de imagen 6">
            <a:extLst>
              <a:ext uri="{FF2B5EF4-FFF2-40B4-BE49-F238E27FC236}">
                <a16:creationId xmlns:a16="http://schemas.microsoft.com/office/drawing/2014/main" id="{9303FD92-1AC4-4708-B13E-C97E00210D2E}"/>
              </a:ext>
            </a:extLst>
          </p:cNvPr>
          <p:cNvSpPr>
            <a:spLocks noGrp="1"/>
          </p:cNvSpPr>
          <p:nvPr>
            <p:ph type="pic" sz="quarter" idx="13"/>
          </p:nvPr>
        </p:nvSpPr>
        <p:spPr>
          <a:xfrm>
            <a:off x="3672114" y="0"/>
            <a:ext cx="3628571" cy="6858000"/>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
        <p:nvSpPr>
          <p:cNvPr id="5" name="Rectángulo 4">
            <a:extLst>
              <a:ext uri="{FF2B5EF4-FFF2-40B4-BE49-F238E27FC236}">
                <a16:creationId xmlns:a16="http://schemas.microsoft.com/office/drawing/2014/main" id="{8E16C293-C1E0-4EA5-BDE5-D226D72FC08B}"/>
              </a:ext>
            </a:extLst>
          </p:cNvPr>
          <p:cNvSpPr/>
          <p:nvPr userDrawn="1"/>
        </p:nvSpPr>
        <p:spPr>
          <a:xfrm>
            <a:off x="371475" y="5297714"/>
            <a:ext cx="3111954" cy="156028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2" name="Rectángulo 11">
            <a:extLst>
              <a:ext uri="{FF2B5EF4-FFF2-40B4-BE49-F238E27FC236}">
                <a16:creationId xmlns:a16="http://schemas.microsoft.com/office/drawing/2014/main" id="{DC770C08-8FFF-4293-8E7D-DBFEE4E3E443}"/>
              </a:ext>
            </a:extLst>
          </p:cNvPr>
          <p:cNvSpPr/>
          <p:nvPr userDrawn="1"/>
        </p:nvSpPr>
        <p:spPr>
          <a:xfrm>
            <a:off x="7489370" y="0"/>
            <a:ext cx="4402593" cy="156028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Tree>
    <p:extLst>
      <p:ext uri="{BB962C8B-B14F-4D97-AF65-F5344CB8AC3E}">
        <p14:creationId xmlns:p14="http://schemas.microsoft.com/office/powerpoint/2010/main" val="24146206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ED497887-B1EF-4184-95F4-276A92D54B8F}"/>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8" name="Rectángulo 7">
            <a:extLst>
              <a:ext uri="{FF2B5EF4-FFF2-40B4-BE49-F238E27FC236}">
                <a16:creationId xmlns:a16="http://schemas.microsoft.com/office/drawing/2014/main" id="{4F93C6CC-9D8D-4981-8106-72C617756BD8}"/>
              </a:ext>
            </a:extLst>
          </p:cNvPr>
          <p:cNvSpPr/>
          <p:nvPr userDrawn="1"/>
        </p:nvSpPr>
        <p:spPr>
          <a:xfrm>
            <a:off x="0" y="1389743"/>
            <a:ext cx="12192000" cy="40785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 name="Título 1">
            <a:extLst>
              <a:ext uri="{FF2B5EF4-FFF2-40B4-BE49-F238E27FC236}">
                <a16:creationId xmlns:a16="http://schemas.microsoft.com/office/drawing/2014/main" id="{4C2FFEDF-1F62-45E5-8000-9689D9DFC4D1}"/>
              </a:ext>
            </a:extLst>
          </p:cNvPr>
          <p:cNvSpPr>
            <a:spLocks noGrp="1"/>
          </p:cNvSpPr>
          <p:nvPr>
            <p:ph type="title"/>
          </p:nvPr>
        </p:nvSpPr>
        <p:spPr>
          <a:xfrm>
            <a:off x="831850" y="2331584"/>
            <a:ext cx="10515600" cy="1500187"/>
          </a:xfrm>
        </p:spPr>
        <p:txBody>
          <a:bodyPr rtlCol="0" anchor="ctr"/>
          <a:lstStyle>
            <a:lvl1pPr>
              <a:defRPr sz="6000">
                <a:solidFill>
                  <a:schemeClr val="bg1"/>
                </a:solidFill>
              </a:defRPr>
            </a:lvl1pPr>
          </a:lstStyle>
          <a:p>
            <a:pPr rtl="0"/>
            <a:r>
              <a:rPr lang="es-ES" noProof="0"/>
              <a:t>Haga clic para modificar el estilo de título del patrón</a:t>
            </a:r>
          </a:p>
        </p:txBody>
      </p:sp>
      <p:sp>
        <p:nvSpPr>
          <p:cNvPr id="3" name="Marcador de posición de texto 2">
            <a:extLst>
              <a:ext uri="{FF2B5EF4-FFF2-40B4-BE49-F238E27FC236}">
                <a16:creationId xmlns:a16="http://schemas.microsoft.com/office/drawing/2014/main" id="{E6F2E6F7-3BE5-4484-A73E-3EFDB7348BB5}"/>
              </a:ext>
            </a:extLst>
          </p:cNvPr>
          <p:cNvSpPr>
            <a:spLocks noGrp="1"/>
          </p:cNvSpPr>
          <p:nvPr>
            <p:ph type="body" idx="1"/>
          </p:nvPr>
        </p:nvSpPr>
        <p:spPr>
          <a:xfrm>
            <a:off x="831850" y="3968071"/>
            <a:ext cx="10515600" cy="805542"/>
          </a:xfrm>
        </p:spPr>
        <p:txBody>
          <a:bodyPr rtlCol="0"/>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s-ES" noProof="0"/>
              <a:t>Haga clic para modificar el estilo de texto del patrón</a:t>
            </a:r>
          </a:p>
        </p:txBody>
      </p:sp>
      <p:sp>
        <p:nvSpPr>
          <p:cNvPr id="6" name="Marcador de número de diapositiva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rtlCol="0"/>
          <a:lstStyle/>
          <a:p>
            <a:pPr rtl="0"/>
            <a:fld id="{03DC2DEF-D2FE-4B45-ABA4-9F153FD1C98A}" type="slidenum">
              <a:rPr lang="es-ES" noProof="0" smtClean="0"/>
              <a:t>‹#›</a:t>
            </a:fld>
            <a:endParaRPr lang="es-ES" noProof="0"/>
          </a:p>
        </p:txBody>
      </p:sp>
      <p:sp>
        <p:nvSpPr>
          <p:cNvPr id="9" name="Rectángulo 8">
            <a:extLst>
              <a:ext uri="{FF2B5EF4-FFF2-40B4-BE49-F238E27FC236}">
                <a16:creationId xmlns:a16="http://schemas.microsoft.com/office/drawing/2014/main" id="{919AEFA0-9379-4E32-9D66-976465036916}"/>
              </a:ext>
            </a:extLst>
          </p:cNvPr>
          <p:cNvSpPr/>
          <p:nvPr userDrawn="1"/>
        </p:nvSpPr>
        <p:spPr>
          <a:xfrm>
            <a:off x="371475" y="580571"/>
            <a:ext cx="1573439" cy="150018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0" name="Rectángulo 9">
            <a:extLst>
              <a:ext uri="{FF2B5EF4-FFF2-40B4-BE49-F238E27FC236}">
                <a16:creationId xmlns:a16="http://schemas.microsoft.com/office/drawing/2014/main" id="{64FFB43B-30D9-4055-B912-4E3C85B03657}"/>
              </a:ext>
            </a:extLst>
          </p:cNvPr>
          <p:cNvSpPr/>
          <p:nvPr userDrawn="1"/>
        </p:nvSpPr>
        <p:spPr>
          <a:xfrm>
            <a:off x="7097486" y="5105274"/>
            <a:ext cx="4794477" cy="72596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Tree>
    <p:extLst>
      <p:ext uri="{BB962C8B-B14F-4D97-AF65-F5344CB8AC3E}">
        <p14:creationId xmlns:p14="http://schemas.microsoft.com/office/powerpoint/2010/main" val="20288144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Encabezado de sección">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ED497887-B1EF-4184-95F4-276A92D54B8F}"/>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8" name="Rectángulo 7">
            <a:extLst>
              <a:ext uri="{FF2B5EF4-FFF2-40B4-BE49-F238E27FC236}">
                <a16:creationId xmlns:a16="http://schemas.microsoft.com/office/drawing/2014/main" id="{4F93C6CC-9D8D-4981-8106-72C617756BD8}"/>
              </a:ext>
            </a:extLst>
          </p:cNvPr>
          <p:cNvSpPr/>
          <p:nvPr userDrawn="1"/>
        </p:nvSpPr>
        <p:spPr>
          <a:xfrm>
            <a:off x="0" y="0"/>
            <a:ext cx="6096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11" name="Marcador de posición de imagen 6">
            <a:extLst>
              <a:ext uri="{FF2B5EF4-FFF2-40B4-BE49-F238E27FC236}">
                <a16:creationId xmlns:a16="http://schemas.microsoft.com/office/drawing/2014/main" id="{391EAACA-1322-4E60-917E-C7408F539D5D}"/>
              </a:ext>
            </a:extLst>
          </p:cNvPr>
          <p:cNvSpPr>
            <a:spLocks noGrp="1"/>
          </p:cNvSpPr>
          <p:nvPr>
            <p:ph type="pic" sz="quarter" idx="13"/>
          </p:nvPr>
        </p:nvSpPr>
        <p:spPr>
          <a:xfrm>
            <a:off x="371476" y="260350"/>
            <a:ext cx="11520488" cy="6009821"/>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endParaRPr lang="es-ES" noProof="0" dirty="0"/>
          </a:p>
        </p:txBody>
      </p:sp>
      <p:sp>
        <p:nvSpPr>
          <p:cNvPr id="2" name="Título 1">
            <a:extLst>
              <a:ext uri="{FF2B5EF4-FFF2-40B4-BE49-F238E27FC236}">
                <a16:creationId xmlns:a16="http://schemas.microsoft.com/office/drawing/2014/main" id="{4C2FFEDF-1F62-45E5-8000-9689D9DFC4D1}"/>
              </a:ext>
            </a:extLst>
          </p:cNvPr>
          <p:cNvSpPr>
            <a:spLocks noGrp="1"/>
          </p:cNvSpPr>
          <p:nvPr>
            <p:ph type="title"/>
          </p:nvPr>
        </p:nvSpPr>
        <p:spPr>
          <a:xfrm>
            <a:off x="1174750" y="3957831"/>
            <a:ext cx="9620250" cy="1500187"/>
          </a:xfrm>
        </p:spPr>
        <p:txBody>
          <a:bodyPr rtlCol="0" anchor="ctr"/>
          <a:lstStyle>
            <a:lvl1pPr>
              <a:defRPr sz="6000">
                <a:solidFill>
                  <a:schemeClr val="bg1"/>
                </a:solidFill>
              </a:defRPr>
            </a:lvl1pPr>
          </a:lstStyle>
          <a:p>
            <a:pPr rtl="0"/>
            <a:r>
              <a:rPr lang="es-ES" noProof="0"/>
              <a:t>Haga clic para modificar el estilo de título del patrón</a:t>
            </a:r>
            <a:endParaRPr lang="es-ES" noProof="0" dirty="0"/>
          </a:p>
        </p:txBody>
      </p:sp>
      <p:sp>
        <p:nvSpPr>
          <p:cNvPr id="6" name="Marcador de posición de número de diapositiva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rtlCol="0"/>
          <a:lstStyle/>
          <a:p>
            <a:pPr rtl="0"/>
            <a:fld id="{03DC2DEF-D2FE-4B45-ABA4-9F153FD1C98A}" type="slidenum">
              <a:rPr lang="es-ES" noProof="0" smtClean="0"/>
              <a:t>‹#›</a:t>
            </a:fld>
            <a:endParaRPr lang="es-ES" noProof="0" dirty="0"/>
          </a:p>
        </p:txBody>
      </p:sp>
      <p:sp>
        <p:nvSpPr>
          <p:cNvPr id="12" name="Forma libre: Forma 11">
            <a:extLst>
              <a:ext uri="{FF2B5EF4-FFF2-40B4-BE49-F238E27FC236}">
                <a16:creationId xmlns:a16="http://schemas.microsoft.com/office/drawing/2014/main" id="{43296215-27AE-462B-9127-E1C932633896}"/>
              </a:ext>
            </a:extLst>
          </p:cNvPr>
          <p:cNvSpPr/>
          <p:nvPr userDrawn="1"/>
        </p:nvSpPr>
        <p:spPr>
          <a:xfrm>
            <a:off x="1093471" y="3843394"/>
            <a:ext cx="1722120" cy="1729060"/>
          </a:xfrm>
          <a:custGeom>
            <a:avLst/>
            <a:gdLst>
              <a:gd name="connsiteX0" fmla="*/ 0 w 2730500"/>
              <a:gd name="connsiteY0" fmla="*/ 0 h 2730500"/>
              <a:gd name="connsiteX1" fmla="*/ 2730500 w 2730500"/>
              <a:gd name="connsiteY1" fmla="*/ 0 h 2730500"/>
              <a:gd name="connsiteX2" fmla="*/ 2730500 w 2730500"/>
              <a:gd name="connsiteY2" fmla="*/ 672834 h 2730500"/>
              <a:gd name="connsiteX3" fmla="*/ 2606675 w 2730500"/>
              <a:gd name="connsiteY3" fmla="*/ 672834 h 2730500"/>
              <a:gd name="connsiteX4" fmla="*/ 2606675 w 2730500"/>
              <a:gd name="connsiteY4" fmla="*/ 116870 h 2730500"/>
              <a:gd name="connsiteX5" fmla="*/ 123826 w 2730500"/>
              <a:gd name="connsiteY5" fmla="*/ 116870 h 2730500"/>
              <a:gd name="connsiteX6" fmla="*/ 123826 w 2730500"/>
              <a:gd name="connsiteY6" fmla="*/ 2613630 h 2730500"/>
              <a:gd name="connsiteX7" fmla="*/ 2606675 w 2730500"/>
              <a:gd name="connsiteY7" fmla="*/ 2613630 h 2730500"/>
              <a:gd name="connsiteX8" fmla="*/ 2606675 w 2730500"/>
              <a:gd name="connsiteY8" fmla="*/ 2066205 h 2730500"/>
              <a:gd name="connsiteX9" fmla="*/ 2730500 w 2730500"/>
              <a:gd name="connsiteY9" fmla="*/ 2066205 h 2730500"/>
              <a:gd name="connsiteX10" fmla="*/ 2730500 w 2730500"/>
              <a:gd name="connsiteY10" fmla="*/ 2730500 h 2730500"/>
              <a:gd name="connsiteX11" fmla="*/ 0 w 2730500"/>
              <a:gd name="connsiteY11" fmla="*/ 2730500 h 273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30500" h="2730500">
                <a:moveTo>
                  <a:pt x="0" y="0"/>
                </a:moveTo>
                <a:lnTo>
                  <a:pt x="2730500" y="0"/>
                </a:lnTo>
                <a:lnTo>
                  <a:pt x="2730500" y="672834"/>
                </a:lnTo>
                <a:lnTo>
                  <a:pt x="2606675" y="672834"/>
                </a:lnTo>
                <a:lnTo>
                  <a:pt x="2606675" y="116870"/>
                </a:lnTo>
                <a:lnTo>
                  <a:pt x="123826" y="116870"/>
                </a:lnTo>
                <a:lnTo>
                  <a:pt x="123826" y="2613630"/>
                </a:lnTo>
                <a:lnTo>
                  <a:pt x="2606675" y="2613630"/>
                </a:lnTo>
                <a:lnTo>
                  <a:pt x="2606675" y="2066205"/>
                </a:lnTo>
                <a:lnTo>
                  <a:pt x="2730500" y="2066205"/>
                </a:lnTo>
                <a:lnTo>
                  <a:pt x="2730500" y="2730500"/>
                </a:lnTo>
                <a:lnTo>
                  <a:pt x="0" y="27305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Tree>
    <p:extLst>
      <p:ext uri="{BB962C8B-B14F-4D97-AF65-F5344CB8AC3E}">
        <p14:creationId xmlns:p14="http://schemas.microsoft.com/office/powerpoint/2010/main" val="2274798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Encabezado de sección">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ED497887-B1EF-4184-95F4-276A92D54B8F}"/>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33" name="Marcador de posición de imagen 32">
            <a:extLst>
              <a:ext uri="{FF2B5EF4-FFF2-40B4-BE49-F238E27FC236}">
                <a16:creationId xmlns:a16="http://schemas.microsoft.com/office/drawing/2014/main" id="{2DB7CFEB-6952-4BC3-B9E0-0C382490F9E6}"/>
              </a:ext>
            </a:extLst>
          </p:cNvPr>
          <p:cNvSpPr>
            <a:spLocks noGrp="1"/>
          </p:cNvSpPr>
          <p:nvPr>
            <p:ph type="pic" sz="quarter" idx="13"/>
          </p:nvPr>
        </p:nvSpPr>
        <p:spPr>
          <a:xfrm>
            <a:off x="5400675" y="260350"/>
            <a:ext cx="6499502" cy="5940425"/>
          </a:xfrm>
          <a:custGeom>
            <a:avLst/>
            <a:gdLst>
              <a:gd name="connsiteX0" fmla="*/ 4432576 w 6499502"/>
              <a:gd name="connsiteY0" fmla="*/ 4057650 h 5940425"/>
              <a:gd name="connsiteX1" fmla="*/ 6499502 w 6499502"/>
              <a:gd name="connsiteY1" fmla="*/ 4057650 h 5940425"/>
              <a:gd name="connsiteX2" fmla="*/ 6499502 w 6499502"/>
              <a:gd name="connsiteY2" fmla="*/ 5940425 h 5940425"/>
              <a:gd name="connsiteX3" fmla="*/ 4432576 w 6499502"/>
              <a:gd name="connsiteY3" fmla="*/ 5940425 h 5940425"/>
              <a:gd name="connsiteX4" fmla="*/ 2216288 w 6499502"/>
              <a:gd name="connsiteY4" fmla="*/ 4057650 h 5940425"/>
              <a:gd name="connsiteX5" fmla="*/ 4283214 w 6499502"/>
              <a:gd name="connsiteY5" fmla="*/ 4057650 h 5940425"/>
              <a:gd name="connsiteX6" fmla="*/ 4283214 w 6499502"/>
              <a:gd name="connsiteY6" fmla="*/ 5940425 h 5940425"/>
              <a:gd name="connsiteX7" fmla="*/ 2216288 w 6499502"/>
              <a:gd name="connsiteY7" fmla="*/ 5940425 h 5940425"/>
              <a:gd name="connsiteX8" fmla="*/ 0 w 6499502"/>
              <a:gd name="connsiteY8" fmla="*/ 4057650 h 5940425"/>
              <a:gd name="connsiteX9" fmla="*/ 2066926 w 6499502"/>
              <a:gd name="connsiteY9" fmla="*/ 4057650 h 5940425"/>
              <a:gd name="connsiteX10" fmla="*/ 2066926 w 6499502"/>
              <a:gd name="connsiteY10" fmla="*/ 5940425 h 5940425"/>
              <a:gd name="connsiteX11" fmla="*/ 0 w 6499502"/>
              <a:gd name="connsiteY11" fmla="*/ 5940425 h 5940425"/>
              <a:gd name="connsiteX12" fmla="*/ 4432576 w 6499502"/>
              <a:gd name="connsiteY12" fmla="*/ 2028825 h 5940425"/>
              <a:gd name="connsiteX13" fmla="*/ 6499502 w 6499502"/>
              <a:gd name="connsiteY13" fmla="*/ 2028825 h 5940425"/>
              <a:gd name="connsiteX14" fmla="*/ 6499502 w 6499502"/>
              <a:gd name="connsiteY14" fmla="*/ 3911600 h 5940425"/>
              <a:gd name="connsiteX15" fmla="*/ 4432576 w 6499502"/>
              <a:gd name="connsiteY15" fmla="*/ 3911600 h 5940425"/>
              <a:gd name="connsiteX16" fmla="*/ 2216288 w 6499502"/>
              <a:gd name="connsiteY16" fmla="*/ 2028825 h 5940425"/>
              <a:gd name="connsiteX17" fmla="*/ 4283214 w 6499502"/>
              <a:gd name="connsiteY17" fmla="*/ 2028825 h 5940425"/>
              <a:gd name="connsiteX18" fmla="*/ 4283214 w 6499502"/>
              <a:gd name="connsiteY18" fmla="*/ 3911600 h 5940425"/>
              <a:gd name="connsiteX19" fmla="*/ 2216288 w 6499502"/>
              <a:gd name="connsiteY19" fmla="*/ 3911600 h 5940425"/>
              <a:gd name="connsiteX20" fmla="*/ 0 w 6499502"/>
              <a:gd name="connsiteY20" fmla="*/ 2028825 h 5940425"/>
              <a:gd name="connsiteX21" fmla="*/ 2066926 w 6499502"/>
              <a:gd name="connsiteY21" fmla="*/ 2028825 h 5940425"/>
              <a:gd name="connsiteX22" fmla="*/ 2066926 w 6499502"/>
              <a:gd name="connsiteY22" fmla="*/ 3911600 h 5940425"/>
              <a:gd name="connsiteX23" fmla="*/ 0 w 6499502"/>
              <a:gd name="connsiteY23" fmla="*/ 3911600 h 5940425"/>
              <a:gd name="connsiteX24" fmla="*/ 4432576 w 6499502"/>
              <a:gd name="connsiteY24" fmla="*/ 0 h 5940425"/>
              <a:gd name="connsiteX25" fmla="*/ 6499502 w 6499502"/>
              <a:gd name="connsiteY25" fmla="*/ 0 h 5940425"/>
              <a:gd name="connsiteX26" fmla="*/ 6499502 w 6499502"/>
              <a:gd name="connsiteY26" fmla="*/ 1882775 h 5940425"/>
              <a:gd name="connsiteX27" fmla="*/ 4432576 w 6499502"/>
              <a:gd name="connsiteY27" fmla="*/ 1882775 h 5940425"/>
              <a:gd name="connsiteX28" fmla="*/ 2216288 w 6499502"/>
              <a:gd name="connsiteY28" fmla="*/ 0 h 5940425"/>
              <a:gd name="connsiteX29" fmla="*/ 4283214 w 6499502"/>
              <a:gd name="connsiteY29" fmla="*/ 0 h 5940425"/>
              <a:gd name="connsiteX30" fmla="*/ 4283214 w 6499502"/>
              <a:gd name="connsiteY30" fmla="*/ 1882775 h 5940425"/>
              <a:gd name="connsiteX31" fmla="*/ 2216288 w 6499502"/>
              <a:gd name="connsiteY31" fmla="*/ 1882775 h 5940425"/>
              <a:gd name="connsiteX32" fmla="*/ 0 w 6499502"/>
              <a:gd name="connsiteY32" fmla="*/ 0 h 5940425"/>
              <a:gd name="connsiteX33" fmla="*/ 2066926 w 6499502"/>
              <a:gd name="connsiteY33" fmla="*/ 0 h 5940425"/>
              <a:gd name="connsiteX34" fmla="*/ 2066926 w 6499502"/>
              <a:gd name="connsiteY34" fmla="*/ 1882775 h 5940425"/>
              <a:gd name="connsiteX35" fmla="*/ 0 w 6499502"/>
              <a:gd name="connsiteY35" fmla="*/ 1882775 h 594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499502" h="5940425">
                <a:moveTo>
                  <a:pt x="4432576" y="4057650"/>
                </a:moveTo>
                <a:lnTo>
                  <a:pt x="6499502" y="4057650"/>
                </a:lnTo>
                <a:lnTo>
                  <a:pt x="6499502" y="5940425"/>
                </a:lnTo>
                <a:lnTo>
                  <a:pt x="4432576" y="5940425"/>
                </a:lnTo>
                <a:close/>
                <a:moveTo>
                  <a:pt x="2216288" y="4057650"/>
                </a:moveTo>
                <a:lnTo>
                  <a:pt x="4283214" y="4057650"/>
                </a:lnTo>
                <a:lnTo>
                  <a:pt x="4283214" y="5940425"/>
                </a:lnTo>
                <a:lnTo>
                  <a:pt x="2216288" y="5940425"/>
                </a:lnTo>
                <a:close/>
                <a:moveTo>
                  <a:pt x="0" y="4057650"/>
                </a:moveTo>
                <a:lnTo>
                  <a:pt x="2066926" y="4057650"/>
                </a:lnTo>
                <a:lnTo>
                  <a:pt x="2066926" y="5940425"/>
                </a:lnTo>
                <a:lnTo>
                  <a:pt x="0" y="5940425"/>
                </a:lnTo>
                <a:close/>
                <a:moveTo>
                  <a:pt x="4432576" y="2028825"/>
                </a:moveTo>
                <a:lnTo>
                  <a:pt x="6499502" y="2028825"/>
                </a:lnTo>
                <a:lnTo>
                  <a:pt x="6499502" y="3911600"/>
                </a:lnTo>
                <a:lnTo>
                  <a:pt x="4432576" y="3911600"/>
                </a:lnTo>
                <a:close/>
                <a:moveTo>
                  <a:pt x="2216288" y="2028825"/>
                </a:moveTo>
                <a:lnTo>
                  <a:pt x="4283214" y="2028825"/>
                </a:lnTo>
                <a:lnTo>
                  <a:pt x="4283214" y="3911600"/>
                </a:lnTo>
                <a:lnTo>
                  <a:pt x="2216288" y="3911600"/>
                </a:lnTo>
                <a:close/>
                <a:moveTo>
                  <a:pt x="0" y="2028825"/>
                </a:moveTo>
                <a:lnTo>
                  <a:pt x="2066926" y="2028825"/>
                </a:lnTo>
                <a:lnTo>
                  <a:pt x="2066926" y="3911600"/>
                </a:lnTo>
                <a:lnTo>
                  <a:pt x="0" y="3911600"/>
                </a:lnTo>
                <a:close/>
                <a:moveTo>
                  <a:pt x="4432576" y="0"/>
                </a:moveTo>
                <a:lnTo>
                  <a:pt x="6499502" y="0"/>
                </a:lnTo>
                <a:lnTo>
                  <a:pt x="6499502" y="1882775"/>
                </a:lnTo>
                <a:lnTo>
                  <a:pt x="4432576" y="1882775"/>
                </a:lnTo>
                <a:close/>
                <a:moveTo>
                  <a:pt x="2216288" y="0"/>
                </a:moveTo>
                <a:lnTo>
                  <a:pt x="4283214" y="0"/>
                </a:lnTo>
                <a:lnTo>
                  <a:pt x="4283214" y="1882775"/>
                </a:lnTo>
                <a:lnTo>
                  <a:pt x="2216288" y="1882775"/>
                </a:lnTo>
                <a:close/>
                <a:moveTo>
                  <a:pt x="0" y="0"/>
                </a:moveTo>
                <a:lnTo>
                  <a:pt x="2066926" y="0"/>
                </a:lnTo>
                <a:lnTo>
                  <a:pt x="2066926" y="1882775"/>
                </a:lnTo>
                <a:lnTo>
                  <a:pt x="0" y="1882775"/>
                </a:lnTo>
                <a:close/>
              </a:path>
            </a:pathLst>
          </a:custGeom>
          <a:solidFill>
            <a:schemeClr val="bg1">
              <a:lumMod val="95000"/>
            </a:schemeClr>
          </a:solidFill>
        </p:spPr>
        <p:txBody>
          <a:bodyPr vert="horz" wrap="square" lIns="91440" tIns="45720" rIns="91440" bIns="45720" rtlCol="0" anchor="ctr">
            <a:noAutofit/>
          </a:bodyPr>
          <a:lstStyle>
            <a:lvl1pPr>
              <a:defRPr lang="en-US" sz="1800"/>
            </a:lvl1pPr>
          </a:lstStyle>
          <a:p>
            <a:pPr marL="0" lvl="0" indent="0" algn="ctr" rtl="0">
              <a:buNone/>
            </a:pPr>
            <a:r>
              <a:rPr lang="es-ES" noProof="0"/>
              <a:t>Haga clic en el icono para agregar una imagen</a:t>
            </a:r>
          </a:p>
        </p:txBody>
      </p:sp>
      <p:sp>
        <p:nvSpPr>
          <p:cNvPr id="2" name="Título 1">
            <a:extLst>
              <a:ext uri="{FF2B5EF4-FFF2-40B4-BE49-F238E27FC236}">
                <a16:creationId xmlns:a16="http://schemas.microsoft.com/office/drawing/2014/main" id="{4C2FFEDF-1F62-45E5-8000-9689D9DFC4D1}"/>
              </a:ext>
            </a:extLst>
          </p:cNvPr>
          <p:cNvSpPr>
            <a:spLocks noGrp="1"/>
          </p:cNvSpPr>
          <p:nvPr>
            <p:ph type="title"/>
          </p:nvPr>
        </p:nvSpPr>
        <p:spPr>
          <a:xfrm>
            <a:off x="371475" y="1596928"/>
            <a:ext cx="4810125" cy="3267268"/>
          </a:xfrm>
        </p:spPr>
        <p:txBody>
          <a:bodyPr rtlCol="0" anchor="ctr"/>
          <a:lstStyle>
            <a:lvl1pPr>
              <a:defRPr sz="6000">
                <a:solidFill>
                  <a:schemeClr val="accent5"/>
                </a:solidFill>
              </a:defRPr>
            </a:lvl1pPr>
          </a:lstStyle>
          <a:p>
            <a:pPr rtl="0"/>
            <a:r>
              <a:rPr lang="es-ES" noProof="0"/>
              <a:t>Haga clic para modificar el estilo de título del patrón</a:t>
            </a:r>
          </a:p>
        </p:txBody>
      </p:sp>
      <p:sp>
        <p:nvSpPr>
          <p:cNvPr id="6" name="Marcador de número de diapositiva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rtlCol="0"/>
          <a:lstStyle/>
          <a:p>
            <a:pPr rtl="0"/>
            <a:fld id="{03DC2DEF-D2FE-4B45-ABA4-9F153FD1C98A}" type="slidenum">
              <a:rPr lang="es-ES" noProof="0" smtClean="0"/>
              <a:t>‹#›</a:t>
            </a:fld>
            <a:endParaRPr lang="es-ES" noProof="0"/>
          </a:p>
        </p:txBody>
      </p:sp>
      <p:sp>
        <p:nvSpPr>
          <p:cNvPr id="16" name="Rectángulo 15">
            <a:extLst>
              <a:ext uri="{FF2B5EF4-FFF2-40B4-BE49-F238E27FC236}">
                <a16:creationId xmlns:a16="http://schemas.microsoft.com/office/drawing/2014/main" id="{A73E3CFC-9652-4E07-82D7-0EC3304CAA1F}"/>
              </a:ext>
            </a:extLst>
          </p:cNvPr>
          <p:cNvSpPr/>
          <p:nvPr userDrawn="1"/>
        </p:nvSpPr>
        <p:spPr>
          <a:xfrm>
            <a:off x="3933498" y="4952673"/>
            <a:ext cx="1248102" cy="12481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7" name="Rectángulo 16">
            <a:extLst>
              <a:ext uri="{FF2B5EF4-FFF2-40B4-BE49-F238E27FC236}">
                <a16:creationId xmlns:a16="http://schemas.microsoft.com/office/drawing/2014/main" id="{76B43515-5C7A-4125-B76D-8A24D2BBE5EC}"/>
              </a:ext>
            </a:extLst>
          </p:cNvPr>
          <p:cNvSpPr/>
          <p:nvPr userDrawn="1"/>
        </p:nvSpPr>
        <p:spPr>
          <a:xfrm>
            <a:off x="371475" y="1011911"/>
            <a:ext cx="496540" cy="4965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8" name="Rectángulo 17">
            <a:extLst>
              <a:ext uri="{FF2B5EF4-FFF2-40B4-BE49-F238E27FC236}">
                <a16:creationId xmlns:a16="http://schemas.microsoft.com/office/drawing/2014/main" id="{0C9A713B-4176-4C86-9E87-4ADBD6F444FB}"/>
              </a:ext>
            </a:extLst>
          </p:cNvPr>
          <p:cNvSpPr/>
          <p:nvPr userDrawn="1"/>
        </p:nvSpPr>
        <p:spPr>
          <a:xfrm>
            <a:off x="620587" y="671713"/>
            <a:ext cx="247428" cy="24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Tree>
    <p:extLst>
      <p:ext uri="{BB962C8B-B14F-4D97-AF65-F5344CB8AC3E}">
        <p14:creationId xmlns:p14="http://schemas.microsoft.com/office/powerpoint/2010/main" val="11622333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Encabezado de sección">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ED497887-B1EF-4184-95F4-276A92D54B8F}"/>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 name="Título 1">
            <a:extLst>
              <a:ext uri="{FF2B5EF4-FFF2-40B4-BE49-F238E27FC236}">
                <a16:creationId xmlns:a16="http://schemas.microsoft.com/office/drawing/2014/main" id="{4C2FFEDF-1F62-45E5-8000-9689D9DFC4D1}"/>
              </a:ext>
            </a:extLst>
          </p:cNvPr>
          <p:cNvSpPr>
            <a:spLocks noGrp="1"/>
          </p:cNvSpPr>
          <p:nvPr>
            <p:ph type="title"/>
          </p:nvPr>
        </p:nvSpPr>
        <p:spPr>
          <a:xfrm>
            <a:off x="371475" y="3917949"/>
            <a:ext cx="6915150" cy="2268337"/>
          </a:xfrm>
        </p:spPr>
        <p:txBody>
          <a:bodyPr rtlCol="0" anchor="ctr"/>
          <a:lstStyle>
            <a:lvl1pPr>
              <a:defRPr sz="6000">
                <a:solidFill>
                  <a:schemeClr val="tx1"/>
                </a:solidFill>
              </a:defRPr>
            </a:lvl1pPr>
          </a:lstStyle>
          <a:p>
            <a:pPr rtl="0"/>
            <a:r>
              <a:rPr lang="es-ES" noProof="0"/>
              <a:t>Haga clic para modificar el estilo de título del patrón</a:t>
            </a:r>
          </a:p>
        </p:txBody>
      </p:sp>
      <p:sp>
        <p:nvSpPr>
          <p:cNvPr id="6" name="Marcador de número de diapositiva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rtlCol="0"/>
          <a:lstStyle/>
          <a:p>
            <a:pPr rtl="0"/>
            <a:fld id="{03DC2DEF-D2FE-4B45-ABA4-9F153FD1C98A}" type="slidenum">
              <a:rPr lang="es-ES" noProof="0" smtClean="0"/>
              <a:t>‹#›</a:t>
            </a:fld>
            <a:endParaRPr lang="es-ES" noProof="0"/>
          </a:p>
        </p:txBody>
      </p:sp>
      <p:sp>
        <p:nvSpPr>
          <p:cNvPr id="16" name="Rectángulo 15">
            <a:extLst>
              <a:ext uri="{FF2B5EF4-FFF2-40B4-BE49-F238E27FC236}">
                <a16:creationId xmlns:a16="http://schemas.microsoft.com/office/drawing/2014/main" id="{A73E3CFC-9652-4E07-82D7-0EC3304CAA1F}"/>
              </a:ext>
            </a:extLst>
          </p:cNvPr>
          <p:cNvSpPr/>
          <p:nvPr userDrawn="1"/>
        </p:nvSpPr>
        <p:spPr>
          <a:xfrm>
            <a:off x="5222179" y="2327274"/>
            <a:ext cx="2176462" cy="15112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6" name="Rectángulo 25">
            <a:extLst>
              <a:ext uri="{FF2B5EF4-FFF2-40B4-BE49-F238E27FC236}">
                <a16:creationId xmlns:a16="http://schemas.microsoft.com/office/drawing/2014/main" id="{DFA0623C-0B34-4074-8AA0-6428A5AF07A3}"/>
              </a:ext>
            </a:extLst>
          </p:cNvPr>
          <p:cNvSpPr/>
          <p:nvPr userDrawn="1"/>
        </p:nvSpPr>
        <p:spPr>
          <a:xfrm>
            <a:off x="7468839" y="3917949"/>
            <a:ext cx="2176462" cy="228282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33" name="Marcador de posición de imagen 32">
            <a:extLst>
              <a:ext uri="{FF2B5EF4-FFF2-40B4-BE49-F238E27FC236}">
                <a16:creationId xmlns:a16="http://schemas.microsoft.com/office/drawing/2014/main" id="{B5D335A5-A601-4D8A-AEF5-F34792FF565A}"/>
              </a:ext>
            </a:extLst>
          </p:cNvPr>
          <p:cNvSpPr>
            <a:spLocks noGrp="1"/>
          </p:cNvSpPr>
          <p:nvPr>
            <p:ph type="pic" sz="quarter" idx="21"/>
          </p:nvPr>
        </p:nvSpPr>
        <p:spPr>
          <a:xfrm>
            <a:off x="371474" y="260351"/>
            <a:ext cx="11520489" cy="5940424"/>
          </a:xfrm>
          <a:custGeom>
            <a:avLst/>
            <a:gdLst>
              <a:gd name="connsiteX0" fmla="*/ 9344026 w 11520489"/>
              <a:gd name="connsiteY0" fmla="*/ 3657598 h 5940424"/>
              <a:gd name="connsiteX1" fmla="*/ 11520489 w 11520489"/>
              <a:gd name="connsiteY1" fmla="*/ 3657598 h 5940424"/>
              <a:gd name="connsiteX2" fmla="*/ 11520489 w 11520489"/>
              <a:gd name="connsiteY2" fmla="*/ 5940424 h 5940424"/>
              <a:gd name="connsiteX3" fmla="*/ 9344026 w 11520489"/>
              <a:gd name="connsiteY3" fmla="*/ 5940424 h 5940424"/>
              <a:gd name="connsiteX4" fmla="*/ 9344026 w 11520489"/>
              <a:gd name="connsiteY4" fmla="*/ 2066924 h 5940424"/>
              <a:gd name="connsiteX5" fmla="*/ 11520489 w 11520489"/>
              <a:gd name="connsiteY5" fmla="*/ 2066924 h 5940424"/>
              <a:gd name="connsiteX6" fmla="*/ 11520489 w 11520489"/>
              <a:gd name="connsiteY6" fmla="*/ 3578224 h 5940424"/>
              <a:gd name="connsiteX7" fmla="*/ 9344026 w 11520489"/>
              <a:gd name="connsiteY7" fmla="*/ 3578224 h 5940424"/>
              <a:gd name="connsiteX8" fmla="*/ 7097365 w 11520489"/>
              <a:gd name="connsiteY8" fmla="*/ 2066924 h 5940424"/>
              <a:gd name="connsiteX9" fmla="*/ 9273828 w 11520489"/>
              <a:gd name="connsiteY9" fmla="*/ 2066924 h 5940424"/>
              <a:gd name="connsiteX10" fmla="*/ 9273828 w 11520489"/>
              <a:gd name="connsiteY10" fmla="*/ 3578224 h 5940424"/>
              <a:gd name="connsiteX11" fmla="*/ 7097365 w 11520489"/>
              <a:gd name="connsiteY11" fmla="*/ 3578224 h 5940424"/>
              <a:gd name="connsiteX12" fmla="*/ 2604044 w 11520489"/>
              <a:gd name="connsiteY12" fmla="*/ 2066923 h 5940424"/>
              <a:gd name="connsiteX13" fmla="*/ 4780506 w 11520489"/>
              <a:gd name="connsiteY13" fmla="*/ 2066923 h 5940424"/>
              <a:gd name="connsiteX14" fmla="*/ 4780506 w 11520489"/>
              <a:gd name="connsiteY14" fmla="*/ 3578222 h 5940424"/>
              <a:gd name="connsiteX15" fmla="*/ 2604044 w 11520489"/>
              <a:gd name="connsiteY15" fmla="*/ 3578222 h 5940424"/>
              <a:gd name="connsiteX16" fmla="*/ 0 w 11520489"/>
              <a:gd name="connsiteY16" fmla="*/ 2066923 h 5940424"/>
              <a:gd name="connsiteX17" fmla="*/ 2533843 w 11520489"/>
              <a:gd name="connsiteY17" fmla="*/ 2066923 h 5940424"/>
              <a:gd name="connsiteX18" fmla="*/ 2533843 w 11520489"/>
              <a:gd name="connsiteY18" fmla="*/ 3578222 h 5940424"/>
              <a:gd name="connsiteX19" fmla="*/ 0 w 11520489"/>
              <a:gd name="connsiteY19" fmla="*/ 3578222 h 5940424"/>
              <a:gd name="connsiteX20" fmla="*/ 2604046 w 11520489"/>
              <a:gd name="connsiteY20" fmla="*/ 0 h 5940424"/>
              <a:gd name="connsiteX21" fmla="*/ 4780509 w 11520489"/>
              <a:gd name="connsiteY21" fmla="*/ 0 h 5940424"/>
              <a:gd name="connsiteX22" fmla="*/ 4780509 w 11520489"/>
              <a:gd name="connsiteY22" fmla="*/ 1987550 h 5940424"/>
              <a:gd name="connsiteX23" fmla="*/ 2604046 w 11520489"/>
              <a:gd name="connsiteY23" fmla="*/ 1987550 h 5940424"/>
              <a:gd name="connsiteX24" fmla="*/ 2 w 11520489"/>
              <a:gd name="connsiteY24" fmla="*/ 0 h 5940424"/>
              <a:gd name="connsiteX25" fmla="*/ 2533845 w 11520489"/>
              <a:gd name="connsiteY25" fmla="*/ 0 h 5940424"/>
              <a:gd name="connsiteX26" fmla="*/ 2533845 w 11520489"/>
              <a:gd name="connsiteY26" fmla="*/ 1987550 h 5940424"/>
              <a:gd name="connsiteX27" fmla="*/ 2 w 11520489"/>
              <a:gd name="connsiteY27" fmla="*/ 1987550 h 5940424"/>
              <a:gd name="connsiteX28" fmla="*/ 7097365 w 11520489"/>
              <a:gd name="connsiteY28" fmla="*/ 0 h 5940424"/>
              <a:gd name="connsiteX29" fmla="*/ 9273828 w 11520489"/>
              <a:gd name="connsiteY29" fmla="*/ 0 h 5940424"/>
              <a:gd name="connsiteX30" fmla="*/ 9273828 w 11520489"/>
              <a:gd name="connsiteY30" fmla="*/ 1987550 h 5940424"/>
              <a:gd name="connsiteX31" fmla="*/ 7097365 w 11520489"/>
              <a:gd name="connsiteY31" fmla="*/ 1987550 h 5940424"/>
              <a:gd name="connsiteX32" fmla="*/ 4850705 w 11520489"/>
              <a:gd name="connsiteY32" fmla="*/ 0 h 5940424"/>
              <a:gd name="connsiteX33" fmla="*/ 7027168 w 11520489"/>
              <a:gd name="connsiteY33" fmla="*/ 0 h 5940424"/>
              <a:gd name="connsiteX34" fmla="*/ 7027168 w 11520489"/>
              <a:gd name="connsiteY34" fmla="*/ 1987550 h 5940424"/>
              <a:gd name="connsiteX35" fmla="*/ 4850705 w 11520489"/>
              <a:gd name="connsiteY35" fmla="*/ 1987550 h 5940424"/>
              <a:gd name="connsiteX36" fmla="*/ 9344025 w 11520489"/>
              <a:gd name="connsiteY36" fmla="*/ 0 h 5940424"/>
              <a:gd name="connsiteX37" fmla="*/ 11520488 w 11520489"/>
              <a:gd name="connsiteY37" fmla="*/ 0 h 5940424"/>
              <a:gd name="connsiteX38" fmla="*/ 11520488 w 11520489"/>
              <a:gd name="connsiteY38" fmla="*/ 1987550 h 5940424"/>
              <a:gd name="connsiteX39" fmla="*/ 9344025 w 11520489"/>
              <a:gd name="connsiteY39" fmla="*/ 1987550 h 5940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520489" h="5940424">
                <a:moveTo>
                  <a:pt x="9344026" y="3657598"/>
                </a:moveTo>
                <a:lnTo>
                  <a:pt x="11520489" y="3657598"/>
                </a:lnTo>
                <a:lnTo>
                  <a:pt x="11520489" y="5940424"/>
                </a:lnTo>
                <a:lnTo>
                  <a:pt x="9344026" y="5940424"/>
                </a:lnTo>
                <a:close/>
                <a:moveTo>
                  <a:pt x="9344026" y="2066924"/>
                </a:moveTo>
                <a:lnTo>
                  <a:pt x="11520489" y="2066924"/>
                </a:lnTo>
                <a:lnTo>
                  <a:pt x="11520489" y="3578224"/>
                </a:lnTo>
                <a:lnTo>
                  <a:pt x="9344026" y="3578224"/>
                </a:lnTo>
                <a:close/>
                <a:moveTo>
                  <a:pt x="7097365" y="2066924"/>
                </a:moveTo>
                <a:lnTo>
                  <a:pt x="9273828" y="2066924"/>
                </a:lnTo>
                <a:lnTo>
                  <a:pt x="9273828" y="3578224"/>
                </a:lnTo>
                <a:lnTo>
                  <a:pt x="7097365" y="3578224"/>
                </a:lnTo>
                <a:close/>
                <a:moveTo>
                  <a:pt x="2604044" y="2066923"/>
                </a:moveTo>
                <a:lnTo>
                  <a:pt x="4780506" y="2066923"/>
                </a:lnTo>
                <a:lnTo>
                  <a:pt x="4780506" y="3578222"/>
                </a:lnTo>
                <a:lnTo>
                  <a:pt x="2604044" y="3578222"/>
                </a:lnTo>
                <a:close/>
                <a:moveTo>
                  <a:pt x="0" y="2066923"/>
                </a:moveTo>
                <a:lnTo>
                  <a:pt x="2533843" y="2066923"/>
                </a:lnTo>
                <a:lnTo>
                  <a:pt x="2533843" y="3578222"/>
                </a:lnTo>
                <a:lnTo>
                  <a:pt x="0" y="3578222"/>
                </a:lnTo>
                <a:close/>
                <a:moveTo>
                  <a:pt x="2604046" y="0"/>
                </a:moveTo>
                <a:lnTo>
                  <a:pt x="4780509" y="0"/>
                </a:lnTo>
                <a:lnTo>
                  <a:pt x="4780509" y="1987550"/>
                </a:lnTo>
                <a:lnTo>
                  <a:pt x="2604046" y="1987550"/>
                </a:lnTo>
                <a:close/>
                <a:moveTo>
                  <a:pt x="2" y="0"/>
                </a:moveTo>
                <a:lnTo>
                  <a:pt x="2533845" y="0"/>
                </a:lnTo>
                <a:lnTo>
                  <a:pt x="2533845" y="1987550"/>
                </a:lnTo>
                <a:lnTo>
                  <a:pt x="2" y="1987550"/>
                </a:lnTo>
                <a:close/>
                <a:moveTo>
                  <a:pt x="7097365" y="0"/>
                </a:moveTo>
                <a:lnTo>
                  <a:pt x="9273828" y="0"/>
                </a:lnTo>
                <a:lnTo>
                  <a:pt x="9273828" y="1987550"/>
                </a:lnTo>
                <a:lnTo>
                  <a:pt x="7097365" y="1987550"/>
                </a:lnTo>
                <a:close/>
                <a:moveTo>
                  <a:pt x="4850705" y="0"/>
                </a:moveTo>
                <a:lnTo>
                  <a:pt x="7027168" y="0"/>
                </a:lnTo>
                <a:lnTo>
                  <a:pt x="7027168" y="1987550"/>
                </a:lnTo>
                <a:lnTo>
                  <a:pt x="4850705" y="1987550"/>
                </a:lnTo>
                <a:close/>
                <a:moveTo>
                  <a:pt x="9344025" y="0"/>
                </a:moveTo>
                <a:lnTo>
                  <a:pt x="11520488" y="0"/>
                </a:lnTo>
                <a:lnTo>
                  <a:pt x="11520488" y="1987550"/>
                </a:lnTo>
                <a:lnTo>
                  <a:pt x="9344025" y="1987550"/>
                </a:lnTo>
                <a:close/>
              </a:path>
            </a:pathLst>
          </a:custGeom>
          <a:solidFill>
            <a:schemeClr val="bg1">
              <a:lumMod val="95000"/>
            </a:schemeClr>
          </a:solidFill>
        </p:spPr>
        <p:txBody>
          <a:bodyPr vert="horz" wrap="square" lIns="91440" tIns="45720" rIns="91440" bIns="45720" rtlCol="0" anchor="t">
            <a:noAutofit/>
          </a:bodyPr>
          <a:lstStyle>
            <a:lvl1pPr>
              <a:defRPr lang="en-US" sz="1800"/>
            </a:lvl1pPr>
          </a:lstStyle>
          <a:p>
            <a:pPr marL="0" lvl="0" indent="0" algn="ctr" rtl="0">
              <a:buNone/>
            </a:pPr>
            <a:r>
              <a:rPr lang="es-ES" noProof="0"/>
              <a:t>Haga clic en el icono para agregar una imagen</a:t>
            </a:r>
          </a:p>
        </p:txBody>
      </p:sp>
    </p:spTree>
    <p:extLst>
      <p:ext uri="{BB962C8B-B14F-4D97-AF65-F5344CB8AC3E}">
        <p14:creationId xmlns:p14="http://schemas.microsoft.com/office/powerpoint/2010/main" val="28833402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Encabezado de sección">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ED497887-B1EF-4184-95F4-276A92D54B8F}"/>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 name="Título 1">
            <a:extLst>
              <a:ext uri="{FF2B5EF4-FFF2-40B4-BE49-F238E27FC236}">
                <a16:creationId xmlns:a16="http://schemas.microsoft.com/office/drawing/2014/main" id="{4C2FFEDF-1F62-45E5-8000-9689D9DFC4D1}"/>
              </a:ext>
            </a:extLst>
          </p:cNvPr>
          <p:cNvSpPr>
            <a:spLocks noGrp="1"/>
          </p:cNvSpPr>
          <p:nvPr>
            <p:ph type="title"/>
          </p:nvPr>
        </p:nvSpPr>
        <p:spPr>
          <a:xfrm>
            <a:off x="876300" y="4406207"/>
            <a:ext cx="10439400" cy="1175444"/>
          </a:xfrm>
        </p:spPr>
        <p:txBody>
          <a:bodyPr rtlCol="0" anchor="ctr"/>
          <a:lstStyle>
            <a:lvl1pPr algn="ctr">
              <a:defRPr sz="6000">
                <a:solidFill>
                  <a:schemeClr val="accent1"/>
                </a:solidFill>
              </a:defRPr>
            </a:lvl1pPr>
          </a:lstStyle>
          <a:p>
            <a:pPr rtl="0"/>
            <a:r>
              <a:rPr lang="es-ES" noProof="0"/>
              <a:t>Haga clic para modificar el estilo de título del patrón</a:t>
            </a:r>
          </a:p>
        </p:txBody>
      </p:sp>
      <p:sp>
        <p:nvSpPr>
          <p:cNvPr id="6" name="Marcador de número de diapositiva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rtlCol="0"/>
          <a:lstStyle/>
          <a:p>
            <a:pPr rtl="0"/>
            <a:fld id="{03DC2DEF-D2FE-4B45-ABA4-9F153FD1C98A}" type="slidenum">
              <a:rPr lang="es-ES" noProof="0" smtClean="0"/>
              <a:t>‹#›</a:t>
            </a:fld>
            <a:endParaRPr lang="es-ES" noProof="0"/>
          </a:p>
        </p:txBody>
      </p:sp>
      <p:sp>
        <p:nvSpPr>
          <p:cNvPr id="16" name="Rectángulo 15">
            <a:extLst>
              <a:ext uri="{FF2B5EF4-FFF2-40B4-BE49-F238E27FC236}">
                <a16:creationId xmlns:a16="http://schemas.microsoft.com/office/drawing/2014/main" id="{A73E3CFC-9652-4E07-82D7-0EC3304CAA1F}"/>
              </a:ext>
            </a:extLst>
          </p:cNvPr>
          <p:cNvSpPr/>
          <p:nvPr userDrawn="1"/>
        </p:nvSpPr>
        <p:spPr>
          <a:xfrm>
            <a:off x="0" y="0"/>
            <a:ext cx="12191999" cy="28479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8" name="Marcador de posición de imagen 6">
            <a:extLst>
              <a:ext uri="{FF2B5EF4-FFF2-40B4-BE49-F238E27FC236}">
                <a16:creationId xmlns:a16="http://schemas.microsoft.com/office/drawing/2014/main" id="{230D70C6-13FD-45D4-8FB6-26C56B8FF2D4}"/>
              </a:ext>
            </a:extLst>
          </p:cNvPr>
          <p:cNvSpPr>
            <a:spLocks noGrp="1"/>
          </p:cNvSpPr>
          <p:nvPr>
            <p:ph type="pic" sz="quarter" idx="13"/>
          </p:nvPr>
        </p:nvSpPr>
        <p:spPr>
          <a:xfrm>
            <a:off x="371476" y="260350"/>
            <a:ext cx="11520488" cy="3657599"/>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
        <p:nvSpPr>
          <p:cNvPr id="3" name="Rectángulo 2">
            <a:extLst>
              <a:ext uri="{FF2B5EF4-FFF2-40B4-BE49-F238E27FC236}">
                <a16:creationId xmlns:a16="http://schemas.microsoft.com/office/drawing/2014/main" id="{E10ED78A-2A17-41C4-9030-D406C56DDF4A}"/>
              </a:ext>
            </a:extLst>
          </p:cNvPr>
          <p:cNvSpPr/>
          <p:nvPr userDrawn="1"/>
        </p:nvSpPr>
        <p:spPr>
          <a:xfrm>
            <a:off x="5795961" y="3914082"/>
            <a:ext cx="600075" cy="29189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Tree>
    <p:extLst>
      <p:ext uri="{BB962C8B-B14F-4D97-AF65-F5344CB8AC3E}">
        <p14:creationId xmlns:p14="http://schemas.microsoft.com/office/powerpoint/2010/main" val="34544582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0A6C789F-805A-4494-8430-C63414191AC2}"/>
              </a:ext>
            </a:extLst>
          </p:cNvPr>
          <p:cNvSpPr/>
          <p:nvPr userDrawn="1"/>
        </p:nvSpPr>
        <p:spPr>
          <a:xfrm>
            <a:off x="371475" y="1526382"/>
            <a:ext cx="3595688" cy="45624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0" name="Rectángulo 9">
            <a:extLst>
              <a:ext uri="{FF2B5EF4-FFF2-40B4-BE49-F238E27FC236}">
                <a16:creationId xmlns:a16="http://schemas.microsoft.com/office/drawing/2014/main" id="{A5A73287-EED0-4EEC-8007-E2C13366027B}"/>
              </a:ext>
            </a:extLst>
          </p:cNvPr>
          <p:cNvSpPr/>
          <p:nvPr userDrawn="1"/>
        </p:nvSpPr>
        <p:spPr>
          <a:xfrm>
            <a:off x="8224838" y="1526382"/>
            <a:ext cx="3595688" cy="45624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 name="Título 1">
            <a:extLst>
              <a:ext uri="{FF2B5EF4-FFF2-40B4-BE49-F238E27FC236}">
                <a16:creationId xmlns:a16="http://schemas.microsoft.com/office/drawing/2014/main" id="{DE3A6AA5-A315-455E-B5C7-E53E3746ED81}"/>
              </a:ext>
            </a:extLst>
          </p:cNvPr>
          <p:cNvSpPr>
            <a:spLocks noGrp="1"/>
          </p:cNvSpPr>
          <p:nvPr>
            <p:ph type="title"/>
          </p:nvPr>
        </p:nvSpPr>
        <p:spPr/>
        <p:txBody>
          <a:bodyPr rtlCol="0"/>
          <a:lstStyle/>
          <a:p>
            <a:pPr rtl="0"/>
            <a:r>
              <a:rPr lang="es-ES" noProof="0"/>
              <a:t>Haga clic para modificar el estilo de título del patrón</a:t>
            </a:r>
          </a:p>
        </p:txBody>
      </p:sp>
      <p:sp>
        <p:nvSpPr>
          <p:cNvPr id="3" name="Marcador de contenido 2">
            <a:extLst>
              <a:ext uri="{FF2B5EF4-FFF2-40B4-BE49-F238E27FC236}">
                <a16:creationId xmlns:a16="http://schemas.microsoft.com/office/drawing/2014/main" id="{3E60534E-DE82-45F4-8E2E-DA97F169177F}"/>
              </a:ext>
            </a:extLst>
          </p:cNvPr>
          <p:cNvSpPr>
            <a:spLocks noGrp="1"/>
          </p:cNvSpPr>
          <p:nvPr>
            <p:ph sz="half" idx="1"/>
          </p:nvPr>
        </p:nvSpPr>
        <p:spPr>
          <a:xfrm>
            <a:off x="581026" y="1724025"/>
            <a:ext cx="3143250" cy="4191000"/>
          </a:xfrm>
        </p:spPr>
        <p:txBody>
          <a:bodyPr rtlCol="0">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rtl="0"/>
            <a:r>
              <a:rPr lang="es-ES" noProof="0"/>
              <a:t>Haga clic para modificar el estilo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contenido 3">
            <a:extLst>
              <a:ext uri="{FF2B5EF4-FFF2-40B4-BE49-F238E27FC236}">
                <a16:creationId xmlns:a16="http://schemas.microsoft.com/office/drawing/2014/main" id="{23F1116B-C8B0-450D-83F6-49C4ABB22CCD}"/>
              </a:ext>
            </a:extLst>
          </p:cNvPr>
          <p:cNvSpPr>
            <a:spLocks noGrp="1"/>
          </p:cNvSpPr>
          <p:nvPr>
            <p:ph sz="half" idx="2"/>
          </p:nvPr>
        </p:nvSpPr>
        <p:spPr>
          <a:xfrm>
            <a:off x="8451282" y="1712119"/>
            <a:ext cx="3142800" cy="4191000"/>
          </a:xfrm>
        </p:spPr>
        <p:txBody>
          <a:bodyPr rtlCol="0">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rtl="0"/>
            <a:r>
              <a:rPr lang="es-ES" noProof="0"/>
              <a:t>Haga clic para modificar el estilo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7" name="Marcador de posición de número de diapositiva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rtlCol="0"/>
          <a:lstStyle/>
          <a:p>
            <a:pPr rtl="0"/>
            <a:fld id="{03DC2DEF-D2FE-4B45-ABA4-9F153FD1C98A}" type="slidenum">
              <a:rPr lang="es-ES" noProof="0" smtClean="0"/>
              <a:t>‹#›</a:t>
            </a:fld>
            <a:endParaRPr lang="es-ES" noProof="0"/>
          </a:p>
        </p:txBody>
      </p:sp>
      <p:sp>
        <p:nvSpPr>
          <p:cNvPr id="8" name="Marcador de posición de imagen 6">
            <a:extLst>
              <a:ext uri="{FF2B5EF4-FFF2-40B4-BE49-F238E27FC236}">
                <a16:creationId xmlns:a16="http://schemas.microsoft.com/office/drawing/2014/main" id="{4DC80855-A1B8-4B65-B6F6-2AA6239EC246}"/>
              </a:ext>
            </a:extLst>
          </p:cNvPr>
          <p:cNvSpPr>
            <a:spLocks noGrp="1"/>
          </p:cNvSpPr>
          <p:nvPr>
            <p:ph type="pic" sz="quarter" idx="13"/>
          </p:nvPr>
        </p:nvSpPr>
        <p:spPr>
          <a:xfrm>
            <a:off x="3967163" y="1233488"/>
            <a:ext cx="4257675" cy="5148262"/>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Tree>
    <p:extLst>
      <p:ext uri="{BB962C8B-B14F-4D97-AF65-F5344CB8AC3E}">
        <p14:creationId xmlns:p14="http://schemas.microsoft.com/office/powerpoint/2010/main" val="21876615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Dos objetos">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A5A73287-EED0-4EEC-8007-E2C13366027B}"/>
              </a:ext>
            </a:extLst>
          </p:cNvPr>
          <p:cNvSpPr/>
          <p:nvPr userDrawn="1"/>
        </p:nvSpPr>
        <p:spPr>
          <a:xfrm>
            <a:off x="6200775" y="1233487"/>
            <a:ext cx="5619751" cy="2733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 name="Título 1">
            <a:extLst>
              <a:ext uri="{FF2B5EF4-FFF2-40B4-BE49-F238E27FC236}">
                <a16:creationId xmlns:a16="http://schemas.microsoft.com/office/drawing/2014/main" id="{DE3A6AA5-A315-455E-B5C7-E53E3746ED81}"/>
              </a:ext>
            </a:extLst>
          </p:cNvPr>
          <p:cNvSpPr>
            <a:spLocks noGrp="1"/>
          </p:cNvSpPr>
          <p:nvPr>
            <p:ph type="title"/>
          </p:nvPr>
        </p:nvSpPr>
        <p:spPr/>
        <p:txBody>
          <a:bodyPr rtlCol="0"/>
          <a:lstStyle/>
          <a:p>
            <a:pPr rtl="0"/>
            <a:r>
              <a:rPr lang="es-ES" noProof="0"/>
              <a:t>Haga clic para modificar el estilo de título del patrón</a:t>
            </a:r>
          </a:p>
        </p:txBody>
      </p:sp>
      <p:sp>
        <p:nvSpPr>
          <p:cNvPr id="4" name="Marcador de contenido 3">
            <a:extLst>
              <a:ext uri="{FF2B5EF4-FFF2-40B4-BE49-F238E27FC236}">
                <a16:creationId xmlns:a16="http://schemas.microsoft.com/office/drawing/2014/main" id="{23F1116B-C8B0-450D-83F6-49C4ABB22CCD}"/>
              </a:ext>
            </a:extLst>
          </p:cNvPr>
          <p:cNvSpPr>
            <a:spLocks noGrp="1"/>
          </p:cNvSpPr>
          <p:nvPr>
            <p:ph sz="half" idx="2"/>
          </p:nvPr>
        </p:nvSpPr>
        <p:spPr>
          <a:xfrm>
            <a:off x="6383054" y="1357414"/>
            <a:ext cx="5255193" cy="2404860"/>
          </a:xfrm>
        </p:spPr>
        <p:txBody>
          <a:bodyPr rtlCol="0">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rtl="0"/>
            <a:r>
              <a:rPr lang="es-ES" noProof="0"/>
              <a:t>Haga clic para modificar el estilo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7" name="Marcador de posición de número de diapositiva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rtlCol="0"/>
          <a:lstStyle/>
          <a:p>
            <a:pPr rtl="0"/>
            <a:fld id="{03DC2DEF-D2FE-4B45-ABA4-9F153FD1C98A}" type="slidenum">
              <a:rPr lang="es-ES" noProof="0" smtClean="0"/>
              <a:t>‹#›</a:t>
            </a:fld>
            <a:endParaRPr lang="es-ES" noProof="0"/>
          </a:p>
        </p:txBody>
      </p:sp>
      <p:sp>
        <p:nvSpPr>
          <p:cNvPr id="8" name="Marcador de posición de imagen 6">
            <a:extLst>
              <a:ext uri="{FF2B5EF4-FFF2-40B4-BE49-F238E27FC236}">
                <a16:creationId xmlns:a16="http://schemas.microsoft.com/office/drawing/2014/main" id="{4DC80855-A1B8-4B65-B6F6-2AA6239EC246}"/>
              </a:ext>
            </a:extLst>
          </p:cNvPr>
          <p:cNvSpPr>
            <a:spLocks noGrp="1"/>
          </p:cNvSpPr>
          <p:nvPr>
            <p:ph type="pic" sz="quarter" idx="13"/>
          </p:nvPr>
        </p:nvSpPr>
        <p:spPr>
          <a:xfrm>
            <a:off x="371475" y="1233488"/>
            <a:ext cx="5757863" cy="2415600"/>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
        <p:nvSpPr>
          <p:cNvPr id="11" name="Marcador de posición de imagen 6">
            <a:extLst>
              <a:ext uri="{FF2B5EF4-FFF2-40B4-BE49-F238E27FC236}">
                <a16:creationId xmlns:a16="http://schemas.microsoft.com/office/drawing/2014/main" id="{B9795E85-7B91-41BB-9DF4-A4893AA48FFA}"/>
              </a:ext>
            </a:extLst>
          </p:cNvPr>
          <p:cNvSpPr>
            <a:spLocks noGrp="1"/>
          </p:cNvSpPr>
          <p:nvPr>
            <p:ph type="pic" sz="quarter" idx="14"/>
          </p:nvPr>
        </p:nvSpPr>
        <p:spPr>
          <a:xfrm>
            <a:off x="6200775" y="3967163"/>
            <a:ext cx="5619750" cy="2414587"/>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
        <p:nvSpPr>
          <p:cNvPr id="12" name="Rectángulo 11">
            <a:extLst>
              <a:ext uri="{FF2B5EF4-FFF2-40B4-BE49-F238E27FC236}">
                <a16:creationId xmlns:a16="http://schemas.microsoft.com/office/drawing/2014/main" id="{BB372D75-4BAD-4C47-AE7D-0F2711031EEC}"/>
              </a:ext>
            </a:extLst>
          </p:cNvPr>
          <p:cNvSpPr/>
          <p:nvPr userDrawn="1"/>
        </p:nvSpPr>
        <p:spPr>
          <a:xfrm>
            <a:off x="371475" y="3643799"/>
            <a:ext cx="5757863" cy="2733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3" name="Marcador de contenido 2">
            <a:extLst>
              <a:ext uri="{FF2B5EF4-FFF2-40B4-BE49-F238E27FC236}">
                <a16:creationId xmlns:a16="http://schemas.microsoft.com/office/drawing/2014/main" id="{3E60534E-DE82-45F4-8E2E-DA97F169177F}"/>
              </a:ext>
            </a:extLst>
          </p:cNvPr>
          <p:cNvSpPr>
            <a:spLocks noGrp="1"/>
          </p:cNvSpPr>
          <p:nvPr>
            <p:ph sz="half" idx="1"/>
          </p:nvPr>
        </p:nvSpPr>
        <p:spPr>
          <a:xfrm>
            <a:off x="622406" y="3848474"/>
            <a:ext cx="5256000" cy="2404800"/>
          </a:xfrm>
        </p:spPr>
        <p:txBody>
          <a:bodyPr rtlCol="0">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rtl="0"/>
            <a:r>
              <a:rPr lang="es-ES" noProof="0"/>
              <a:t>Haga clic para modificar el estilo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Tree>
    <p:extLst>
      <p:ext uri="{BB962C8B-B14F-4D97-AF65-F5344CB8AC3E}">
        <p14:creationId xmlns:p14="http://schemas.microsoft.com/office/powerpoint/2010/main" val="42810182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3A6AA5-A315-455E-B5C7-E53E3746ED81}"/>
              </a:ext>
            </a:extLst>
          </p:cNvPr>
          <p:cNvSpPr>
            <a:spLocks noGrp="1"/>
          </p:cNvSpPr>
          <p:nvPr>
            <p:ph type="title"/>
          </p:nvPr>
        </p:nvSpPr>
        <p:spPr/>
        <p:txBody>
          <a:bodyPr rtlCol="0"/>
          <a:lstStyle/>
          <a:p>
            <a:pPr rtl="0"/>
            <a:r>
              <a:rPr lang="es-ES" noProof="0"/>
              <a:t>Haga clic para modificar el estilo de título del patrón</a:t>
            </a:r>
          </a:p>
        </p:txBody>
      </p:sp>
      <p:sp>
        <p:nvSpPr>
          <p:cNvPr id="7" name="Marcador de posición de número de diapositiva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rtlCol="0"/>
          <a:lstStyle/>
          <a:p>
            <a:pPr rtl="0"/>
            <a:fld id="{03DC2DEF-D2FE-4B45-ABA4-9F153FD1C98A}" type="slidenum">
              <a:rPr lang="es-ES" noProof="0" smtClean="0"/>
              <a:t>‹#›</a:t>
            </a:fld>
            <a:endParaRPr lang="es-ES" noProof="0"/>
          </a:p>
        </p:txBody>
      </p:sp>
      <p:sp>
        <p:nvSpPr>
          <p:cNvPr id="8" name="Marcador de posición de imagen 6">
            <a:extLst>
              <a:ext uri="{FF2B5EF4-FFF2-40B4-BE49-F238E27FC236}">
                <a16:creationId xmlns:a16="http://schemas.microsoft.com/office/drawing/2014/main" id="{4DC80855-A1B8-4B65-B6F6-2AA6239EC246}"/>
              </a:ext>
            </a:extLst>
          </p:cNvPr>
          <p:cNvSpPr>
            <a:spLocks noGrp="1"/>
          </p:cNvSpPr>
          <p:nvPr>
            <p:ph type="pic" sz="quarter" idx="13"/>
          </p:nvPr>
        </p:nvSpPr>
        <p:spPr>
          <a:xfrm>
            <a:off x="371475" y="1233488"/>
            <a:ext cx="11520488" cy="2381361"/>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
        <p:nvSpPr>
          <p:cNvPr id="12" name="Rectángulo 11">
            <a:extLst>
              <a:ext uri="{FF2B5EF4-FFF2-40B4-BE49-F238E27FC236}">
                <a16:creationId xmlns:a16="http://schemas.microsoft.com/office/drawing/2014/main" id="{BB372D75-4BAD-4C47-AE7D-0F2711031EEC}"/>
              </a:ext>
            </a:extLst>
          </p:cNvPr>
          <p:cNvSpPr/>
          <p:nvPr userDrawn="1"/>
        </p:nvSpPr>
        <p:spPr>
          <a:xfrm>
            <a:off x="371475" y="3643799"/>
            <a:ext cx="11520488" cy="2733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4" name="Marcador de contenido 3">
            <a:extLst>
              <a:ext uri="{FF2B5EF4-FFF2-40B4-BE49-F238E27FC236}">
                <a16:creationId xmlns:a16="http://schemas.microsoft.com/office/drawing/2014/main" id="{23F1116B-C8B0-450D-83F6-49C4ABB22CCD}"/>
              </a:ext>
            </a:extLst>
          </p:cNvPr>
          <p:cNvSpPr>
            <a:spLocks noGrp="1"/>
          </p:cNvSpPr>
          <p:nvPr>
            <p:ph sz="half" idx="2"/>
          </p:nvPr>
        </p:nvSpPr>
        <p:spPr>
          <a:xfrm>
            <a:off x="6383054" y="3808206"/>
            <a:ext cx="5255193" cy="2404860"/>
          </a:xfrm>
        </p:spPr>
        <p:txBody>
          <a:bodyPr rtlCol="0">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rtl="0"/>
            <a:r>
              <a:rPr lang="es-ES" noProof="0"/>
              <a:t>Haga clic para modificar el estilo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3" name="Marcador de contenido 2">
            <a:extLst>
              <a:ext uri="{FF2B5EF4-FFF2-40B4-BE49-F238E27FC236}">
                <a16:creationId xmlns:a16="http://schemas.microsoft.com/office/drawing/2014/main" id="{3E60534E-DE82-45F4-8E2E-DA97F169177F}"/>
              </a:ext>
            </a:extLst>
          </p:cNvPr>
          <p:cNvSpPr>
            <a:spLocks noGrp="1"/>
          </p:cNvSpPr>
          <p:nvPr>
            <p:ph sz="half" idx="1"/>
          </p:nvPr>
        </p:nvSpPr>
        <p:spPr>
          <a:xfrm>
            <a:off x="622406" y="3808236"/>
            <a:ext cx="5256000" cy="2404800"/>
          </a:xfrm>
        </p:spPr>
        <p:txBody>
          <a:bodyPr rtlCol="0">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rtl="0"/>
            <a:r>
              <a:rPr lang="es-ES" noProof="0"/>
              <a:t>Haga clic para modificar el estilo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cxnSp>
        <p:nvCxnSpPr>
          <p:cNvPr id="6" name="Conector recto 5">
            <a:extLst>
              <a:ext uri="{FF2B5EF4-FFF2-40B4-BE49-F238E27FC236}">
                <a16:creationId xmlns:a16="http://schemas.microsoft.com/office/drawing/2014/main" id="{C15E3050-1157-4448-A84E-5AC72FC84A7F}"/>
              </a:ext>
            </a:extLst>
          </p:cNvPr>
          <p:cNvCxnSpPr/>
          <p:nvPr userDrawn="1"/>
        </p:nvCxnSpPr>
        <p:spPr>
          <a:xfrm>
            <a:off x="6131719" y="3774712"/>
            <a:ext cx="0" cy="24718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5386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Dos objetos">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F30BCBF1-64A6-4051-BC31-B793E99731A6}"/>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2" name="Rectángulo 21">
            <a:extLst>
              <a:ext uri="{FF2B5EF4-FFF2-40B4-BE49-F238E27FC236}">
                <a16:creationId xmlns:a16="http://schemas.microsoft.com/office/drawing/2014/main" id="{115DEB4D-1697-4E72-B2BF-F5EA1EF3B009}"/>
              </a:ext>
            </a:extLst>
          </p:cNvPr>
          <p:cNvSpPr/>
          <p:nvPr userDrawn="1"/>
        </p:nvSpPr>
        <p:spPr>
          <a:xfrm>
            <a:off x="7162799" y="3052634"/>
            <a:ext cx="1368533" cy="11301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 name="Título 1">
            <a:extLst>
              <a:ext uri="{FF2B5EF4-FFF2-40B4-BE49-F238E27FC236}">
                <a16:creationId xmlns:a16="http://schemas.microsoft.com/office/drawing/2014/main" id="{DE3A6AA5-A315-455E-B5C7-E53E3746ED81}"/>
              </a:ext>
            </a:extLst>
          </p:cNvPr>
          <p:cNvSpPr>
            <a:spLocks noGrp="1"/>
          </p:cNvSpPr>
          <p:nvPr>
            <p:ph type="title"/>
          </p:nvPr>
        </p:nvSpPr>
        <p:spPr>
          <a:xfrm>
            <a:off x="371475" y="1334424"/>
            <a:ext cx="4448175" cy="1520824"/>
          </a:xfrm>
        </p:spPr>
        <p:txBody>
          <a:bodyPr rtlCol="0" anchor="b">
            <a:noAutofit/>
          </a:bodyPr>
          <a:lstStyle>
            <a:lvl1pPr>
              <a:defRPr sz="3600"/>
            </a:lvl1pPr>
          </a:lstStyle>
          <a:p>
            <a:pPr rtl="0"/>
            <a:r>
              <a:rPr lang="es-ES" noProof="0"/>
              <a:t>Haga clic para modificar el estilo de título del patrón</a:t>
            </a:r>
          </a:p>
        </p:txBody>
      </p:sp>
      <p:sp>
        <p:nvSpPr>
          <p:cNvPr id="7" name="Marcador de número de diapositiva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rtlCol="0"/>
          <a:lstStyle/>
          <a:p>
            <a:pPr rtl="0"/>
            <a:fld id="{03DC2DEF-D2FE-4B45-ABA4-9F153FD1C98A}" type="slidenum">
              <a:rPr lang="es-ES" noProof="0" smtClean="0"/>
              <a:t>‹#›</a:t>
            </a:fld>
            <a:endParaRPr lang="es-ES" noProof="0"/>
          </a:p>
        </p:txBody>
      </p:sp>
      <p:sp>
        <p:nvSpPr>
          <p:cNvPr id="4" name="Marcador de contenido 3">
            <a:extLst>
              <a:ext uri="{FF2B5EF4-FFF2-40B4-BE49-F238E27FC236}">
                <a16:creationId xmlns:a16="http://schemas.microsoft.com/office/drawing/2014/main" id="{23F1116B-C8B0-450D-83F6-49C4ABB22CCD}"/>
              </a:ext>
            </a:extLst>
          </p:cNvPr>
          <p:cNvSpPr>
            <a:spLocks noGrp="1"/>
          </p:cNvSpPr>
          <p:nvPr>
            <p:ph sz="half" idx="2"/>
          </p:nvPr>
        </p:nvSpPr>
        <p:spPr>
          <a:xfrm>
            <a:off x="3609563" y="3118775"/>
            <a:ext cx="2927311" cy="3081999"/>
          </a:xfrm>
        </p:spPr>
        <p:txBody>
          <a:bodyPr rtlCol="0">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rtl="0"/>
            <a:r>
              <a:rPr lang="es-ES" noProof="0"/>
              <a:t>Haga clic para modificar el estilo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3" name="Marcador de contenido 2">
            <a:extLst>
              <a:ext uri="{FF2B5EF4-FFF2-40B4-BE49-F238E27FC236}">
                <a16:creationId xmlns:a16="http://schemas.microsoft.com/office/drawing/2014/main" id="{3E60534E-DE82-45F4-8E2E-DA97F169177F}"/>
              </a:ext>
            </a:extLst>
          </p:cNvPr>
          <p:cNvSpPr>
            <a:spLocks noGrp="1"/>
          </p:cNvSpPr>
          <p:nvPr>
            <p:ph sz="half" idx="1"/>
          </p:nvPr>
        </p:nvSpPr>
        <p:spPr>
          <a:xfrm>
            <a:off x="371475" y="3118776"/>
            <a:ext cx="2926800" cy="3081922"/>
          </a:xfrm>
        </p:spPr>
        <p:txBody>
          <a:bodyPr rtlCol="0">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rtl="0"/>
            <a:r>
              <a:rPr lang="es-ES" noProof="0"/>
              <a:t>Haga clic para modificar el estilo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25" name="Marcador de posición de imagen 24">
            <a:extLst>
              <a:ext uri="{FF2B5EF4-FFF2-40B4-BE49-F238E27FC236}">
                <a16:creationId xmlns:a16="http://schemas.microsoft.com/office/drawing/2014/main" id="{84421AF3-217F-49BD-BF47-1140F3F445D8}"/>
              </a:ext>
            </a:extLst>
          </p:cNvPr>
          <p:cNvSpPr>
            <a:spLocks noGrp="1"/>
          </p:cNvSpPr>
          <p:nvPr>
            <p:ph type="pic" sz="quarter" idx="15"/>
          </p:nvPr>
        </p:nvSpPr>
        <p:spPr>
          <a:xfrm>
            <a:off x="4908415" y="-4277"/>
            <a:ext cx="7283585" cy="6204974"/>
          </a:xfrm>
          <a:custGeom>
            <a:avLst/>
            <a:gdLst>
              <a:gd name="connsiteX0" fmla="*/ 4914900 w 7283585"/>
              <a:gd name="connsiteY0" fmla="*/ 4064000 h 6204974"/>
              <a:gd name="connsiteX1" fmla="*/ 7283585 w 7283585"/>
              <a:gd name="connsiteY1" fmla="*/ 4064000 h 6204974"/>
              <a:gd name="connsiteX2" fmla="*/ 7283585 w 7283585"/>
              <a:gd name="connsiteY2" fmla="*/ 6204974 h 6204974"/>
              <a:gd name="connsiteX3" fmla="*/ 4914900 w 7283585"/>
              <a:gd name="connsiteY3" fmla="*/ 6204974 h 6204974"/>
              <a:gd name="connsiteX4" fmla="*/ 4914900 w 7283585"/>
              <a:gd name="connsiteY4" fmla="*/ 2032000 h 6204974"/>
              <a:gd name="connsiteX5" fmla="*/ 7283585 w 7283585"/>
              <a:gd name="connsiteY5" fmla="*/ 2032000 h 6204974"/>
              <a:gd name="connsiteX6" fmla="*/ 7283585 w 7283585"/>
              <a:gd name="connsiteY6" fmla="*/ 3946525 h 6204974"/>
              <a:gd name="connsiteX7" fmla="*/ 4914900 w 7283585"/>
              <a:gd name="connsiteY7" fmla="*/ 3946525 h 6204974"/>
              <a:gd name="connsiteX8" fmla="*/ 2457450 w 7283585"/>
              <a:gd name="connsiteY8" fmla="*/ 2032000 h 6204974"/>
              <a:gd name="connsiteX9" fmla="*/ 4826135 w 7283585"/>
              <a:gd name="connsiteY9" fmla="*/ 2032000 h 6204974"/>
              <a:gd name="connsiteX10" fmla="*/ 4826135 w 7283585"/>
              <a:gd name="connsiteY10" fmla="*/ 3946525 h 6204974"/>
              <a:gd name="connsiteX11" fmla="*/ 2457450 w 7283585"/>
              <a:gd name="connsiteY11" fmla="*/ 3946525 h 6204974"/>
              <a:gd name="connsiteX12" fmla="*/ 0 w 7283585"/>
              <a:gd name="connsiteY12" fmla="*/ 8552 h 6204974"/>
              <a:gd name="connsiteX13" fmla="*/ 2368685 w 7283585"/>
              <a:gd name="connsiteY13" fmla="*/ 8552 h 6204974"/>
              <a:gd name="connsiteX14" fmla="*/ 2368685 w 7283585"/>
              <a:gd name="connsiteY14" fmla="*/ 1923077 h 6204974"/>
              <a:gd name="connsiteX15" fmla="*/ 0 w 7283585"/>
              <a:gd name="connsiteY15" fmla="*/ 1923077 h 6204974"/>
              <a:gd name="connsiteX16" fmla="*/ 2457450 w 7283585"/>
              <a:gd name="connsiteY16" fmla="*/ 4276 h 6204974"/>
              <a:gd name="connsiteX17" fmla="*/ 4826135 w 7283585"/>
              <a:gd name="connsiteY17" fmla="*/ 4276 h 6204974"/>
              <a:gd name="connsiteX18" fmla="*/ 4826135 w 7283585"/>
              <a:gd name="connsiteY18" fmla="*/ 1918801 h 6204974"/>
              <a:gd name="connsiteX19" fmla="*/ 2457450 w 7283585"/>
              <a:gd name="connsiteY19" fmla="*/ 1918801 h 6204974"/>
              <a:gd name="connsiteX20" fmla="*/ 4914900 w 7283585"/>
              <a:gd name="connsiteY20" fmla="*/ 0 h 6204974"/>
              <a:gd name="connsiteX21" fmla="*/ 7283585 w 7283585"/>
              <a:gd name="connsiteY21" fmla="*/ 0 h 6204974"/>
              <a:gd name="connsiteX22" fmla="*/ 7283585 w 7283585"/>
              <a:gd name="connsiteY22" fmla="*/ 1914525 h 6204974"/>
              <a:gd name="connsiteX23" fmla="*/ 4914900 w 7283585"/>
              <a:gd name="connsiteY23" fmla="*/ 1914525 h 620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283585" h="6204974">
                <a:moveTo>
                  <a:pt x="4914900" y="4064000"/>
                </a:moveTo>
                <a:lnTo>
                  <a:pt x="7283585" y="4064000"/>
                </a:lnTo>
                <a:lnTo>
                  <a:pt x="7283585" y="6204974"/>
                </a:lnTo>
                <a:lnTo>
                  <a:pt x="4914900" y="6204974"/>
                </a:lnTo>
                <a:close/>
                <a:moveTo>
                  <a:pt x="4914900" y="2032000"/>
                </a:moveTo>
                <a:lnTo>
                  <a:pt x="7283585" y="2032000"/>
                </a:lnTo>
                <a:lnTo>
                  <a:pt x="7283585" y="3946525"/>
                </a:lnTo>
                <a:lnTo>
                  <a:pt x="4914900" y="3946525"/>
                </a:lnTo>
                <a:close/>
                <a:moveTo>
                  <a:pt x="2457450" y="2032000"/>
                </a:moveTo>
                <a:lnTo>
                  <a:pt x="4826135" y="2032000"/>
                </a:lnTo>
                <a:lnTo>
                  <a:pt x="4826135" y="3946525"/>
                </a:lnTo>
                <a:lnTo>
                  <a:pt x="2457450" y="3946525"/>
                </a:lnTo>
                <a:close/>
                <a:moveTo>
                  <a:pt x="0" y="8552"/>
                </a:moveTo>
                <a:lnTo>
                  <a:pt x="2368685" y="8552"/>
                </a:lnTo>
                <a:lnTo>
                  <a:pt x="2368685" y="1923077"/>
                </a:lnTo>
                <a:lnTo>
                  <a:pt x="0" y="1923077"/>
                </a:lnTo>
                <a:close/>
                <a:moveTo>
                  <a:pt x="2457450" y="4276"/>
                </a:moveTo>
                <a:lnTo>
                  <a:pt x="4826135" y="4276"/>
                </a:lnTo>
                <a:lnTo>
                  <a:pt x="4826135" y="1918801"/>
                </a:lnTo>
                <a:lnTo>
                  <a:pt x="2457450" y="1918801"/>
                </a:lnTo>
                <a:close/>
                <a:moveTo>
                  <a:pt x="4914900" y="0"/>
                </a:moveTo>
                <a:lnTo>
                  <a:pt x="7283585" y="0"/>
                </a:lnTo>
                <a:lnTo>
                  <a:pt x="7283585" y="1914525"/>
                </a:lnTo>
                <a:lnTo>
                  <a:pt x="4914900" y="1914525"/>
                </a:lnTo>
                <a:close/>
              </a:path>
            </a:pathLst>
          </a:custGeom>
          <a:solidFill>
            <a:schemeClr val="bg1">
              <a:lumMod val="95000"/>
            </a:schemeClr>
          </a:solidFill>
        </p:spPr>
        <p:txBody>
          <a:bodyPr vert="horz" wrap="square" lIns="91440" tIns="45720" rIns="91440" bIns="45720" rtlCol="0">
            <a:noAutofit/>
          </a:bodyPr>
          <a:lstStyle>
            <a:lvl1pPr>
              <a:defRPr lang="en-US" sz="1800"/>
            </a:lvl1pPr>
          </a:lstStyle>
          <a:p>
            <a:pPr marL="0" lvl="0" indent="0" algn="ctr" rtl="0">
              <a:buNone/>
            </a:pPr>
            <a:r>
              <a:rPr lang="es-ES" noProof="0"/>
              <a:t>Haga clic en el icono para agregar una imagen</a:t>
            </a:r>
          </a:p>
        </p:txBody>
      </p:sp>
      <p:sp>
        <p:nvSpPr>
          <p:cNvPr id="20" name="Rectángulo 19">
            <a:extLst>
              <a:ext uri="{FF2B5EF4-FFF2-40B4-BE49-F238E27FC236}">
                <a16:creationId xmlns:a16="http://schemas.microsoft.com/office/drawing/2014/main" id="{475378D9-445B-4812-AE73-9B2CF92DCDF1}"/>
              </a:ext>
            </a:extLst>
          </p:cNvPr>
          <p:cNvSpPr/>
          <p:nvPr userDrawn="1"/>
        </p:nvSpPr>
        <p:spPr>
          <a:xfrm>
            <a:off x="6210299" y="2027725"/>
            <a:ext cx="1073287" cy="9186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1" name="Rectángulo 20">
            <a:extLst>
              <a:ext uri="{FF2B5EF4-FFF2-40B4-BE49-F238E27FC236}">
                <a16:creationId xmlns:a16="http://schemas.microsoft.com/office/drawing/2014/main" id="{B569B8CC-B741-4501-A871-F6CC58941F5C}"/>
              </a:ext>
            </a:extLst>
          </p:cNvPr>
          <p:cNvSpPr/>
          <p:nvPr userDrawn="1"/>
        </p:nvSpPr>
        <p:spPr>
          <a:xfrm>
            <a:off x="8661263" y="4055448"/>
            <a:ext cx="1073287" cy="9186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cxnSp>
        <p:nvCxnSpPr>
          <p:cNvPr id="23" name="Conector recto 22">
            <a:extLst>
              <a:ext uri="{FF2B5EF4-FFF2-40B4-BE49-F238E27FC236}">
                <a16:creationId xmlns:a16="http://schemas.microsoft.com/office/drawing/2014/main" id="{8ED9C5BC-5F16-4DC8-BAA3-30A378B7F5FB}"/>
              </a:ext>
            </a:extLst>
          </p:cNvPr>
          <p:cNvCxnSpPr>
            <a:cxnSpLocks/>
          </p:cNvCxnSpPr>
          <p:nvPr userDrawn="1"/>
        </p:nvCxnSpPr>
        <p:spPr>
          <a:xfrm>
            <a:off x="3452019" y="3106075"/>
            <a:ext cx="0" cy="309470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Rectángulo 23">
            <a:extLst>
              <a:ext uri="{FF2B5EF4-FFF2-40B4-BE49-F238E27FC236}">
                <a16:creationId xmlns:a16="http://schemas.microsoft.com/office/drawing/2014/main" id="{2F0E9B02-FBE7-4B3F-833A-FCDE146B2DAD}"/>
              </a:ext>
            </a:extLst>
          </p:cNvPr>
          <p:cNvSpPr/>
          <p:nvPr userDrawn="1"/>
        </p:nvSpPr>
        <p:spPr>
          <a:xfrm>
            <a:off x="0" y="1405862"/>
            <a:ext cx="300037" cy="14652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Tree>
    <p:extLst>
      <p:ext uri="{BB962C8B-B14F-4D97-AF65-F5344CB8AC3E}">
        <p14:creationId xmlns:p14="http://schemas.microsoft.com/office/powerpoint/2010/main" val="12589608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Dos objetos">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F30BCBF1-64A6-4051-BC31-B793E99731A6}"/>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3" name="Marcador de posición de imagen 6">
            <a:extLst>
              <a:ext uri="{FF2B5EF4-FFF2-40B4-BE49-F238E27FC236}">
                <a16:creationId xmlns:a16="http://schemas.microsoft.com/office/drawing/2014/main" id="{73E3AB81-FB3C-492F-8AB9-CFC37EECCEE7}"/>
              </a:ext>
            </a:extLst>
          </p:cNvPr>
          <p:cNvSpPr>
            <a:spLocks noGrp="1"/>
          </p:cNvSpPr>
          <p:nvPr>
            <p:ph type="pic" sz="quarter" idx="13"/>
          </p:nvPr>
        </p:nvSpPr>
        <p:spPr>
          <a:xfrm>
            <a:off x="371475" y="260350"/>
            <a:ext cx="11520488" cy="6121400"/>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
        <p:nvSpPr>
          <p:cNvPr id="14" name="Rectángulo 13">
            <a:extLst>
              <a:ext uri="{FF2B5EF4-FFF2-40B4-BE49-F238E27FC236}">
                <a16:creationId xmlns:a16="http://schemas.microsoft.com/office/drawing/2014/main" id="{BF2C4CC9-6F35-4EBF-857F-EBD298D77347}"/>
              </a:ext>
            </a:extLst>
          </p:cNvPr>
          <p:cNvSpPr/>
          <p:nvPr userDrawn="1"/>
        </p:nvSpPr>
        <p:spPr>
          <a:xfrm>
            <a:off x="1578741" y="2299953"/>
            <a:ext cx="4420009" cy="308192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5" name="Rectángulo 14">
            <a:extLst>
              <a:ext uri="{FF2B5EF4-FFF2-40B4-BE49-F238E27FC236}">
                <a16:creationId xmlns:a16="http://schemas.microsoft.com/office/drawing/2014/main" id="{D1D54A23-014A-49B4-9E28-7641C8A4F0C1}"/>
              </a:ext>
            </a:extLst>
          </p:cNvPr>
          <p:cNvSpPr/>
          <p:nvPr userDrawn="1"/>
        </p:nvSpPr>
        <p:spPr>
          <a:xfrm>
            <a:off x="6184487" y="2299953"/>
            <a:ext cx="4420009" cy="308192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 name="Título 1">
            <a:extLst>
              <a:ext uri="{FF2B5EF4-FFF2-40B4-BE49-F238E27FC236}">
                <a16:creationId xmlns:a16="http://schemas.microsoft.com/office/drawing/2014/main" id="{DE3A6AA5-A315-455E-B5C7-E53E3746ED81}"/>
              </a:ext>
            </a:extLst>
          </p:cNvPr>
          <p:cNvSpPr>
            <a:spLocks noGrp="1"/>
          </p:cNvSpPr>
          <p:nvPr>
            <p:ph type="title"/>
          </p:nvPr>
        </p:nvSpPr>
        <p:spPr>
          <a:xfrm>
            <a:off x="1587504" y="1233488"/>
            <a:ext cx="9016993" cy="761076"/>
          </a:xfrm>
        </p:spPr>
        <p:txBody>
          <a:bodyPr rtlCol="0" anchor="ctr">
            <a:noAutofit/>
          </a:bodyPr>
          <a:lstStyle>
            <a:lvl1pPr algn="ctr">
              <a:defRPr sz="3600"/>
            </a:lvl1pPr>
          </a:lstStyle>
          <a:p>
            <a:pPr rtl="0"/>
            <a:r>
              <a:rPr lang="es-ES" noProof="0"/>
              <a:t>Haga clic para modificar el estilo de título del patrón</a:t>
            </a:r>
          </a:p>
        </p:txBody>
      </p:sp>
      <p:sp>
        <p:nvSpPr>
          <p:cNvPr id="7" name="Marcador de número de diapositiva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rtlCol="0"/>
          <a:lstStyle/>
          <a:p>
            <a:pPr rtl="0"/>
            <a:fld id="{03DC2DEF-D2FE-4B45-ABA4-9F153FD1C98A}" type="slidenum">
              <a:rPr lang="es-ES" noProof="0" smtClean="0"/>
              <a:t>‹#›</a:t>
            </a:fld>
            <a:endParaRPr lang="es-ES" noProof="0"/>
          </a:p>
        </p:txBody>
      </p:sp>
      <p:sp>
        <p:nvSpPr>
          <p:cNvPr id="4" name="Marcador de posición de contenido 3">
            <a:extLst>
              <a:ext uri="{FF2B5EF4-FFF2-40B4-BE49-F238E27FC236}">
                <a16:creationId xmlns:a16="http://schemas.microsoft.com/office/drawing/2014/main" id="{23F1116B-C8B0-450D-83F6-49C4ABB22CCD}"/>
              </a:ext>
            </a:extLst>
          </p:cNvPr>
          <p:cNvSpPr>
            <a:spLocks noGrp="1"/>
          </p:cNvSpPr>
          <p:nvPr>
            <p:ph sz="half" idx="2"/>
          </p:nvPr>
        </p:nvSpPr>
        <p:spPr>
          <a:xfrm>
            <a:off x="6328091" y="2424864"/>
            <a:ext cx="4132800" cy="2833200"/>
          </a:xfrm>
        </p:spPr>
        <p:txBody>
          <a:bodyPr rtlCol="0">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rtl="0"/>
            <a:r>
              <a:rPr lang="es-ES" noProof="0"/>
              <a:t>Haga clic para modificar el estilo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3" name="Marcador de contenido 2">
            <a:extLst>
              <a:ext uri="{FF2B5EF4-FFF2-40B4-BE49-F238E27FC236}">
                <a16:creationId xmlns:a16="http://schemas.microsoft.com/office/drawing/2014/main" id="{3E60534E-DE82-45F4-8E2E-DA97F169177F}"/>
              </a:ext>
            </a:extLst>
          </p:cNvPr>
          <p:cNvSpPr>
            <a:spLocks noGrp="1"/>
          </p:cNvSpPr>
          <p:nvPr>
            <p:ph sz="half" idx="1"/>
          </p:nvPr>
        </p:nvSpPr>
        <p:spPr>
          <a:xfrm>
            <a:off x="1722820" y="2424864"/>
            <a:ext cx="4131850" cy="2832101"/>
          </a:xfrm>
        </p:spPr>
        <p:txBody>
          <a:bodyPr rtlCol="0">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rtl="0"/>
            <a:r>
              <a:rPr lang="es-ES" noProof="0"/>
              <a:t>Haga clic para modificar el estilo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Tree>
    <p:extLst>
      <p:ext uri="{BB962C8B-B14F-4D97-AF65-F5344CB8AC3E}">
        <p14:creationId xmlns:p14="http://schemas.microsoft.com/office/powerpoint/2010/main" val="31069587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 blanco">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EAB4EF4F-0A84-4C50-B171-F044231527B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5" name="Rectángulo 4">
            <a:extLst>
              <a:ext uri="{FF2B5EF4-FFF2-40B4-BE49-F238E27FC236}">
                <a16:creationId xmlns:a16="http://schemas.microsoft.com/office/drawing/2014/main" id="{113E1565-5B33-4914-9800-50B8400266FF}"/>
              </a:ext>
            </a:extLst>
          </p:cNvPr>
          <p:cNvSpPr/>
          <p:nvPr userDrawn="1"/>
        </p:nvSpPr>
        <p:spPr>
          <a:xfrm>
            <a:off x="0" y="0"/>
            <a:ext cx="121919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6" name="Marcador de posición de imagen 6">
            <a:extLst>
              <a:ext uri="{FF2B5EF4-FFF2-40B4-BE49-F238E27FC236}">
                <a16:creationId xmlns:a16="http://schemas.microsoft.com/office/drawing/2014/main" id="{DE438B2E-01A6-453B-928D-97D98438168E}"/>
              </a:ext>
            </a:extLst>
          </p:cNvPr>
          <p:cNvSpPr>
            <a:spLocks noGrp="1"/>
          </p:cNvSpPr>
          <p:nvPr>
            <p:ph type="pic" sz="quarter" idx="13"/>
          </p:nvPr>
        </p:nvSpPr>
        <p:spPr>
          <a:xfrm>
            <a:off x="335756" y="260350"/>
            <a:ext cx="11520488" cy="6300788"/>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Tree>
    <p:extLst>
      <p:ext uri="{BB962C8B-B14F-4D97-AF65-F5344CB8AC3E}">
        <p14:creationId xmlns:p14="http://schemas.microsoft.com/office/powerpoint/2010/main" val="29110570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En blanco">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EAB4EF4F-0A84-4C50-B171-F044231527B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7" name="Marcador de posición de imagen 26">
            <a:extLst>
              <a:ext uri="{FF2B5EF4-FFF2-40B4-BE49-F238E27FC236}">
                <a16:creationId xmlns:a16="http://schemas.microsoft.com/office/drawing/2014/main" id="{404FC023-3732-4036-B4DA-F34DC453036D}"/>
              </a:ext>
            </a:extLst>
          </p:cNvPr>
          <p:cNvSpPr>
            <a:spLocks noGrp="1"/>
          </p:cNvSpPr>
          <p:nvPr>
            <p:ph type="pic" sz="quarter" idx="13"/>
          </p:nvPr>
        </p:nvSpPr>
        <p:spPr>
          <a:xfrm>
            <a:off x="1" y="1"/>
            <a:ext cx="12191999" cy="6857999"/>
          </a:xfrm>
          <a:custGeom>
            <a:avLst/>
            <a:gdLst>
              <a:gd name="connsiteX0" fmla="*/ 9194799 w 12191999"/>
              <a:gd name="connsiteY0" fmla="*/ 4114799 h 6108699"/>
              <a:gd name="connsiteX1" fmla="*/ 12191999 w 12191999"/>
              <a:gd name="connsiteY1" fmla="*/ 4114799 h 6108699"/>
              <a:gd name="connsiteX2" fmla="*/ 12191999 w 12191999"/>
              <a:gd name="connsiteY2" fmla="*/ 6108699 h 6108699"/>
              <a:gd name="connsiteX3" fmla="*/ 9194799 w 12191999"/>
              <a:gd name="connsiteY3" fmla="*/ 6108699 h 6108699"/>
              <a:gd name="connsiteX4" fmla="*/ 6129865 w 12191999"/>
              <a:gd name="connsiteY4" fmla="*/ 4114799 h 6108699"/>
              <a:gd name="connsiteX5" fmla="*/ 9127065 w 12191999"/>
              <a:gd name="connsiteY5" fmla="*/ 4114799 h 6108699"/>
              <a:gd name="connsiteX6" fmla="*/ 9127065 w 12191999"/>
              <a:gd name="connsiteY6" fmla="*/ 6108699 h 6108699"/>
              <a:gd name="connsiteX7" fmla="*/ 6129865 w 12191999"/>
              <a:gd name="connsiteY7" fmla="*/ 6108699 h 6108699"/>
              <a:gd name="connsiteX8" fmla="*/ 3064933 w 12191999"/>
              <a:gd name="connsiteY8" fmla="*/ 4114799 h 6108699"/>
              <a:gd name="connsiteX9" fmla="*/ 6062132 w 12191999"/>
              <a:gd name="connsiteY9" fmla="*/ 4114799 h 6108699"/>
              <a:gd name="connsiteX10" fmla="*/ 6062132 w 12191999"/>
              <a:gd name="connsiteY10" fmla="*/ 6108699 h 6108699"/>
              <a:gd name="connsiteX11" fmla="*/ 3064933 w 12191999"/>
              <a:gd name="connsiteY11" fmla="*/ 6108699 h 6108699"/>
              <a:gd name="connsiteX12" fmla="*/ 0 w 12191999"/>
              <a:gd name="connsiteY12" fmla="*/ 4114799 h 6108699"/>
              <a:gd name="connsiteX13" fmla="*/ 2997200 w 12191999"/>
              <a:gd name="connsiteY13" fmla="*/ 4114799 h 6108699"/>
              <a:gd name="connsiteX14" fmla="*/ 2997200 w 12191999"/>
              <a:gd name="connsiteY14" fmla="*/ 6108699 h 6108699"/>
              <a:gd name="connsiteX15" fmla="*/ 0 w 12191999"/>
              <a:gd name="connsiteY15" fmla="*/ 6108699 h 6108699"/>
              <a:gd name="connsiteX16" fmla="*/ 9194799 w 12191999"/>
              <a:gd name="connsiteY16" fmla="*/ 2057400 h 6108699"/>
              <a:gd name="connsiteX17" fmla="*/ 12191999 w 12191999"/>
              <a:gd name="connsiteY17" fmla="*/ 2057400 h 6108699"/>
              <a:gd name="connsiteX18" fmla="*/ 12191999 w 12191999"/>
              <a:gd name="connsiteY18" fmla="*/ 4051299 h 6108699"/>
              <a:gd name="connsiteX19" fmla="*/ 9194799 w 12191999"/>
              <a:gd name="connsiteY19" fmla="*/ 4051299 h 6108699"/>
              <a:gd name="connsiteX20" fmla="*/ 6129865 w 12191999"/>
              <a:gd name="connsiteY20" fmla="*/ 2057400 h 6108699"/>
              <a:gd name="connsiteX21" fmla="*/ 9127065 w 12191999"/>
              <a:gd name="connsiteY21" fmla="*/ 2057400 h 6108699"/>
              <a:gd name="connsiteX22" fmla="*/ 9127065 w 12191999"/>
              <a:gd name="connsiteY22" fmla="*/ 4051299 h 6108699"/>
              <a:gd name="connsiteX23" fmla="*/ 6129865 w 12191999"/>
              <a:gd name="connsiteY23" fmla="*/ 4051299 h 6108699"/>
              <a:gd name="connsiteX24" fmla="*/ 3064934 w 12191999"/>
              <a:gd name="connsiteY24" fmla="*/ 2057400 h 6108699"/>
              <a:gd name="connsiteX25" fmla="*/ 6062132 w 12191999"/>
              <a:gd name="connsiteY25" fmla="*/ 2057400 h 6108699"/>
              <a:gd name="connsiteX26" fmla="*/ 6062132 w 12191999"/>
              <a:gd name="connsiteY26" fmla="*/ 4051299 h 6108699"/>
              <a:gd name="connsiteX27" fmla="*/ 3064934 w 12191999"/>
              <a:gd name="connsiteY27" fmla="*/ 4051299 h 6108699"/>
              <a:gd name="connsiteX28" fmla="*/ 0 w 12191999"/>
              <a:gd name="connsiteY28" fmla="*/ 2057400 h 6108699"/>
              <a:gd name="connsiteX29" fmla="*/ 2997200 w 12191999"/>
              <a:gd name="connsiteY29" fmla="*/ 2057400 h 6108699"/>
              <a:gd name="connsiteX30" fmla="*/ 2997200 w 12191999"/>
              <a:gd name="connsiteY30" fmla="*/ 4051299 h 6108699"/>
              <a:gd name="connsiteX31" fmla="*/ 0 w 12191999"/>
              <a:gd name="connsiteY31" fmla="*/ 4051299 h 6108699"/>
              <a:gd name="connsiteX32" fmla="*/ 9194799 w 12191999"/>
              <a:gd name="connsiteY32" fmla="*/ 0 h 6108699"/>
              <a:gd name="connsiteX33" fmla="*/ 12191999 w 12191999"/>
              <a:gd name="connsiteY33" fmla="*/ 0 h 6108699"/>
              <a:gd name="connsiteX34" fmla="*/ 12191999 w 12191999"/>
              <a:gd name="connsiteY34" fmla="*/ 1993900 h 6108699"/>
              <a:gd name="connsiteX35" fmla="*/ 9194799 w 12191999"/>
              <a:gd name="connsiteY35" fmla="*/ 1993900 h 6108699"/>
              <a:gd name="connsiteX36" fmla="*/ 6129865 w 12191999"/>
              <a:gd name="connsiteY36" fmla="*/ 0 h 6108699"/>
              <a:gd name="connsiteX37" fmla="*/ 9127065 w 12191999"/>
              <a:gd name="connsiteY37" fmla="*/ 0 h 6108699"/>
              <a:gd name="connsiteX38" fmla="*/ 9127065 w 12191999"/>
              <a:gd name="connsiteY38" fmla="*/ 1993900 h 6108699"/>
              <a:gd name="connsiteX39" fmla="*/ 6129865 w 12191999"/>
              <a:gd name="connsiteY39" fmla="*/ 1993900 h 6108699"/>
              <a:gd name="connsiteX40" fmla="*/ 3064934 w 12191999"/>
              <a:gd name="connsiteY40" fmla="*/ 0 h 6108699"/>
              <a:gd name="connsiteX41" fmla="*/ 6062132 w 12191999"/>
              <a:gd name="connsiteY41" fmla="*/ 0 h 6108699"/>
              <a:gd name="connsiteX42" fmla="*/ 6062132 w 12191999"/>
              <a:gd name="connsiteY42" fmla="*/ 1993900 h 6108699"/>
              <a:gd name="connsiteX43" fmla="*/ 3064934 w 12191999"/>
              <a:gd name="connsiteY43" fmla="*/ 1993900 h 6108699"/>
              <a:gd name="connsiteX44" fmla="*/ 1 w 12191999"/>
              <a:gd name="connsiteY44" fmla="*/ 0 h 6108699"/>
              <a:gd name="connsiteX45" fmla="*/ 2997201 w 12191999"/>
              <a:gd name="connsiteY45" fmla="*/ 0 h 6108699"/>
              <a:gd name="connsiteX46" fmla="*/ 2997201 w 12191999"/>
              <a:gd name="connsiteY46" fmla="*/ 1993900 h 6108699"/>
              <a:gd name="connsiteX47" fmla="*/ 1 w 12191999"/>
              <a:gd name="connsiteY47" fmla="*/ 1993900 h 6108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191999" h="6108699">
                <a:moveTo>
                  <a:pt x="9194799" y="4114799"/>
                </a:moveTo>
                <a:lnTo>
                  <a:pt x="12191999" y="4114799"/>
                </a:lnTo>
                <a:lnTo>
                  <a:pt x="12191999" y="6108699"/>
                </a:lnTo>
                <a:lnTo>
                  <a:pt x="9194799" y="6108699"/>
                </a:lnTo>
                <a:close/>
                <a:moveTo>
                  <a:pt x="6129865" y="4114799"/>
                </a:moveTo>
                <a:lnTo>
                  <a:pt x="9127065" y="4114799"/>
                </a:lnTo>
                <a:lnTo>
                  <a:pt x="9127065" y="6108699"/>
                </a:lnTo>
                <a:lnTo>
                  <a:pt x="6129865" y="6108699"/>
                </a:lnTo>
                <a:close/>
                <a:moveTo>
                  <a:pt x="3064933" y="4114799"/>
                </a:moveTo>
                <a:lnTo>
                  <a:pt x="6062132" y="4114799"/>
                </a:lnTo>
                <a:lnTo>
                  <a:pt x="6062132" y="6108699"/>
                </a:lnTo>
                <a:lnTo>
                  <a:pt x="3064933" y="6108699"/>
                </a:lnTo>
                <a:close/>
                <a:moveTo>
                  <a:pt x="0" y="4114799"/>
                </a:moveTo>
                <a:lnTo>
                  <a:pt x="2997200" y="4114799"/>
                </a:lnTo>
                <a:lnTo>
                  <a:pt x="2997200" y="6108699"/>
                </a:lnTo>
                <a:lnTo>
                  <a:pt x="0" y="6108699"/>
                </a:lnTo>
                <a:close/>
                <a:moveTo>
                  <a:pt x="9194799" y="2057400"/>
                </a:moveTo>
                <a:lnTo>
                  <a:pt x="12191999" y="2057400"/>
                </a:lnTo>
                <a:lnTo>
                  <a:pt x="12191999" y="4051299"/>
                </a:lnTo>
                <a:lnTo>
                  <a:pt x="9194799" y="4051299"/>
                </a:lnTo>
                <a:close/>
                <a:moveTo>
                  <a:pt x="6129865" y="2057400"/>
                </a:moveTo>
                <a:lnTo>
                  <a:pt x="9127065" y="2057400"/>
                </a:lnTo>
                <a:lnTo>
                  <a:pt x="9127065" y="4051299"/>
                </a:lnTo>
                <a:lnTo>
                  <a:pt x="6129865" y="4051299"/>
                </a:lnTo>
                <a:close/>
                <a:moveTo>
                  <a:pt x="3064934" y="2057400"/>
                </a:moveTo>
                <a:lnTo>
                  <a:pt x="6062132" y="2057400"/>
                </a:lnTo>
                <a:lnTo>
                  <a:pt x="6062132" y="4051299"/>
                </a:lnTo>
                <a:lnTo>
                  <a:pt x="3064934" y="4051299"/>
                </a:lnTo>
                <a:close/>
                <a:moveTo>
                  <a:pt x="0" y="2057400"/>
                </a:moveTo>
                <a:lnTo>
                  <a:pt x="2997200" y="2057400"/>
                </a:lnTo>
                <a:lnTo>
                  <a:pt x="2997200" y="4051299"/>
                </a:lnTo>
                <a:lnTo>
                  <a:pt x="0" y="4051299"/>
                </a:lnTo>
                <a:close/>
                <a:moveTo>
                  <a:pt x="9194799" y="0"/>
                </a:moveTo>
                <a:lnTo>
                  <a:pt x="12191999" y="0"/>
                </a:lnTo>
                <a:lnTo>
                  <a:pt x="12191999" y="1993900"/>
                </a:lnTo>
                <a:lnTo>
                  <a:pt x="9194799" y="1993900"/>
                </a:lnTo>
                <a:close/>
                <a:moveTo>
                  <a:pt x="6129865" y="0"/>
                </a:moveTo>
                <a:lnTo>
                  <a:pt x="9127065" y="0"/>
                </a:lnTo>
                <a:lnTo>
                  <a:pt x="9127065" y="1993900"/>
                </a:lnTo>
                <a:lnTo>
                  <a:pt x="6129865" y="1993900"/>
                </a:lnTo>
                <a:close/>
                <a:moveTo>
                  <a:pt x="3064934" y="0"/>
                </a:moveTo>
                <a:lnTo>
                  <a:pt x="6062132" y="0"/>
                </a:lnTo>
                <a:lnTo>
                  <a:pt x="6062132" y="1993900"/>
                </a:lnTo>
                <a:lnTo>
                  <a:pt x="3064934" y="1993900"/>
                </a:lnTo>
                <a:close/>
                <a:moveTo>
                  <a:pt x="1" y="0"/>
                </a:moveTo>
                <a:lnTo>
                  <a:pt x="2997201" y="0"/>
                </a:lnTo>
                <a:lnTo>
                  <a:pt x="2997201" y="1993900"/>
                </a:lnTo>
                <a:lnTo>
                  <a:pt x="1" y="1993900"/>
                </a:lnTo>
                <a:close/>
              </a:path>
            </a:pathLst>
          </a:custGeom>
          <a:solidFill>
            <a:schemeClr val="bg1">
              <a:lumMod val="95000"/>
            </a:schemeClr>
          </a:solidFill>
        </p:spPr>
        <p:txBody>
          <a:bodyPr vert="horz" wrap="square" lIns="91440" tIns="45720" rIns="91440" bIns="45720" rtlCol="0">
            <a:noAutofit/>
          </a:bodyPr>
          <a:lstStyle>
            <a:lvl1pPr>
              <a:defRPr lang="en-US" sz="1800"/>
            </a:lvl1pPr>
          </a:lstStyle>
          <a:p>
            <a:pPr marL="0" lvl="0" indent="0" algn="ctr" rtl="0">
              <a:buNone/>
            </a:pPr>
            <a:r>
              <a:rPr lang="es-ES" noProof="0"/>
              <a:t>Haga clic en el icono para agregar una imagen</a:t>
            </a:r>
          </a:p>
        </p:txBody>
      </p:sp>
    </p:spTree>
    <p:extLst>
      <p:ext uri="{BB962C8B-B14F-4D97-AF65-F5344CB8AC3E}">
        <p14:creationId xmlns:p14="http://schemas.microsoft.com/office/powerpoint/2010/main" val="42216092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En blanco">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EAB4EF4F-0A84-4C50-B171-F044231527B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4" name="Marcador de posición de imagen 6">
            <a:extLst>
              <a:ext uri="{FF2B5EF4-FFF2-40B4-BE49-F238E27FC236}">
                <a16:creationId xmlns:a16="http://schemas.microsoft.com/office/drawing/2014/main" id="{18957288-25D1-4D25-BECD-5A2E6A888185}"/>
              </a:ext>
            </a:extLst>
          </p:cNvPr>
          <p:cNvSpPr>
            <a:spLocks noGrp="1"/>
          </p:cNvSpPr>
          <p:nvPr>
            <p:ph type="pic" sz="quarter" idx="13"/>
          </p:nvPr>
        </p:nvSpPr>
        <p:spPr>
          <a:xfrm>
            <a:off x="371475" y="260350"/>
            <a:ext cx="4492625" cy="6300788"/>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
        <p:nvSpPr>
          <p:cNvPr id="5" name="Marcador de posición de imagen 6">
            <a:extLst>
              <a:ext uri="{FF2B5EF4-FFF2-40B4-BE49-F238E27FC236}">
                <a16:creationId xmlns:a16="http://schemas.microsoft.com/office/drawing/2014/main" id="{D9C7DFC2-3A77-4761-A9AF-98963C5CCA07}"/>
              </a:ext>
            </a:extLst>
          </p:cNvPr>
          <p:cNvSpPr>
            <a:spLocks noGrp="1"/>
          </p:cNvSpPr>
          <p:nvPr>
            <p:ph type="pic" sz="quarter" idx="14"/>
          </p:nvPr>
        </p:nvSpPr>
        <p:spPr>
          <a:xfrm>
            <a:off x="4981575" y="260350"/>
            <a:ext cx="2740025" cy="6300788"/>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
        <p:nvSpPr>
          <p:cNvPr id="6" name="Marcador de posición de imagen 6">
            <a:extLst>
              <a:ext uri="{FF2B5EF4-FFF2-40B4-BE49-F238E27FC236}">
                <a16:creationId xmlns:a16="http://schemas.microsoft.com/office/drawing/2014/main" id="{3F6FD22A-5FDA-45EC-BE49-3C0E30A397B0}"/>
              </a:ext>
            </a:extLst>
          </p:cNvPr>
          <p:cNvSpPr>
            <a:spLocks noGrp="1"/>
          </p:cNvSpPr>
          <p:nvPr>
            <p:ph type="pic" sz="quarter" idx="15"/>
          </p:nvPr>
        </p:nvSpPr>
        <p:spPr>
          <a:xfrm>
            <a:off x="7839076" y="260350"/>
            <a:ext cx="4052888" cy="3803650"/>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
        <p:nvSpPr>
          <p:cNvPr id="7" name="Marcador de posición de imagen 6">
            <a:extLst>
              <a:ext uri="{FF2B5EF4-FFF2-40B4-BE49-F238E27FC236}">
                <a16:creationId xmlns:a16="http://schemas.microsoft.com/office/drawing/2014/main" id="{B64BDA74-9644-41EB-984D-939D27B60F3F}"/>
              </a:ext>
            </a:extLst>
          </p:cNvPr>
          <p:cNvSpPr>
            <a:spLocks noGrp="1"/>
          </p:cNvSpPr>
          <p:nvPr>
            <p:ph type="pic" sz="quarter" idx="16"/>
          </p:nvPr>
        </p:nvSpPr>
        <p:spPr>
          <a:xfrm>
            <a:off x="7839076" y="4165600"/>
            <a:ext cx="4052888" cy="2395538"/>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Tree>
    <p:extLst>
      <p:ext uri="{BB962C8B-B14F-4D97-AF65-F5344CB8AC3E}">
        <p14:creationId xmlns:p14="http://schemas.microsoft.com/office/powerpoint/2010/main" val="41144738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En blanco">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EAB4EF4F-0A84-4C50-B171-F044231527B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4" name="Marcador de posición de imagen 6">
            <a:extLst>
              <a:ext uri="{FF2B5EF4-FFF2-40B4-BE49-F238E27FC236}">
                <a16:creationId xmlns:a16="http://schemas.microsoft.com/office/drawing/2014/main" id="{18957288-25D1-4D25-BECD-5A2E6A888185}"/>
              </a:ext>
            </a:extLst>
          </p:cNvPr>
          <p:cNvSpPr>
            <a:spLocks noGrp="1"/>
          </p:cNvSpPr>
          <p:nvPr>
            <p:ph type="pic" sz="quarter" idx="13"/>
          </p:nvPr>
        </p:nvSpPr>
        <p:spPr>
          <a:xfrm>
            <a:off x="0" y="1233488"/>
            <a:ext cx="12192001" cy="4391024"/>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grpSp>
        <p:nvGrpSpPr>
          <p:cNvPr id="2" name="Grupo 1">
            <a:extLst>
              <a:ext uri="{FF2B5EF4-FFF2-40B4-BE49-F238E27FC236}">
                <a16:creationId xmlns:a16="http://schemas.microsoft.com/office/drawing/2014/main" id="{18F30468-CC2E-4430-88DD-81D548B988FA}"/>
              </a:ext>
            </a:extLst>
          </p:cNvPr>
          <p:cNvGrpSpPr/>
          <p:nvPr userDrawn="1"/>
        </p:nvGrpSpPr>
        <p:grpSpPr>
          <a:xfrm>
            <a:off x="371474" y="260350"/>
            <a:ext cx="644525" cy="973138"/>
            <a:chOff x="371475" y="671713"/>
            <a:chExt cx="496540" cy="836738"/>
          </a:xfrm>
        </p:grpSpPr>
        <p:sp>
          <p:nvSpPr>
            <p:cNvPr id="8" name="Rectángulo 7">
              <a:extLst>
                <a:ext uri="{FF2B5EF4-FFF2-40B4-BE49-F238E27FC236}">
                  <a16:creationId xmlns:a16="http://schemas.microsoft.com/office/drawing/2014/main" id="{BF6F92E0-2218-46A5-A183-84468D9B72A2}"/>
                </a:ext>
              </a:extLst>
            </p:cNvPr>
            <p:cNvSpPr/>
            <p:nvPr userDrawn="1"/>
          </p:nvSpPr>
          <p:spPr>
            <a:xfrm>
              <a:off x="371475" y="1011911"/>
              <a:ext cx="496540" cy="4965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9" name="Rectángulo 8">
              <a:extLst>
                <a:ext uri="{FF2B5EF4-FFF2-40B4-BE49-F238E27FC236}">
                  <a16:creationId xmlns:a16="http://schemas.microsoft.com/office/drawing/2014/main" id="{9B476586-864B-4C72-91AF-8CF8796C6DE8}"/>
                </a:ext>
              </a:extLst>
            </p:cNvPr>
            <p:cNvSpPr/>
            <p:nvPr userDrawn="1"/>
          </p:nvSpPr>
          <p:spPr>
            <a:xfrm>
              <a:off x="620587" y="671713"/>
              <a:ext cx="247428" cy="24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grpSp>
      <p:sp>
        <p:nvSpPr>
          <p:cNvPr id="10" name="Rectángulo 9">
            <a:extLst>
              <a:ext uri="{FF2B5EF4-FFF2-40B4-BE49-F238E27FC236}">
                <a16:creationId xmlns:a16="http://schemas.microsoft.com/office/drawing/2014/main" id="{38B3D026-83A3-4D78-8B11-A20A6F47170C}"/>
              </a:ext>
            </a:extLst>
          </p:cNvPr>
          <p:cNvSpPr/>
          <p:nvPr userDrawn="1"/>
        </p:nvSpPr>
        <p:spPr>
          <a:xfrm>
            <a:off x="10795001" y="5642462"/>
            <a:ext cx="1397000" cy="12155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Tree>
    <p:extLst>
      <p:ext uri="{BB962C8B-B14F-4D97-AF65-F5344CB8AC3E}">
        <p14:creationId xmlns:p14="http://schemas.microsoft.com/office/powerpoint/2010/main" val="23599560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En blanco">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EAB4EF4F-0A84-4C50-B171-F044231527B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1" name="Rectángulo 10">
            <a:extLst>
              <a:ext uri="{FF2B5EF4-FFF2-40B4-BE49-F238E27FC236}">
                <a16:creationId xmlns:a16="http://schemas.microsoft.com/office/drawing/2014/main" id="{9171FC10-F7C3-4841-A705-B83FDE093009}"/>
              </a:ext>
            </a:extLst>
          </p:cNvPr>
          <p:cNvSpPr/>
          <p:nvPr userDrawn="1"/>
        </p:nvSpPr>
        <p:spPr>
          <a:xfrm>
            <a:off x="9398000" y="0"/>
            <a:ext cx="27939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4" name="Marcador de posición de imagen 6">
            <a:extLst>
              <a:ext uri="{FF2B5EF4-FFF2-40B4-BE49-F238E27FC236}">
                <a16:creationId xmlns:a16="http://schemas.microsoft.com/office/drawing/2014/main" id="{18957288-25D1-4D25-BECD-5A2E6A888185}"/>
              </a:ext>
            </a:extLst>
          </p:cNvPr>
          <p:cNvSpPr>
            <a:spLocks noGrp="1"/>
          </p:cNvSpPr>
          <p:nvPr>
            <p:ph type="pic" sz="quarter" idx="13"/>
          </p:nvPr>
        </p:nvSpPr>
        <p:spPr>
          <a:xfrm>
            <a:off x="0" y="260350"/>
            <a:ext cx="11891963" cy="6300788"/>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Tree>
    <p:extLst>
      <p:ext uri="{BB962C8B-B14F-4D97-AF65-F5344CB8AC3E}">
        <p14:creationId xmlns:p14="http://schemas.microsoft.com/office/powerpoint/2010/main" val="10350859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2BA5B3-8B1C-4C1C-B4EB-C9A8AC24AEDE}"/>
              </a:ext>
            </a:extLst>
          </p:cNvPr>
          <p:cNvSpPr>
            <a:spLocks noGrp="1"/>
          </p:cNvSpPr>
          <p:nvPr>
            <p:ph type="title"/>
          </p:nvPr>
        </p:nvSpPr>
        <p:spPr>
          <a:xfrm>
            <a:off x="371475" y="260351"/>
            <a:ext cx="11520487" cy="755649"/>
          </a:xfrm>
        </p:spPr>
        <p:txBody>
          <a:bodyPr rtlCol="0"/>
          <a:lstStyle/>
          <a:p>
            <a:pPr rtl="0"/>
            <a:r>
              <a:rPr lang="es-ES" noProof="0"/>
              <a:t>Haga clic para modificar el estilo de título del patrón</a:t>
            </a:r>
          </a:p>
        </p:txBody>
      </p:sp>
      <p:sp>
        <p:nvSpPr>
          <p:cNvPr id="9" name="Marcador de número de diapositiva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rtlCol="0"/>
          <a:lstStyle/>
          <a:p>
            <a:pPr rtl="0"/>
            <a:fld id="{03DC2DEF-D2FE-4B45-ABA4-9F153FD1C98A}" type="slidenum">
              <a:rPr lang="es-ES" noProof="0" smtClean="0"/>
              <a:t>‹#›</a:t>
            </a:fld>
            <a:endParaRPr lang="es-ES" noProof="0"/>
          </a:p>
        </p:txBody>
      </p:sp>
      <p:sp>
        <p:nvSpPr>
          <p:cNvPr id="8" name="Marcador de posición de imagen 6">
            <a:extLst>
              <a:ext uri="{FF2B5EF4-FFF2-40B4-BE49-F238E27FC236}">
                <a16:creationId xmlns:a16="http://schemas.microsoft.com/office/drawing/2014/main" id="{39EF0319-0CF7-4AB8-BE69-FEE9B6C298FE}"/>
              </a:ext>
            </a:extLst>
          </p:cNvPr>
          <p:cNvSpPr>
            <a:spLocks noGrp="1"/>
          </p:cNvSpPr>
          <p:nvPr>
            <p:ph type="pic" sz="quarter" idx="13"/>
          </p:nvPr>
        </p:nvSpPr>
        <p:spPr>
          <a:xfrm>
            <a:off x="371475" y="1233488"/>
            <a:ext cx="2466000" cy="4967287"/>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
        <p:nvSpPr>
          <p:cNvPr id="7" name="Rectángulo 6">
            <a:extLst>
              <a:ext uri="{FF2B5EF4-FFF2-40B4-BE49-F238E27FC236}">
                <a16:creationId xmlns:a16="http://schemas.microsoft.com/office/drawing/2014/main" id="{02FAA6CD-8686-4F0E-9F34-3D74AC34027E}"/>
              </a:ext>
            </a:extLst>
          </p:cNvPr>
          <p:cNvSpPr/>
          <p:nvPr userDrawn="1"/>
        </p:nvSpPr>
        <p:spPr>
          <a:xfrm>
            <a:off x="2892285" y="1233488"/>
            <a:ext cx="3210339" cy="12715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3" name="Marcador de texto 2">
            <a:extLst>
              <a:ext uri="{FF2B5EF4-FFF2-40B4-BE49-F238E27FC236}">
                <a16:creationId xmlns:a16="http://schemas.microsoft.com/office/drawing/2014/main" id="{9DA658D4-2F70-44A3-A7C3-BF6A1D7BE2A9}"/>
              </a:ext>
            </a:extLst>
          </p:cNvPr>
          <p:cNvSpPr>
            <a:spLocks noGrp="1"/>
          </p:cNvSpPr>
          <p:nvPr>
            <p:ph type="body" idx="1"/>
          </p:nvPr>
        </p:nvSpPr>
        <p:spPr>
          <a:xfrm>
            <a:off x="3004445" y="1330963"/>
            <a:ext cx="2986019" cy="1076636"/>
          </a:xfrm>
        </p:spPr>
        <p:txBody>
          <a:bodyPr rtlCol="0" anchor="ctr"/>
          <a:lstStyle>
            <a:lvl1pPr marL="0" indent="0">
              <a:buNone/>
              <a:defRPr sz="24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el estilo de texto del patrón</a:t>
            </a:r>
          </a:p>
        </p:txBody>
      </p:sp>
      <p:sp>
        <p:nvSpPr>
          <p:cNvPr id="10" name="Rectángulo 9">
            <a:extLst>
              <a:ext uri="{FF2B5EF4-FFF2-40B4-BE49-F238E27FC236}">
                <a16:creationId xmlns:a16="http://schemas.microsoft.com/office/drawing/2014/main" id="{735AFBAA-25FF-494A-937E-3DFC5F737803}"/>
              </a:ext>
            </a:extLst>
          </p:cNvPr>
          <p:cNvSpPr/>
          <p:nvPr userDrawn="1"/>
        </p:nvSpPr>
        <p:spPr>
          <a:xfrm>
            <a:off x="2892284" y="2542916"/>
            <a:ext cx="3210339" cy="3657859"/>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4" name="Marcador de contenido 3">
            <a:extLst>
              <a:ext uri="{FF2B5EF4-FFF2-40B4-BE49-F238E27FC236}">
                <a16:creationId xmlns:a16="http://schemas.microsoft.com/office/drawing/2014/main" id="{CDF57B0C-62A3-4053-936D-9841C7D76D8B}"/>
              </a:ext>
            </a:extLst>
          </p:cNvPr>
          <p:cNvSpPr>
            <a:spLocks noGrp="1"/>
          </p:cNvSpPr>
          <p:nvPr>
            <p:ph sz="half" idx="2"/>
          </p:nvPr>
        </p:nvSpPr>
        <p:spPr>
          <a:xfrm>
            <a:off x="3004445" y="2623930"/>
            <a:ext cx="2986019" cy="3448880"/>
          </a:xfrm>
        </p:spPr>
        <p:txBody>
          <a:bodyPr rtlCol="0">
            <a:normAutofit/>
          </a:bodyPr>
          <a:lstStyle>
            <a:lvl1pPr>
              <a:defRPr sz="1800"/>
            </a:lvl1pPr>
            <a:lvl2pPr>
              <a:defRPr sz="1600"/>
            </a:lvl2pPr>
            <a:lvl3pPr>
              <a:defRPr sz="1400"/>
            </a:lvl3pPr>
            <a:lvl4pPr>
              <a:defRPr sz="1200"/>
            </a:lvl4pPr>
            <a:lvl5pPr>
              <a:defRPr sz="1200"/>
            </a:lvl5pPr>
          </a:lstStyle>
          <a:p>
            <a:pPr lvl="0" rtl="0"/>
            <a:r>
              <a:rPr lang="es-ES" noProof="0"/>
              <a:t>Haga clic para modificar el estilo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11" name="Marcador de posición de imagen 6">
            <a:extLst>
              <a:ext uri="{FF2B5EF4-FFF2-40B4-BE49-F238E27FC236}">
                <a16:creationId xmlns:a16="http://schemas.microsoft.com/office/drawing/2014/main" id="{F36B08A9-4F2C-4D72-A755-CBF0DAD5A4FC}"/>
              </a:ext>
            </a:extLst>
          </p:cNvPr>
          <p:cNvSpPr>
            <a:spLocks noGrp="1"/>
          </p:cNvSpPr>
          <p:nvPr>
            <p:ph type="pic" sz="quarter" idx="14"/>
          </p:nvPr>
        </p:nvSpPr>
        <p:spPr>
          <a:xfrm>
            <a:off x="6151738" y="1233487"/>
            <a:ext cx="2464907" cy="4967287"/>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
        <p:nvSpPr>
          <p:cNvPr id="12" name="Rectángulo 11">
            <a:extLst>
              <a:ext uri="{FF2B5EF4-FFF2-40B4-BE49-F238E27FC236}">
                <a16:creationId xmlns:a16="http://schemas.microsoft.com/office/drawing/2014/main" id="{7CD8F79B-BFE6-4B3E-8853-5C61FDFF46D9}"/>
              </a:ext>
            </a:extLst>
          </p:cNvPr>
          <p:cNvSpPr/>
          <p:nvPr userDrawn="1"/>
        </p:nvSpPr>
        <p:spPr>
          <a:xfrm>
            <a:off x="8673131" y="1233488"/>
            <a:ext cx="3210339" cy="12715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solidFill>
                <a:schemeClr val="bg1"/>
              </a:solidFill>
            </a:endParaRPr>
          </a:p>
        </p:txBody>
      </p:sp>
      <p:sp>
        <p:nvSpPr>
          <p:cNvPr id="13" name="Rectángulo 12">
            <a:extLst>
              <a:ext uri="{FF2B5EF4-FFF2-40B4-BE49-F238E27FC236}">
                <a16:creationId xmlns:a16="http://schemas.microsoft.com/office/drawing/2014/main" id="{33B3569E-E4EC-433C-AFDA-E50961675D8F}"/>
              </a:ext>
            </a:extLst>
          </p:cNvPr>
          <p:cNvSpPr/>
          <p:nvPr userDrawn="1"/>
        </p:nvSpPr>
        <p:spPr>
          <a:xfrm>
            <a:off x="8673130" y="2542916"/>
            <a:ext cx="3210339" cy="3657859"/>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5" name="Marcador de posición de texto 4">
            <a:extLst>
              <a:ext uri="{FF2B5EF4-FFF2-40B4-BE49-F238E27FC236}">
                <a16:creationId xmlns:a16="http://schemas.microsoft.com/office/drawing/2014/main" id="{BA2A6524-3EAC-4E27-BF8E-8F87E480F902}"/>
              </a:ext>
            </a:extLst>
          </p:cNvPr>
          <p:cNvSpPr>
            <a:spLocks noGrp="1"/>
          </p:cNvSpPr>
          <p:nvPr>
            <p:ph type="body" sz="quarter" idx="3"/>
          </p:nvPr>
        </p:nvSpPr>
        <p:spPr>
          <a:xfrm>
            <a:off x="8786099" y="1333189"/>
            <a:ext cx="2984400" cy="1074410"/>
          </a:xfrm>
        </p:spPr>
        <p:txBody>
          <a:bodyPr rtlCol="0" anchor="ctr"/>
          <a:lstStyle>
            <a:lvl1pPr marL="0" indent="0">
              <a:buNone/>
              <a:defRPr sz="24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el estilo de texto del patrón</a:t>
            </a:r>
          </a:p>
        </p:txBody>
      </p:sp>
      <p:sp>
        <p:nvSpPr>
          <p:cNvPr id="6" name="Marcador de posición de contenido 5">
            <a:extLst>
              <a:ext uri="{FF2B5EF4-FFF2-40B4-BE49-F238E27FC236}">
                <a16:creationId xmlns:a16="http://schemas.microsoft.com/office/drawing/2014/main" id="{61FB94EC-1786-4ACB-B9A8-28216C7AB699}"/>
              </a:ext>
            </a:extLst>
          </p:cNvPr>
          <p:cNvSpPr>
            <a:spLocks noGrp="1"/>
          </p:cNvSpPr>
          <p:nvPr>
            <p:ph sz="quarter" idx="4"/>
          </p:nvPr>
        </p:nvSpPr>
        <p:spPr>
          <a:xfrm>
            <a:off x="8786099" y="2623930"/>
            <a:ext cx="2984400" cy="3448881"/>
          </a:xfrm>
        </p:spPr>
        <p:txBody>
          <a:bodyPr rtlCol="0">
            <a:normAutofit/>
          </a:bodyPr>
          <a:lstStyle>
            <a:lvl1pPr>
              <a:defRPr sz="1800"/>
            </a:lvl1pPr>
            <a:lvl2pPr>
              <a:defRPr sz="1600"/>
            </a:lvl2pPr>
            <a:lvl3pPr>
              <a:defRPr sz="1400"/>
            </a:lvl3pPr>
            <a:lvl4pPr>
              <a:defRPr sz="1200"/>
            </a:lvl4pPr>
            <a:lvl5pPr>
              <a:defRPr sz="1200"/>
            </a:lvl5pPr>
          </a:lstStyle>
          <a:p>
            <a:pPr lvl="0" rtl="0"/>
            <a:r>
              <a:rPr lang="es-ES" noProof="0"/>
              <a:t>Haga clic para modificar el estilo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Tree>
    <p:extLst>
      <p:ext uri="{BB962C8B-B14F-4D97-AF65-F5344CB8AC3E}">
        <p14:creationId xmlns:p14="http://schemas.microsoft.com/office/powerpoint/2010/main" val="3896188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2BA5B3-8B1C-4C1C-B4EB-C9A8AC24AEDE}"/>
              </a:ext>
            </a:extLst>
          </p:cNvPr>
          <p:cNvSpPr>
            <a:spLocks noGrp="1"/>
          </p:cNvSpPr>
          <p:nvPr>
            <p:ph type="title"/>
          </p:nvPr>
        </p:nvSpPr>
        <p:spPr>
          <a:xfrm>
            <a:off x="371475" y="260351"/>
            <a:ext cx="11520487" cy="755649"/>
          </a:xfrm>
        </p:spPr>
        <p:txBody>
          <a:bodyPr rtlCol="0"/>
          <a:lstStyle/>
          <a:p>
            <a:pPr rtl="0"/>
            <a:r>
              <a:rPr lang="es-ES" noProof="0"/>
              <a:t>Haga clic para modificar el estilo de título del patrón</a:t>
            </a:r>
          </a:p>
        </p:txBody>
      </p:sp>
      <p:sp>
        <p:nvSpPr>
          <p:cNvPr id="9" name="Marcador de número de diapositiva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rtlCol="0"/>
          <a:lstStyle/>
          <a:p>
            <a:pPr rtl="0"/>
            <a:fld id="{03DC2DEF-D2FE-4B45-ABA4-9F153FD1C98A}" type="slidenum">
              <a:rPr lang="es-ES" noProof="0" smtClean="0"/>
              <a:t>‹#›</a:t>
            </a:fld>
            <a:endParaRPr lang="es-ES" noProof="0"/>
          </a:p>
        </p:txBody>
      </p:sp>
      <p:sp>
        <p:nvSpPr>
          <p:cNvPr id="8" name="Marcador de posición de imagen 6">
            <a:extLst>
              <a:ext uri="{FF2B5EF4-FFF2-40B4-BE49-F238E27FC236}">
                <a16:creationId xmlns:a16="http://schemas.microsoft.com/office/drawing/2014/main" id="{39EF0319-0CF7-4AB8-BE69-FEE9B6C298FE}"/>
              </a:ext>
            </a:extLst>
          </p:cNvPr>
          <p:cNvSpPr>
            <a:spLocks noGrp="1"/>
          </p:cNvSpPr>
          <p:nvPr>
            <p:ph type="pic" sz="quarter" idx="13"/>
          </p:nvPr>
        </p:nvSpPr>
        <p:spPr>
          <a:xfrm>
            <a:off x="7063827" y="1233488"/>
            <a:ext cx="4828135" cy="4967287"/>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
        <p:nvSpPr>
          <p:cNvPr id="7" name="Rectángulo 6">
            <a:extLst>
              <a:ext uri="{FF2B5EF4-FFF2-40B4-BE49-F238E27FC236}">
                <a16:creationId xmlns:a16="http://schemas.microsoft.com/office/drawing/2014/main" id="{02FAA6CD-8686-4F0E-9F34-3D74AC34027E}"/>
              </a:ext>
            </a:extLst>
          </p:cNvPr>
          <p:cNvSpPr/>
          <p:nvPr userDrawn="1"/>
        </p:nvSpPr>
        <p:spPr>
          <a:xfrm>
            <a:off x="371476" y="1233488"/>
            <a:ext cx="3210339" cy="12715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3" name="Marcador de texto 2">
            <a:extLst>
              <a:ext uri="{FF2B5EF4-FFF2-40B4-BE49-F238E27FC236}">
                <a16:creationId xmlns:a16="http://schemas.microsoft.com/office/drawing/2014/main" id="{9DA658D4-2F70-44A3-A7C3-BF6A1D7BE2A9}"/>
              </a:ext>
            </a:extLst>
          </p:cNvPr>
          <p:cNvSpPr>
            <a:spLocks noGrp="1"/>
          </p:cNvSpPr>
          <p:nvPr>
            <p:ph type="body" idx="1"/>
          </p:nvPr>
        </p:nvSpPr>
        <p:spPr>
          <a:xfrm>
            <a:off x="483636" y="1330963"/>
            <a:ext cx="2986019" cy="1076636"/>
          </a:xfrm>
        </p:spPr>
        <p:txBody>
          <a:bodyPr rtlCol="0" anchor="ctr"/>
          <a:lstStyle>
            <a:lvl1pPr marL="0" indent="0">
              <a:buNone/>
              <a:defRPr sz="24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el estilo de texto del patrón</a:t>
            </a:r>
          </a:p>
        </p:txBody>
      </p:sp>
      <p:sp>
        <p:nvSpPr>
          <p:cNvPr id="10" name="Rectángulo 9">
            <a:extLst>
              <a:ext uri="{FF2B5EF4-FFF2-40B4-BE49-F238E27FC236}">
                <a16:creationId xmlns:a16="http://schemas.microsoft.com/office/drawing/2014/main" id="{735AFBAA-25FF-494A-937E-3DFC5F737803}"/>
              </a:ext>
            </a:extLst>
          </p:cNvPr>
          <p:cNvSpPr/>
          <p:nvPr userDrawn="1"/>
        </p:nvSpPr>
        <p:spPr>
          <a:xfrm>
            <a:off x="371475" y="2542916"/>
            <a:ext cx="3210339" cy="3657859"/>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4" name="Marcador de contenido 3">
            <a:extLst>
              <a:ext uri="{FF2B5EF4-FFF2-40B4-BE49-F238E27FC236}">
                <a16:creationId xmlns:a16="http://schemas.microsoft.com/office/drawing/2014/main" id="{CDF57B0C-62A3-4053-936D-9841C7D76D8B}"/>
              </a:ext>
            </a:extLst>
          </p:cNvPr>
          <p:cNvSpPr>
            <a:spLocks noGrp="1"/>
          </p:cNvSpPr>
          <p:nvPr>
            <p:ph sz="half" idx="2"/>
          </p:nvPr>
        </p:nvSpPr>
        <p:spPr>
          <a:xfrm>
            <a:off x="483636" y="2623930"/>
            <a:ext cx="2986019" cy="3448880"/>
          </a:xfrm>
        </p:spPr>
        <p:txBody>
          <a:bodyPr rtlCol="0">
            <a:normAutofit/>
          </a:bodyPr>
          <a:lstStyle>
            <a:lvl1pPr>
              <a:defRPr sz="1800"/>
            </a:lvl1pPr>
            <a:lvl2pPr>
              <a:defRPr sz="1600"/>
            </a:lvl2pPr>
            <a:lvl3pPr>
              <a:defRPr sz="1400"/>
            </a:lvl3pPr>
            <a:lvl4pPr>
              <a:defRPr sz="1200"/>
            </a:lvl4pPr>
            <a:lvl5pPr>
              <a:defRPr sz="1200"/>
            </a:lvl5pPr>
          </a:lstStyle>
          <a:p>
            <a:pPr lvl="0" rtl="0"/>
            <a:r>
              <a:rPr lang="es-ES" noProof="0"/>
              <a:t>Haga clic para modificar el estilo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12" name="Rectángulo 11">
            <a:extLst>
              <a:ext uri="{FF2B5EF4-FFF2-40B4-BE49-F238E27FC236}">
                <a16:creationId xmlns:a16="http://schemas.microsoft.com/office/drawing/2014/main" id="{7CD8F79B-BFE6-4B3E-8853-5C61FDFF46D9}"/>
              </a:ext>
            </a:extLst>
          </p:cNvPr>
          <p:cNvSpPr/>
          <p:nvPr userDrawn="1"/>
        </p:nvSpPr>
        <p:spPr>
          <a:xfrm>
            <a:off x="3717652" y="1233488"/>
            <a:ext cx="3210339" cy="12715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solidFill>
                <a:schemeClr val="bg1"/>
              </a:solidFill>
            </a:endParaRPr>
          </a:p>
        </p:txBody>
      </p:sp>
      <p:sp>
        <p:nvSpPr>
          <p:cNvPr id="13" name="Rectángulo 12">
            <a:extLst>
              <a:ext uri="{FF2B5EF4-FFF2-40B4-BE49-F238E27FC236}">
                <a16:creationId xmlns:a16="http://schemas.microsoft.com/office/drawing/2014/main" id="{33B3569E-E4EC-433C-AFDA-E50961675D8F}"/>
              </a:ext>
            </a:extLst>
          </p:cNvPr>
          <p:cNvSpPr/>
          <p:nvPr userDrawn="1"/>
        </p:nvSpPr>
        <p:spPr>
          <a:xfrm>
            <a:off x="3717651" y="2542916"/>
            <a:ext cx="3210339" cy="3657859"/>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5" name="Marcador de posición de texto 4">
            <a:extLst>
              <a:ext uri="{FF2B5EF4-FFF2-40B4-BE49-F238E27FC236}">
                <a16:creationId xmlns:a16="http://schemas.microsoft.com/office/drawing/2014/main" id="{BA2A6524-3EAC-4E27-BF8E-8F87E480F902}"/>
              </a:ext>
            </a:extLst>
          </p:cNvPr>
          <p:cNvSpPr>
            <a:spLocks noGrp="1"/>
          </p:cNvSpPr>
          <p:nvPr>
            <p:ph type="body" sz="quarter" idx="3"/>
          </p:nvPr>
        </p:nvSpPr>
        <p:spPr>
          <a:xfrm>
            <a:off x="3830620" y="1333189"/>
            <a:ext cx="2984400" cy="1074410"/>
          </a:xfrm>
        </p:spPr>
        <p:txBody>
          <a:bodyPr rtlCol="0" anchor="ctr"/>
          <a:lstStyle>
            <a:lvl1pPr marL="0" indent="0">
              <a:buNone/>
              <a:defRPr sz="24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el estilo de texto del patrón</a:t>
            </a:r>
          </a:p>
        </p:txBody>
      </p:sp>
      <p:sp>
        <p:nvSpPr>
          <p:cNvPr id="6" name="Marcador de posición de contenido 5">
            <a:extLst>
              <a:ext uri="{FF2B5EF4-FFF2-40B4-BE49-F238E27FC236}">
                <a16:creationId xmlns:a16="http://schemas.microsoft.com/office/drawing/2014/main" id="{61FB94EC-1786-4ACB-B9A8-28216C7AB699}"/>
              </a:ext>
            </a:extLst>
          </p:cNvPr>
          <p:cNvSpPr>
            <a:spLocks noGrp="1"/>
          </p:cNvSpPr>
          <p:nvPr>
            <p:ph sz="quarter" idx="4"/>
          </p:nvPr>
        </p:nvSpPr>
        <p:spPr>
          <a:xfrm>
            <a:off x="3830620" y="2623930"/>
            <a:ext cx="2984400" cy="3448881"/>
          </a:xfrm>
        </p:spPr>
        <p:txBody>
          <a:bodyPr rtlCol="0">
            <a:normAutofit/>
          </a:bodyPr>
          <a:lstStyle>
            <a:lvl1pPr>
              <a:defRPr sz="1800"/>
            </a:lvl1pPr>
            <a:lvl2pPr>
              <a:defRPr sz="1600"/>
            </a:lvl2pPr>
            <a:lvl3pPr>
              <a:defRPr sz="1400"/>
            </a:lvl3pPr>
            <a:lvl4pPr>
              <a:defRPr sz="1200"/>
            </a:lvl4pPr>
            <a:lvl5pPr>
              <a:defRPr sz="1200"/>
            </a:lvl5pPr>
          </a:lstStyle>
          <a:p>
            <a:pPr lvl="0" rtl="0"/>
            <a:r>
              <a:rPr lang="es-ES" noProof="0"/>
              <a:t>Haga clic para modificar el estilo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Tree>
    <p:extLst>
      <p:ext uri="{BB962C8B-B14F-4D97-AF65-F5344CB8AC3E}">
        <p14:creationId xmlns:p14="http://schemas.microsoft.com/office/powerpoint/2010/main" val="32588519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2BA5B3-8B1C-4C1C-B4EB-C9A8AC24AEDE}"/>
              </a:ext>
            </a:extLst>
          </p:cNvPr>
          <p:cNvSpPr>
            <a:spLocks noGrp="1"/>
          </p:cNvSpPr>
          <p:nvPr>
            <p:ph type="title"/>
          </p:nvPr>
        </p:nvSpPr>
        <p:spPr>
          <a:xfrm>
            <a:off x="371475" y="260351"/>
            <a:ext cx="11520487" cy="755649"/>
          </a:xfrm>
        </p:spPr>
        <p:txBody>
          <a:bodyPr rtlCol="0"/>
          <a:lstStyle/>
          <a:p>
            <a:pPr rtl="0"/>
            <a:r>
              <a:rPr lang="es-ES" noProof="0"/>
              <a:t>Haga clic para modificar el estilo de título del patrón</a:t>
            </a:r>
          </a:p>
        </p:txBody>
      </p:sp>
      <p:sp>
        <p:nvSpPr>
          <p:cNvPr id="9" name="Marcador de número de diapositiva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rtlCol="0"/>
          <a:lstStyle/>
          <a:p>
            <a:pPr rtl="0"/>
            <a:fld id="{03DC2DEF-D2FE-4B45-ABA4-9F153FD1C98A}" type="slidenum">
              <a:rPr lang="es-ES" noProof="0" smtClean="0"/>
              <a:t>‹#›</a:t>
            </a:fld>
            <a:endParaRPr lang="es-ES" noProof="0"/>
          </a:p>
        </p:txBody>
      </p:sp>
      <p:sp>
        <p:nvSpPr>
          <p:cNvPr id="8" name="Marcador de posición de imagen 6">
            <a:extLst>
              <a:ext uri="{FF2B5EF4-FFF2-40B4-BE49-F238E27FC236}">
                <a16:creationId xmlns:a16="http://schemas.microsoft.com/office/drawing/2014/main" id="{39EF0319-0CF7-4AB8-BE69-FEE9B6C298FE}"/>
              </a:ext>
            </a:extLst>
          </p:cNvPr>
          <p:cNvSpPr>
            <a:spLocks noGrp="1"/>
          </p:cNvSpPr>
          <p:nvPr>
            <p:ph type="pic" sz="quarter" idx="13"/>
          </p:nvPr>
        </p:nvSpPr>
        <p:spPr>
          <a:xfrm>
            <a:off x="371475" y="1233488"/>
            <a:ext cx="11520487" cy="4967287"/>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
        <p:nvSpPr>
          <p:cNvPr id="5" name="Marcador de posición de texto 4">
            <a:extLst>
              <a:ext uri="{FF2B5EF4-FFF2-40B4-BE49-F238E27FC236}">
                <a16:creationId xmlns:a16="http://schemas.microsoft.com/office/drawing/2014/main" id="{BA2A6524-3EAC-4E27-BF8E-8F87E480F902}"/>
              </a:ext>
            </a:extLst>
          </p:cNvPr>
          <p:cNvSpPr>
            <a:spLocks noGrp="1"/>
          </p:cNvSpPr>
          <p:nvPr>
            <p:ph type="body" sz="quarter" idx="3"/>
          </p:nvPr>
        </p:nvSpPr>
        <p:spPr>
          <a:xfrm>
            <a:off x="6261798" y="2910543"/>
            <a:ext cx="5058000" cy="518457"/>
          </a:xfrm>
        </p:spPr>
        <p:txBody>
          <a:bodyPr rtlCol="0" anchor="ctr">
            <a:normAutofit/>
          </a:bodyPr>
          <a:lstStyle>
            <a:lvl1pPr marL="0" indent="0">
              <a:buNone/>
              <a:defRPr sz="2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el estilo de texto del patrón</a:t>
            </a:r>
          </a:p>
        </p:txBody>
      </p:sp>
      <p:sp>
        <p:nvSpPr>
          <p:cNvPr id="6" name="Marcador de posición de contenido 5">
            <a:extLst>
              <a:ext uri="{FF2B5EF4-FFF2-40B4-BE49-F238E27FC236}">
                <a16:creationId xmlns:a16="http://schemas.microsoft.com/office/drawing/2014/main" id="{61FB94EC-1786-4ACB-B9A8-28216C7AB699}"/>
              </a:ext>
            </a:extLst>
          </p:cNvPr>
          <p:cNvSpPr>
            <a:spLocks noGrp="1"/>
          </p:cNvSpPr>
          <p:nvPr>
            <p:ph sz="quarter" idx="4"/>
          </p:nvPr>
        </p:nvSpPr>
        <p:spPr>
          <a:xfrm>
            <a:off x="6261798" y="3523420"/>
            <a:ext cx="5058000" cy="2181641"/>
          </a:xfrm>
        </p:spPr>
        <p:txBody>
          <a:bodyPr rtlCol="0">
            <a:normAutofit/>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rtl="0"/>
            <a:r>
              <a:rPr lang="es-ES" noProof="0"/>
              <a:t>Haga clic para modificar el estilo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3" name="Marcador de texto 2">
            <a:extLst>
              <a:ext uri="{FF2B5EF4-FFF2-40B4-BE49-F238E27FC236}">
                <a16:creationId xmlns:a16="http://schemas.microsoft.com/office/drawing/2014/main" id="{9DA658D4-2F70-44A3-A7C3-BF6A1D7BE2A9}"/>
              </a:ext>
            </a:extLst>
          </p:cNvPr>
          <p:cNvSpPr>
            <a:spLocks noGrp="1"/>
          </p:cNvSpPr>
          <p:nvPr>
            <p:ph type="body" idx="1"/>
          </p:nvPr>
        </p:nvSpPr>
        <p:spPr>
          <a:xfrm>
            <a:off x="895142" y="2910543"/>
            <a:ext cx="5058397" cy="518457"/>
          </a:xfrm>
        </p:spPr>
        <p:txBody>
          <a:bodyPr rtlCol="0" anchor="ctr"/>
          <a:lstStyle>
            <a:lvl1pPr marL="0" indent="0">
              <a:buNone/>
              <a:defRPr sz="2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el estilo de texto del patrón</a:t>
            </a:r>
          </a:p>
        </p:txBody>
      </p:sp>
      <p:sp>
        <p:nvSpPr>
          <p:cNvPr id="4" name="Marcador de posición de contenido 3">
            <a:extLst>
              <a:ext uri="{FF2B5EF4-FFF2-40B4-BE49-F238E27FC236}">
                <a16:creationId xmlns:a16="http://schemas.microsoft.com/office/drawing/2014/main" id="{CDF57B0C-62A3-4053-936D-9841C7D76D8B}"/>
              </a:ext>
            </a:extLst>
          </p:cNvPr>
          <p:cNvSpPr>
            <a:spLocks noGrp="1"/>
          </p:cNvSpPr>
          <p:nvPr>
            <p:ph sz="half" idx="2"/>
          </p:nvPr>
        </p:nvSpPr>
        <p:spPr>
          <a:xfrm>
            <a:off x="895142" y="3523420"/>
            <a:ext cx="5058397" cy="2181641"/>
          </a:xfrm>
        </p:spPr>
        <p:txBody>
          <a:bodyPr rtlCol="0">
            <a:normAutofit/>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rtl="0"/>
            <a:r>
              <a:rPr lang="es-ES" noProof="0"/>
              <a:t>Haga clic para modificar el estilo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Tree>
    <p:extLst>
      <p:ext uri="{BB962C8B-B14F-4D97-AF65-F5344CB8AC3E}">
        <p14:creationId xmlns:p14="http://schemas.microsoft.com/office/powerpoint/2010/main" val="36864194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Comparación">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4DB43705-0B3F-4F77-A8BB-08EC09D36A56}"/>
              </a:ext>
            </a:extLst>
          </p:cNvPr>
          <p:cNvSpPr/>
          <p:nvPr userDrawn="1"/>
        </p:nvSpPr>
        <p:spPr>
          <a:xfrm>
            <a:off x="0" y="0"/>
            <a:ext cx="12192000" cy="21463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 name="Título 1">
            <a:extLst>
              <a:ext uri="{FF2B5EF4-FFF2-40B4-BE49-F238E27FC236}">
                <a16:creationId xmlns:a16="http://schemas.microsoft.com/office/drawing/2014/main" id="{9B2BA5B3-8B1C-4C1C-B4EB-C9A8AC24AEDE}"/>
              </a:ext>
            </a:extLst>
          </p:cNvPr>
          <p:cNvSpPr>
            <a:spLocks noGrp="1"/>
          </p:cNvSpPr>
          <p:nvPr>
            <p:ph type="title"/>
          </p:nvPr>
        </p:nvSpPr>
        <p:spPr>
          <a:xfrm>
            <a:off x="371475" y="260351"/>
            <a:ext cx="11520487" cy="755649"/>
          </a:xfrm>
        </p:spPr>
        <p:txBody>
          <a:bodyPr rtlCol="0"/>
          <a:lstStyle>
            <a:lvl1pPr algn="ctr">
              <a:defRPr>
                <a:solidFill>
                  <a:schemeClr val="bg1"/>
                </a:solidFill>
              </a:defRPr>
            </a:lvl1pPr>
          </a:lstStyle>
          <a:p>
            <a:pPr rtl="0"/>
            <a:r>
              <a:rPr lang="es-ES" noProof="0"/>
              <a:t>Haga clic para modificar el estilo de título del patrón</a:t>
            </a:r>
          </a:p>
        </p:txBody>
      </p:sp>
      <p:sp>
        <p:nvSpPr>
          <p:cNvPr id="9" name="Marcador de número de diapositiva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rtlCol="0"/>
          <a:lstStyle/>
          <a:p>
            <a:pPr rtl="0"/>
            <a:fld id="{03DC2DEF-D2FE-4B45-ABA4-9F153FD1C98A}" type="slidenum">
              <a:rPr lang="es-ES" noProof="0" smtClean="0"/>
              <a:t>‹#›</a:t>
            </a:fld>
            <a:endParaRPr lang="es-ES" noProof="0"/>
          </a:p>
        </p:txBody>
      </p:sp>
      <p:sp>
        <p:nvSpPr>
          <p:cNvPr id="5" name="Marcador de posición de texto 4">
            <a:extLst>
              <a:ext uri="{FF2B5EF4-FFF2-40B4-BE49-F238E27FC236}">
                <a16:creationId xmlns:a16="http://schemas.microsoft.com/office/drawing/2014/main" id="{BA2A6524-3EAC-4E27-BF8E-8F87E480F902}"/>
              </a:ext>
            </a:extLst>
          </p:cNvPr>
          <p:cNvSpPr>
            <a:spLocks noGrp="1"/>
          </p:cNvSpPr>
          <p:nvPr>
            <p:ph type="body" sz="quarter" idx="3"/>
          </p:nvPr>
        </p:nvSpPr>
        <p:spPr>
          <a:xfrm>
            <a:off x="6261797" y="3634443"/>
            <a:ext cx="5630165" cy="518457"/>
          </a:xfrm>
        </p:spPr>
        <p:txBody>
          <a:bodyPr rtlCol="0" anchor="ctr">
            <a:normAutofit/>
          </a:bodyPr>
          <a:lstStyle>
            <a:lvl1pPr marL="0" indent="0">
              <a:buNone/>
              <a:defRPr sz="2000" b="1">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el estilo de texto del patrón</a:t>
            </a:r>
          </a:p>
        </p:txBody>
      </p:sp>
      <p:sp>
        <p:nvSpPr>
          <p:cNvPr id="6" name="Marcador de posición de contenido 5">
            <a:extLst>
              <a:ext uri="{FF2B5EF4-FFF2-40B4-BE49-F238E27FC236}">
                <a16:creationId xmlns:a16="http://schemas.microsoft.com/office/drawing/2014/main" id="{61FB94EC-1786-4ACB-B9A8-28216C7AB699}"/>
              </a:ext>
            </a:extLst>
          </p:cNvPr>
          <p:cNvSpPr>
            <a:spLocks noGrp="1"/>
          </p:cNvSpPr>
          <p:nvPr>
            <p:ph sz="quarter" idx="4"/>
          </p:nvPr>
        </p:nvSpPr>
        <p:spPr>
          <a:xfrm>
            <a:off x="6261797" y="4247320"/>
            <a:ext cx="5630165" cy="1953455"/>
          </a:xfrm>
        </p:spPr>
        <p:txBody>
          <a:bodyPr rtlCol="0">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rtl="0"/>
            <a:r>
              <a:rPr lang="es-ES" noProof="0"/>
              <a:t>Haga clic para modificar el estilo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3" name="Marcador de texto 2">
            <a:extLst>
              <a:ext uri="{FF2B5EF4-FFF2-40B4-BE49-F238E27FC236}">
                <a16:creationId xmlns:a16="http://schemas.microsoft.com/office/drawing/2014/main" id="{9DA658D4-2F70-44A3-A7C3-BF6A1D7BE2A9}"/>
              </a:ext>
            </a:extLst>
          </p:cNvPr>
          <p:cNvSpPr>
            <a:spLocks noGrp="1"/>
          </p:cNvSpPr>
          <p:nvPr>
            <p:ph type="body" idx="1"/>
          </p:nvPr>
        </p:nvSpPr>
        <p:spPr>
          <a:xfrm>
            <a:off x="371476" y="3634443"/>
            <a:ext cx="5582064" cy="518457"/>
          </a:xfrm>
        </p:spPr>
        <p:txBody>
          <a:bodyPr rtlCol="0" anchor="ctr"/>
          <a:lstStyle>
            <a:lvl1pPr marL="0" indent="0">
              <a:buNone/>
              <a:defRPr sz="2000" b="1">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el estilo de texto del patrón</a:t>
            </a:r>
          </a:p>
        </p:txBody>
      </p:sp>
      <p:sp>
        <p:nvSpPr>
          <p:cNvPr id="4" name="Marcador de posición de contenido 3">
            <a:extLst>
              <a:ext uri="{FF2B5EF4-FFF2-40B4-BE49-F238E27FC236}">
                <a16:creationId xmlns:a16="http://schemas.microsoft.com/office/drawing/2014/main" id="{CDF57B0C-62A3-4053-936D-9841C7D76D8B}"/>
              </a:ext>
            </a:extLst>
          </p:cNvPr>
          <p:cNvSpPr>
            <a:spLocks noGrp="1"/>
          </p:cNvSpPr>
          <p:nvPr>
            <p:ph sz="half" idx="2"/>
          </p:nvPr>
        </p:nvSpPr>
        <p:spPr>
          <a:xfrm>
            <a:off x="371476" y="4247320"/>
            <a:ext cx="5582064" cy="1953455"/>
          </a:xfrm>
        </p:spPr>
        <p:txBody>
          <a:bodyPr rtlCol="0">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rtl="0"/>
            <a:r>
              <a:rPr lang="es-ES" noProof="0"/>
              <a:t>Haga clic para modificar el estilo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11" name="Marcador de posición de imagen 6">
            <a:extLst>
              <a:ext uri="{FF2B5EF4-FFF2-40B4-BE49-F238E27FC236}">
                <a16:creationId xmlns:a16="http://schemas.microsoft.com/office/drawing/2014/main" id="{16CD8AAD-701B-4F23-AB47-6FC680787135}"/>
              </a:ext>
            </a:extLst>
          </p:cNvPr>
          <p:cNvSpPr>
            <a:spLocks noGrp="1"/>
          </p:cNvSpPr>
          <p:nvPr>
            <p:ph type="pic" sz="quarter" idx="13"/>
          </p:nvPr>
        </p:nvSpPr>
        <p:spPr>
          <a:xfrm>
            <a:off x="371476" y="1593851"/>
            <a:ext cx="5582064" cy="1929569"/>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
        <p:nvSpPr>
          <p:cNvPr id="16" name="Marcador de posición de imagen 6">
            <a:extLst>
              <a:ext uri="{FF2B5EF4-FFF2-40B4-BE49-F238E27FC236}">
                <a16:creationId xmlns:a16="http://schemas.microsoft.com/office/drawing/2014/main" id="{2B9551A7-E41A-4D0E-925B-71270CA0F339}"/>
              </a:ext>
            </a:extLst>
          </p:cNvPr>
          <p:cNvSpPr>
            <a:spLocks noGrp="1"/>
          </p:cNvSpPr>
          <p:nvPr>
            <p:ph type="pic" sz="quarter" idx="14"/>
          </p:nvPr>
        </p:nvSpPr>
        <p:spPr>
          <a:xfrm>
            <a:off x="6281738" y="1593850"/>
            <a:ext cx="5582064" cy="1929569"/>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Tree>
    <p:extLst>
      <p:ext uri="{BB962C8B-B14F-4D97-AF65-F5344CB8AC3E}">
        <p14:creationId xmlns:p14="http://schemas.microsoft.com/office/powerpoint/2010/main" val="38154248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Comparación">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990C1024-E4C7-44C6-ADC4-870B3D482C3F}"/>
              </a:ext>
            </a:extLst>
          </p:cNvPr>
          <p:cNvSpPr/>
          <p:nvPr userDrawn="1"/>
        </p:nvSpPr>
        <p:spPr>
          <a:xfrm>
            <a:off x="6441279" y="3761720"/>
            <a:ext cx="5446800" cy="240095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7" name="Rectángulo 6">
            <a:extLst>
              <a:ext uri="{FF2B5EF4-FFF2-40B4-BE49-F238E27FC236}">
                <a16:creationId xmlns:a16="http://schemas.microsoft.com/office/drawing/2014/main" id="{4DB43705-0B3F-4F77-A8BB-08EC09D36A56}"/>
              </a:ext>
            </a:extLst>
          </p:cNvPr>
          <p:cNvSpPr/>
          <p:nvPr userDrawn="1"/>
        </p:nvSpPr>
        <p:spPr>
          <a:xfrm>
            <a:off x="371474" y="1271588"/>
            <a:ext cx="5445125" cy="24009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 name="Título 1">
            <a:extLst>
              <a:ext uri="{FF2B5EF4-FFF2-40B4-BE49-F238E27FC236}">
                <a16:creationId xmlns:a16="http://schemas.microsoft.com/office/drawing/2014/main" id="{9B2BA5B3-8B1C-4C1C-B4EB-C9A8AC24AEDE}"/>
              </a:ext>
            </a:extLst>
          </p:cNvPr>
          <p:cNvSpPr>
            <a:spLocks noGrp="1"/>
          </p:cNvSpPr>
          <p:nvPr>
            <p:ph type="title"/>
          </p:nvPr>
        </p:nvSpPr>
        <p:spPr>
          <a:xfrm>
            <a:off x="371475" y="260351"/>
            <a:ext cx="11520487" cy="755649"/>
          </a:xfrm>
        </p:spPr>
        <p:txBody>
          <a:bodyPr rtlCol="0"/>
          <a:lstStyle>
            <a:lvl1pPr algn="l">
              <a:defRPr>
                <a:solidFill>
                  <a:schemeClr val="tx1"/>
                </a:solidFill>
              </a:defRPr>
            </a:lvl1pPr>
          </a:lstStyle>
          <a:p>
            <a:pPr rtl="0"/>
            <a:r>
              <a:rPr lang="es-ES" noProof="0"/>
              <a:t>Haga clic para modificar el estilo de título del patrón</a:t>
            </a:r>
          </a:p>
        </p:txBody>
      </p:sp>
      <p:sp>
        <p:nvSpPr>
          <p:cNvPr id="9" name="Marcador de número de diapositiva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rtlCol="0"/>
          <a:lstStyle/>
          <a:p>
            <a:pPr rtl="0"/>
            <a:fld id="{03DC2DEF-D2FE-4B45-ABA4-9F153FD1C98A}" type="slidenum">
              <a:rPr lang="es-ES" noProof="0" smtClean="0"/>
              <a:t>‹#›</a:t>
            </a:fld>
            <a:endParaRPr lang="es-ES" noProof="0"/>
          </a:p>
        </p:txBody>
      </p:sp>
      <p:sp>
        <p:nvSpPr>
          <p:cNvPr id="5" name="Marcador de texto 4">
            <a:extLst>
              <a:ext uri="{FF2B5EF4-FFF2-40B4-BE49-F238E27FC236}">
                <a16:creationId xmlns:a16="http://schemas.microsoft.com/office/drawing/2014/main" id="{BA2A6524-3EAC-4E27-BF8E-8F87E480F902}"/>
              </a:ext>
            </a:extLst>
          </p:cNvPr>
          <p:cNvSpPr>
            <a:spLocks noGrp="1"/>
          </p:cNvSpPr>
          <p:nvPr>
            <p:ph type="body" sz="quarter" idx="3"/>
          </p:nvPr>
        </p:nvSpPr>
        <p:spPr>
          <a:xfrm>
            <a:off x="6610169" y="3956706"/>
            <a:ext cx="5109021" cy="518457"/>
          </a:xfrm>
        </p:spPr>
        <p:txBody>
          <a:bodyPr rtlCol="0" anchor="ctr">
            <a:normAutofit/>
          </a:bodyPr>
          <a:lstStyle>
            <a:lvl1pPr marL="0" indent="0">
              <a:buNone/>
              <a:defRPr sz="2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el estilo de texto del patrón</a:t>
            </a:r>
          </a:p>
        </p:txBody>
      </p:sp>
      <p:sp>
        <p:nvSpPr>
          <p:cNvPr id="6" name="Marcador de posición de contenido 5">
            <a:extLst>
              <a:ext uri="{FF2B5EF4-FFF2-40B4-BE49-F238E27FC236}">
                <a16:creationId xmlns:a16="http://schemas.microsoft.com/office/drawing/2014/main" id="{61FB94EC-1786-4ACB-B9A8-28216C7AB699}"/>
              </a:ext>
            </a:extLst>
          </p:cNvPr>
          <p:cNvSpPr>
            <a:spLocks noGrp="1"/>
          </p:cNvSpPr>
          <p:nvPr>
            <p:ph sz="quarter" idx="4"/>
          </p:nvPr>
        </p:nvSpPr>
        <p:spPr>
          <a:xfrm>
            <a:off x="6610169" y="4569583"/>
            <a:ext cx="5109021" cy="1412117"/>
          </a:xfrm>
        </p:spPr>
        <p:txBody>
          <a:bodyPr rtlCol="0">
            <a:normAutofit/>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rtl="0"/>
            <a:r>
              <a:rPr lang="es-ES" noProof="0"/>
              <a:t>Haga clic para modificar el estilo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3" name="Marcador de texto 2">
            <a:extLst>
              <a:ext uri="{FF2B5EF4-FFF2-40B4-BE49-F238E27FC236}">
                <a16:creationId xmlns:a16="http://schemas.microsoft.com/office/drawing/2014/main" id="{9DA658D4-2F70-44A3-A7C3-BF6A1D7BE2A9}"/>
              </a:ext>
            </a:extLst>
          </p:cNvPr>
          <p:cNvSpPr>
            <a:spLocks noGrp="1"/>
          </p:cNvSpPr>
          <p:nvPr>
            <p:ph type="body" idx="1"/>
          </p:nvPr>
        </p:nvSpPr>
        <p:spPr>
          <a:xfrm>
            <a:off x="539836" y="1462743"/>
            <a:ext cx="5108400" cy="518457"/>
          </a:xfrm>
        </p:spPr>
        <p:txBody>
          <a:bodyPr rtlCol="0" anchor="ctr"/>
          <a:lstStyle>
            <a:lvl1pPr marL="0" indent="0">
              <a:buNone/>
              <a:defRPr sz="2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el estilo de texto del patrón</a:t>
            </a:r>
          </a:p>
        </p:txBody>
      </p:sp>
      <p:sp>
        <p:nvSpPr>
          <p:cNvPr id="4" name="Marcador de posición de contenido 3">
            <a:extLst>
              <a:ext uri="{FF2B5EF4-FFF2-40B4-BE49-F238E27FC236}">
                <a16:creationId xmlns:a16="http://schemas.microsoft.com/office/drawing/2014/main" id="{CDF57B0C-62A3-4053-936D-9841C7D76D8B}"/>
              </a:ext>
            </a:extLst>
          </p:cNvPr>
          <p:cNvSpPr>
            <a:spLocks noGrp="1"/>
          </p:cNvSpPr>
          <p:nvPr>
            <p:ph sz="half" idx="2"/>
          </p:nvPr>
        </p:nvSpPr>
        <p:spPr>
          <a:xfrm>
            <a:off x="539836" y="2075621"/>
            <a:ext cx="5108400" cy="1391480"/>
          </a:xfrm>
        </p:spPr>
        <p:txBody>
          <a:bodyPr rtlCol="0">
            <a:normAutofit/>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rtl="0"/>
            <a:r>
              <a:rPr lang="es-ES" noProof="0"/>
              <a:t>Haga clic para modificar el estilo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17" name="Marcador de posición de imagen 6">
            <a:extLst>
              <a:ext uri="{FF2B5EF4-FFF2-40B4-BE49-F238E27FC236}">
                <a16:creationId xmlns:a16="http://schemas.microsoft.com/office/drawing/2014/main" id="{9DFBCB44-5019-402B-BEC3-12F7F5526F0E}"/>
              </a:ext>
            </a:extLst>
          </p:cNvPr>
          <p:cNvSpPr>
            <a:spLocks noGrp="1"/>
          </p:cNvSpPr>
          <p:nvPr>
            <p:ph type="pic" sz="quarter" idx="13"/>
          </p:nvPr>
        </p:nvSpPr>
        <p:spPr>
          <a:xfrm>
            <a:off x="5880101" y="1271588"/>
            <a:ext cx="6012000" cy="2400955"/>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
        <p:nvSpPr>
          <p:cNvPr id="18" name="Marcador de posición de imagen 6">
            <a:extLst>
              <a:ext uri="{FF2B5EF4-FFF2-40B4-BE49-F238E27FC236}">
                <a16:creationId xmlns:a16="http://schemas.microsoft.com/office/drawing/2014/main" id="{8CD826C9-080C-4638-B261-376BD8B31622}"/>
              </a:ext>
            </a:extLst>
          </p:cNvPr>
          <p:cNvSpPr>
            <a:spLocks noGrp="1"/>
          </p:cNvSpPr>
          <p:nvPr>
            <p:ph type="pic" sz="quarter" idx="14"/>
          </p:nvPr>
        </p:nvSpPr>
        <p:spPr>
          <a:xfrm>
            <a:off x="371475" y="3758268"/>
            <a:ext cx="6011800" cy="2400955"/>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Tree>
    <p:extLst>
      <p:ext uri="{BB962C8B-B14F-4D97-AF65-F5344CB8AC3E}">
        <p14:creationId xmlns:p14="http://schemas.microsoft.com/office/powerpoint/2010/main" val="35654903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DB3C88-F13B-4B5F-920D-B4EFFAA592E5}"/>
              </a:ext>
            </a:extLst>
          </p:cNvPr>
          <p:cNvSpPr>
            <a:spLocks noGrp="1"/>
          </p:cNvSpPr>
          <p:nvPr>
            <p:ph type="title" hasCustomPrompt="1"/>
          </p:nvPr>
        </p:nvSpPr>
        <p:spPr/>
        <p:txBody>
          <a:bodyPr rtlCol="0"/>
          <a:lstStyle/>
          <a:p>
            <a:pPr rtl="0"/>
            <a:r>
              <a:rPr lang="es-ES" noProof="0"/>
              <a:t>Haga clic para editar el estilo de título del patrón</a:t>
            </a:r>
          </a:p>
        </p:txBody>
      </p:sp>
      <p:sp>
        <p:nvSpPr>
          <p:cNvPr id="5" name="Marcador de posición de número de diapositiva 4">
            <a:extLst>
              <a:ext uri="{FF2B5EF4-FFF2-40B4-BE49-F238E27FC236}">
                <a16:creationId xmlns:a16="http://schemas.microsoft.com/office/drawing/2014/main" id="{6E5460C4-49C1-4270-BC58-5EEBC77615CD}"/>
              </a:ext>
            </a:extLst>
          </p:cNvPr>
          <p:cNvSpPr>
            <a:spLocks noGrp="1"/>
          </p:cNvSpPr>
          <p:nvPr>
            <p:ph type="sldNum" sz="quarter" idx="12"/>
          </p:nvPr>
        </p:nvSpPr>
        <p:spPr/>
        <p:txBody>
          <a:bodyPr rtlCol="0"/>
          <a:lstStyle/>
          <a:p>
            <a:pPr rtl="0"/>
            <a:fld id="{03DC2DEF-D2FE-4B45-ABA4-9F153FD1C98A}" type="slidenum">
              <a:rPr lang="es-ES" noProof="0" smtClean="0"/>
              <a:t>‹#›</a:t>
            </a:fld>
            <a:endParaRPr lang="es-ES" noProof="0"/>
          </a:p>
        </p:txBody>
      </p:sp>
      <p:sp>
        <p:nvSpPr>
          <p:cNvPr id="4" name="Marcador de posición de imagen 6">
            <a:extLst>
              <a:ext uri="{FF2B5EF4-FFF2-40B4-BE49-F238E27FC236}">
                <a16:creationId xmlns:a16="http://schemas.microsoft.com/office/drawing/2014/main" id="{7E138685-E3C5-48A4-8460-3BEDDDEDA6AD}"/>
              </a:ext>
            </a:extLst>
          </p:cNvPr>
          <p:cNvSpPr>
            <a:spLocks noGrp="1"/>
          </p:cNvSpPr>
          <p:nvPr>
            <p:ph type="pic" sz="quarter" idx="13"/>
          </p:nvPr>
        </p:nvSpPr>
        <p:spPr>
          <a:xfrm>
            <a:off x="371475" y="1233488"/>
            <a:ext cx="5572125" cy="3973512"/>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
        <p:nvSpPr>
          <p:cNvPr id="6" name="Marcador de posición de imagen 6">
            <a:extLst>
              <a:ext uri="{FF2B5EF4-FFF2-40B4-BE49-F238E27FC236}">
                <a16:creationId xmlns:a16="http://schemas.microsoft.com/office/drawing/2014/main" id="{B6811C8C-D1DA-4EE5-888B-A30D6285BA5D}"/>
              </a:ext>
            </a:extLst>
          </p:cNvPr>
          <p:cNvSpPr>
            <a:spLocks noGrp="1"/>
          </p:cNvSpPr>
          <p:nvPr>
            <p:ph type="pic" sz="quarter" idx="14"/>
          </p:nvPr>
        </p:nvSpPr>
        <p:spPr>
          <a:xfrm>
            <a:off x="6319837" y="2227263"/>
            <a:ext cx="5572125" cy="3973512"/>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
        <p:nvSpPr>
          <p:cNvPr id="7" name="Rectángulo 6">
            <a:extLst>
              <a:ext uri="{FF2B5EF4-FFF2-40B4-BE49-F238E27FC236}">
                <a16:creationId xmlns:a16="http://schemas.microsoft.com/office/drawing/2014/main" id="{85661614-E5E5-43DF-A12A-7BE84E58EE3B}"/>
              </a:ext>
            </a:extLst>
          </p:cNvPr>
          <p:cNvSpPr/>
          <p:nvPr userDrawn="1"/>
        </p:nvSpPr>
        <p:spPr>
          <a:xfrm>
            <a:off x="371475" y="5271760"/>
            <a:ext cx="5572125" cy="92901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8" name="Rectángulo 7">
            <a:extLst>
              <a:ext uri="{FF2B5EF4-FFF2-40B4-BE49-F238E27FC236}">
                <a16:creationId xmlns:a16="http://schemas.microsoft.com/office/drawing/2014/main" id="{9161B260-71A2-402A-A38D-FE2C484B7F99}"/>
              </a:ext>
            </a:extLst>
          </p:cNvPr>
          <p:cNvSpPr/>
          <p:nvPr userDrawn="1"/>
        </p:nvSpPr>
        <p:spPr>
          <a:xfrm>
            <a:off x="6319836" y="1233488"/>
            <a:ext cx="5572125" cy="92901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9" name="Marcador de texto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534987" y="5380667"/>
            <a:ext cx="5245100" cy="711200"/>
          </a:xfrm>
        </p:spPr>
        <p:txBody>
          <a:bodyPr rtlCol="0" anchor="ctr">
            <a:noAutofit/>
          </a:bodyPr>
          <a:lstStyle>
            <a:lvl1pPr marL="0" indent="0" algn="ctr">
              <a:buNone/>
              <a:defRPr sz="2400" b="1">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rtl="0"/>
            <a:r>
              <a:rPr lang="es-ES" noProof="0"/>
              <a:t>Agregue texto aquí</a:t>
            </a:r>
          </a:p>
        </p:txBody>
      </p:sp>
      <p:sp>
        <p:nvSpPr>
          <p:cNvPr id="10" name="Marcador de texto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6483348" y="1342395"/>
            <a:ext cx="5245100" cy="711200"/>
          </a:xfrm>
        </p:spPr>
        <p:txBody>
          <a:bodyPr rtlCol="0" anchor="ctr">
            <a:noAutofit/>
          </a:bodyPr>
          <a:lstStyle>
            <a:lvl1pPr marL="0" indent="0" algn="ctr">
              <a:buNone/>
              <a:defRPr sz="2400" b="1">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rtl="0"/>
            <a:r>
              <a:rPr lang="es-ES" noProof="0"/>
              <a:t>Agregue texto aquí</a:t>
            </a:r>
          </a:p>
        </p:txBody>
      </p:sp>
    </p:spTree>
    <p:extLst>
      <p:ext uri="{BB962C8B-B14F-4D97-AF65-F5344CB8AC3E}">
        <p14:creationId xmlns:p14="http://schemas.microsoft.com/office/powerpoint/2010/main" val="28786417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Solo el título">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0565E0AE-C9AC-4E26-B4A4-DDEE620D897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9" name="Marcador de texto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647699" y="4517395"/>
            <a:ext cx="5372096" cy="711200"/>
          </a:xfrm>
        </p:spPr>
        <p:txBody>
          <a:bodyPr rtlCol="0"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rtl="0"/>
            <a:r>
              <a:rPr lang="es-ES" noProof="0"/>
              <a:t>Agregue texto aquí</a:t>
            </a:r>
          </a:p>
        </p:txBody>
      </p:sp>
      <p:sp>
        <p:nvSpPr>
          <p:cNvPr id="10" name="Marcador de texto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6254749" y="1642105"/>
            <a:ext cx="5372096" cy="711200"/>
          </a:xfrm>
        </p:spPr>
        <p:txBody>
          <a:bodyPr rtlCol="0"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rtl="0"/>
            <a:r>
              <a:rPr lang="es-ES" noProof="0"/>
              <a:t>Agregue texto aquí</a:t>
            </a:r>
          </a:p>
        </p:txBody>
      </p:sp>
      <p:sp>
        <p:nvSpPr>
          <p:cNvPr id="12" name="Rectángulo 11">
            <a:extLst>
              <a:ext uri="{FF2B5EF4-FFF2-40B4-BE49-F238E27FC236}">
                <a16:creationId xmlns:a16="http://schemas.microsoft.com/office/drawing/2014/main" id="{6F023CF6-0A85-4867-A5CF-F75DDBC4C20A}"/>
              </a:ext>
            </a:extLst>
          </p:cNvPr>
          <p:cNvSpPr/>
          <p:nvPr userDrawn="1"/>
        </p:nvSpPr>
        <p:spPr>
          <a:xfrm>
            <a:off x="0" y="0"/>
            <a:ext cx="1854199" cy="1752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3" name="Rectángulo 12">
            <a:extLst>
              <a:ext uri="{FF2B5EF4-FFF2-40B4-BE49-F238E27FC236}">
                <a16:creationId xmlns:a16="http://schemas.microsoft.com/office/drawing/2014/main" id="{AF9F3577-4130-4F32-9302-DA8838D30560}"/>
              </a:ext>
            </a:extLst>
          </p:cNvPr>
          <p:cNvSpPr/>
          <p:nvPr userDrawn="1"/>
        </p:nvSpPr>
        <p:spPr>
          <a:xfrm>
            <a:off x="10337800" y="5122548"/>
            <a:ext cx="1854199" cy="1752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4" name="Marcador de posición de imagen 6">
            <a:extLst>
              <a:ext uri="{FF2B5EF4-FFF2-40B4-BE49-F238E27FC236}">
                <a16:creationId xmlns:a16="http://schemas.microsoft.com/office/drawing/2014/main" id="{7E138685-E3C5-48A4-8460-3BEDDDEDA6AD}"/>
              </a:ext>
            </a:extLst>
          </p:cNvPr>
          <p:cNvSpPr>
            <a:spLocks noGrp="1"/>
          </p:cNvSpPr>
          <p:nvPr>
            <p:ph type="pic" sz="quarter" idx="13"/>
          </p:nvPr>
        </p:nvSpPr>
        <p:spPr>
          <a:xfrm>
            <a:off x="647699" y="571500"/>
            <a:ext cx="5372097" cy="3839847"/>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
        <p:nvSpPr>
          <p:cNvPr id="6" name="Marcador de posición de imagen 6">
            <a:extLst>
              <a:ext uri="{FF2B5EF4-FFF2-40B4-BE49-F238E27FC236}">
                <a16:creationId xmlns:a16="http://schemas.microsoft.com/office/drawing/2014/main" id="{B6811C8C-D1DA-4EE5-888B-A30D6285BA5D}"/>
              </a:ext>
            </a:extLst>
          </p:cNvPr>
          <p:cNvSpPr>
            <a:spLocks noGrp="1"/>
          </p:cNvSpPr>
          <p:nvPr>
            <p:ph type="pic" sz="quarter" idx="14"/>
          </p:nvPr>
        </p:nvSpPr>
        <p:spPr>
          <a:xfrm>
            <a:off x="6254748" y="2429505"/>
            <a:ext cx="5372097" cy="3856995"/>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Tree>
    <p:extLst>
      <p:ext uri="{BB962C8B-B14F-4D97-AF65-F5344CB8AC3E}">
        <p14:creationId xmlns:p14="http://schemas.microsoft.com/office/powerpoint/2010/main" val="26818698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Solo el título">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0565E0AE-C9AC-4E26-B4A4-DDEE620D897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2" name="Rectángulo 11">
            <a:extLst>
              <a:ext uri="{FF2B5EF4-FFF2-40B4-BE49-F238E27FC236}">
                <a16:creationId xmlns:a16="http://schemas.microsoft.com/office/drawing/2014/main" id="{6F023CF6-0A85-4867-A5CF-F75DDBC4C20A}"/>
              </a:ext>
            </a:extLst>
          </p:cNvPr>
          <p:cNvSpPr/>
          <p:nvPr userDrawn="1"/>
        </p:nvSpPr>
        <p:spPr>
          <a:xfrm>
            <a:off x="0" y="1932303"/>
            <a:ext cx="12192000" cy="29171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4" name="Marcador de posición de imagen 6">
            <a:extLst>
              <a:ext uri="{FF2B5EF4-FFF2-40B4-BE49-F238E27FC236}">
                <a16:creationId xmlns:a16="http://schemas.microsoft.com/office/drawing/2014/main" id="{7E138685-E3C5-48A4-8460-3BEDDDEDA6AD}"/>
              </a:ext>
            </a:extLst>
          </p:cNvPr>
          <p:cNvSpPr>
            <a:spLocks noGrp="1"/>
          </p:cNvSpPr>
          <p:nvPr>
            <p:ph type="pic" sz="quarter" idx="13"/>
          </p:nvPr>
        </p:nvSpPr>
        <p:spPr>
          <a:xfrm>
            <a:off x="647699" y="1470977"/>
            <a:ext cx="5372097" cy="3839847"/>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
        <p:nvSpPr>
          <p:cNvPr id="6" name="Marcador de posición de imagen 6">
            <a:extLst>
              <a:ext uri="{FF2B5EF4-FFF2-40B4-BE49-F238E27FC236}">
                <a16:creationId xmlns:a16="http://schemas.microsoft.com/office/drawing/2014/main" id="{B6811C8C-D1DA-4EE5-888B-A30D6285BA5D}"/>
              </a:ext>
            </a:extLst>
          </p:cNvPr>
          <p:cNvSpPr>
            <a:spLocks noGrp="1"/>
          </p:cNvSpPr>
          <p:nvPr>
            <p:ph type="pic" sz="quarter" idx="14"/>
          </p:nvPr>
        </p:nvSpPr>
        <p:spPr>
          <a:xfrm>
            <a:off x="6254748" y="1462403"/>
            <a:ext cx="5372097" cy="3856995"/>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
        <p:nvSpPr>
          <p:cNvPr id="9" name="Marcador de texto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647699" y="5451475"/>
            <a:ext cx="5372096" cy="711200"/>
          </a:xfrm>
        </p:spPr>
        <p:txBody>
          <a:bodyPr rtlCol="0"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rtl="0"/>
            <a:r>
              <a:rPr lang="es-ES" noProof="0"/>
              <a:t>Agregue texto aquí</a:t>
            </a:r>
          </a:p>
        </p:txBody>
      </p:sp>
      <p:sp>
        <p:nvSpPr>
          <p:cNvPr id="10" name="Marcador de texto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6254748" y="591502"/>
            <a:ext cx="5372096" cy="711200"/>
          </a:xfrm>
        </p:spPr>
        <p:txBody>
          <a:bodyPr rtlCol="0"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rtl="0"/>
            <a:r>
              <a:rPr lang="es-ES" noProof="0"/>
              <a:t>Agregue texto aquí</a:t>
            </a:r>
          </a:p>
        </p:txBody>
      </p:sp>
      <p:grpSp>
        <p:nvGrpSpPr>
          <p:cNvPr id="14" name="Grupo 13">
            <a:extLst>
              <a:ext uri="{FF2B5EF4-FFF2-40B4-BE49-F238E27FC236}">
                <a16:creationId xmlns:a16="http://schemas.microsoft.com/office/drawing/2014/main" id="{AF4B4D45-80E3-42F8-B437-4182608210C3}"/>
              </a:ext>
            </a:extLst>
          </p:cNvPr>
          <p:cNvGrpSpPr/>
          <p:nvPr userDrawn="1"/>
        </p:nvGrpSpPr>
        <p:grpSpPr>
          <a:xfrm>
            <a:off x="5387974" y="422433"/>
            <a:ext cx="644525" cy="973138"/>
            <a:chOff x="371475" y="671713"/>
            <a:chExt cx="496540" cy="836738"/>
          </a:xfrm>
          <a:solidFill>
            <a:schemeClr val="accent6"/>
          </a:solidFill>
        </p:grpSpPr>
        <p:sp>
          <p:nvSpPr>
            <p:cNvPr id="15" name="Rectángulo 14">
              <a:extLst>
                <a:ext uri="{FF2B5EF4-FFF2-40B4-BE49-F238E27FC236}">
                  <a16:creationId xmlns:a16="http://schemas.microsoft.com/office/drawing/2014/main" id="{D670E361-AF23-4722-9250-CCF26B3C5884}"/>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6" name="Rectángulo 15">
              <a:extLst>
                <a:ext uri="{FF2B5EF4-FFF2-40B4-BE49-F238E27FC236}">
                  <a16:creationId xmlns:a16="http://schemas.microsoft.com/office/drawing/2014/main" id="{BDE16CED-9FCD-4407-99EF-FFBE689DA9F1}"/>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grpSp>
      <p:grpSp>
        <p:nvGrpSpPr>
          <p:cNvPr id="17" name="Grupo 16">
            <a:extLst>
              <a:ext uri="{FF2B5EF4-FFF2-40B4-BE49-F238E27FC236}">
                <a16:creationId xmlns:a16="http://schemas.microsoft.com/office/drawing/2014/main" id="{FA147081-5AFB-463F-B27C-7A0C4CA0573B}"/>
              </a:ext>
            </a:extLst>
          </p:cNvPr>
          <p:cNvGrpSpPr/>
          <p:nvPr userDrawn="1"/>
        </p:nvGrpSpPr>
        <p:grpSpPr>
          <a:xfrm flipH="1">
            <a:off x="6248401" y="5451475"/>
            <a:ext cx="644525" cy="973138"/>
            <a:chOff x="371475" y="671713"/>
            <a:chExt cx="496540" cy="836738"/>
          </a:xfrm>
          <a:solidFill>
            <a:schemeClr val="accent6"/>
          </a:solidFill>
        </p:grpSpPr>
        <p:sp>
          <p:nvSpPr>
            <p:cNvPr id="18" name="Rectángulo 17">
              <a:extLst>
                <a:ext uri="{FF2B5EF4-FFF2-40B4-BE49-F238E27FC236}">
                  <a16:creationId xmlns:a16="http://schemas.microsoft.com/office/drawing/2014/main" id="{AE24567E-B0AE-4E55-A5FB-3019A9598162}"/>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9" name="Rectángulo 18">
              <a:extLst>
                <a:ext uri="{FF2B5EF4-FFF2-40B4-BE49-F238E27FC236}">
                  <a16:creationId xmlns:a16="http://schemas.microsoft.com/office/drawing/2014/main" id="{4918E6C0-B582-4943-9462-FE9740846585}"/>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grpSp>
    </p:spTree>
    <p:extLst>
      <p:ext uri="{BB962C8B-B14F-4D97-AF65-F5344CB8AC3E}">
        <p14:creationId xmlns:p14="http://schemas.microsoft.com/office/powerpoint/2010/main" val="4933882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Solo el título">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0565E0AE-C9AC-4E26-B4A4-DDEE620D897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4" name="Marcador de posición de imagen 6">
            <a:extLst>
              <a:ext uri="{FF2B5EF4-FFF2-40B4-BE49-F238E27FC236}">
                <a16:creationId xmlns:a16="http://schemas.microsoft.com/office/drawing/2014/main" id="{7E138685-E3C5-48A4-8460-3BEDDDEDA6AD}"/>
              </a:ext>
            </a:extLst>
          </p:cNvPr>
          <p:cNvSpPr>
            <a:spLocks noGrp="1"/>
          </p:cNvSpPr>
          <p:nvPr>
            <p:ph type="pic" sz="quarter" idx="13"/>
          </p:nvPr>
        </p:nvSpPr>
        <p:spPr>
          <a:xfrm>
            <a:off x="0" y="0"/>
            <a:ext cx="6019200" cy="6858000"/>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
        <p:nvSpPr>
          <p:cNvPr id="6" name="Marcador de posición de imagen 6">
            <a:extLst>
              <a:ext uri="{FF2B5EF4-FFF2-40B4-BE49-F238E27FC236}">
                <a16:creationId xmlns:a16="http://schemas.microsoft.com/office/drawing/2014/main" id="{B6811C8C-D1DA-4EE5-888B-A30D6285BA5D}"/>
              </a:ext>
            </a:extLst>
          </p:cNvPr>
          <p:cNvSpPr>
            <a:spLocks noGrp="1"/>
          </p:cNvSpPr>
          <p:nvPr>
            <p:ph type="pic" sz="quarter" idx="14"/>
          </p:nvPr>
        </p:nvSpPr>
        <p:spPr>
          <a:xfrm>
            <a:off x="6172201" y="0"/>
            <a:ext cx="6019799" cy="6858000"/>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
        <p:nvSpPr>
          <p:cNvPr id="9" name="Marcador de texto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725351" y="5008563"/>
            <a:ext cx="4910400" cy="711200"/>
          </a:xfrm>
        </p:spPr>
        <p:txBody>
          <a:bodyPr rtlCol="0"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rtl="0"/>
            <a:r>
              <a:rPr lang="es-ES" noProof="0"/>
              <a:t>Agregue texto aquí</a:t>
            </a:r>
          </a:p>
        </p:txBody>
      </p:sp>
      <p:sp>
        <p:nvSpPr>
          <p:cNvPr id="10" name="Marcador de texto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6635593" y="5008563"/>
            <a:ext cx="4908708" cy="711200"/>
          </a:xfrm>
        </p:spPr>
        <p:txBody>
          <a:bodyPr rtlCol="0"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rtl="0"/>
            <a:r>
              <a:rPr lang="es-ES" noProof="0"/>
              <a:t>Agregue texto aquí</a:t>
            </a:r>
          </a:p>
        </p:txBody>
      </p:sp>
    </p:spTree>
    <p:extLst>
      <p:ext uri="{BB962C8B-B14F-4D97-AF65-F5344CB8AC3E}">
        <p14:creationId xmlns:p14="http://schemas.microsoft.com/office/powerpoint/2010/main" val="330373224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Solo el título">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0565E0AE-C9AC-4E26-B4A4-DDEE620D897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2" name="Rectángulo 11">
            <a:extLst>
              <a:ext uri="{FF2B5EF4-FFF2-40B4-BE49-F238E27FC236}">
                <a16:creationId xmlns:a16="http://schemas.microsoft.com/office/drawing/2014/main" id="{6F023CF6-0A85-4867-A5CF-F75DDBC4C20A}"/>
              </a:ext>
            </a:extLst>
          </p:cNvPr>
          <p:cNvSpPr/>
          <p:nvPr userDrawn="1"/>
        </p:nvSpPr>
        <p:spPr>
          <a:xfrm>
            <a:off x="0" y="0"/>
            <a:ext cx="5372096" cy="68579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4" name="Marcador de posición de imagen 6">
            <a:extLst>
              <a:ext uri="{FF2B5EF4-FFF2-40B4-BE49-F238E27FC236}">
                <a16:creationId xmlns:a16="http://schemas.microsoft.com/office/drawing/2014/main" id="{7E138685-E3C5-48A4-8460-3BEDDDEDA6AD}"/>
              </a:ext>
            </a:extLst>
          </p:cNvPr>
          <p:cNvSpPr>
            <a:spLocks noGrp="1"/>
          </p:cNvSpPr>
          <p:nvPr>
            <p:ph type="pic" sz="quarter" idx="13"/>
          </p:nvPr>
        </p:nvSpPr>
        <p:spPr>
          <a:xfrm>
            <a:off x="371475" y="260350"/>
            <a:ext cx="5618153" cy="6300787"/>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
        <p:nvSpPr>
          <p:cNvPr id="20" name="Rectángulo 19">
            <a:extLst>
              <a:ext uri="{FF2B5EF4-FFF2-40B4-BE49-F238E27FC236}">
                <a16:creationId xmlns:a16="http://schemas.microsoft.com/office/drawing/2014/main" id="{97E2F46B-C34E-40D3-9D43-BBA43EDFC924}"/>
              </a:ext>
            </a:extLst>
          </p:cNvPr>
          <p:cNvSpPr/>
          <p:nvPr userDrawn="1"/>
        </p:nvSpPr>
        <p:spPr>
          <a:xfrm>
            <a:off x="6819906" y="-18257"/>
            <a:ext cx="5372096" cy="685799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6" name="Marcador de posición de imagen 6">
            <a:extLst>
              <a:ext uri="{FF2B5EF4-FFF2-40B4-BE49-F238E27FC236}">
                <a16:creationId xmlns:a16="http://schemas.microsoft.com/office/drawing/2014/main" id="{B6811C8C-D1DA-4EE5-888B-A30D6285BA5D}"/>
              </a:ext>
            </a:extLst>
          </p:cNvPr>
          <p:cNvSpPr>
            <a:spLocks noGrp="1"/>
          </p:cNvSpPr>
          <p:nvPr>
            <p:ph type="pic" sz="quarter" idx="14"/>
          </p:nvPr>
        </p:nvSpPr>
        <p:spPr>
          <a:xfrm>
            <a:off x="6280147" y="260350"/>
            <a:ext cx="5619600" cy="6300787"/>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
        <p:nvSpPr>
          <p:cNvPr id="9" name="Marcador de texto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725351" y="5008563"/>
            <a:ext cx="4910400" cy="711200"/>
          </a:xfrm>
        </p:spPr>
        <p:txBody>
          <a:bodyPr rtlCol="0"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rtl="0"/>
            <a:r>
              <a:rPr lang="es-ES" noProof="0"/>
              <a:t>Agregue texto aquí</a:t>
            </a:r>
          </a:p>
        </p:txBody>
      </p:sp>
      <p:sp>
        <p:nvSpPr>
          <p:cNvPr id="10" name="Marcador de texto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6635593" y="5008563"/>
            <a:ext cx="4908708" cy="711200"/>
          </a:xfrm>
        </p:spPr>
        <p:txBody>
          <a:bodyPr rtlCol="0"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rtl="0"/>
            <a:r>
              <a:rPr lang="es-ES" noProof="0"/>
              <a:t>Agregue texto aquí</a:t>
            </a:r>
          </a:p>
        </p:txBody>
      </p:sp>
    </p:spTree>
    <p:extLst>
      <p:ext uri="{BB962C8B-B14F-4D97-AF65-F5344CB8AC3E}">
        <p14:creationId xmlns:p14="http://schemas.microsoft.com/office/powerpoint/2010/main" val="36337101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DB3C88-F13B-4B5F-920D-B4EFFAA592E5}"/>
              </a:ext>
            </a:extLst>
          </p:cNvPr>
          <p:cNvSpPr>
            <a:spLocks noGrp="1"/>
          </p:cNvSpPr>
          <p:nvPr>
            <p:ph type="title" hasCustomPrompt="1"/>
          </p:nvPr>
        </p:nvSpPr>
        <p:spPr/>
        <p:txBody>
          <a:bodyPr rtlCol="0"/>
          <a:lstStyle/>
          <a:p>
            <a:pPr rtl="0"/>
            <a:r>
              <a:rPr lang="es-ES" noProof="0"/>
              <a:t>Haga clic para editar el estilo de título del patrón</a:t>
            </a:r>
          </a:p>
        </p:txBody>
      </p:sp>
      <p:sp>
        <p:nvSpPr>
          <p:cNvPr id="5" name="Marcador de posición de número de diapositiva 4">
            <a:extLst>
              <a:ext uri="{FF2B5EF4-FFF2-40B4-BE49-F238E27FC236}">
                <a16:creationId xmlns:a16="http://schemas.microsoft.com/office/drawing/2014/main" id="{6E5460C4-49C1-4270-BC58-5EEBC77615CD}"/>
              </a:ext>
            </a:extLst>
          </p:cNvPr>
          <p:cNvSpPr>
            <a:spLocks noGrp="1"/>
          </p:cNvSpPr>
          <p:nvPr>
            <p:ph type="sldNum" sz="quarter" idx="12"/>
          </p:nvPr>
        </p:nvSpPr>
        <p:spPr/>
        <p:txBody>
          <a:bodyPr rtlCol="0"/>
          <a:lstStyle/>
          <a:p>
            <a:pPr rtl="0"/>
            <a:fld id="{03DC2DEF-D2FE-4B45-ABA4-9F153FD1C98A}" type="slidenum">
              <a:rPr lang="es-ES" noProof="0" smtClean="0"/>
              <a:t>‹#›</a:t>
            </a:fld>
            <a:endParaRPr lang="es-ES" noProof="0"/>
          </a:p>
        </p:txBody>
      </p:sp>
      <p:sp>
        <p:nvSpPr>
          <p:cNvPr id="24" name="Rectángulo 23">
            <a:extLst>
              <a:ext uri="{FF2B5EF4-FFF2-40B4-BE49-F238E27FC236}">
                <a16:creationId xmlns:a16="http://schemas.microsoft.com/office/drawing/2014/main" id="{E2950CCA-59F9-4C47-A5BA-294E9EDCBABE}"/>
              </a:ext>
            </a:extLst>
          </p:cNvPr>
          <p:cNvSpPr/>
          <p:nvPr userDrawn="1"/>
        </p:nvSpPr>
        <p:spPr>
          <a:xfrm>
            <a:off x="371475" y="1233488"/>
            <a:ext cx="2776354" cy="49672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5" name="Rectángulo 24">
            <a:extLst>
              <a:ext uri="{FF2B5EF4-FFF2-40B4-BE49-F238E27FC236}">
                <a16:creationId xmlns:a16="http://schemas.microsoft.com/office/drawing/2014/main" id="{EB5BF167-B9E6-4F02-9FA8-3CA79D552F0E}"/>
              </a:ext>
            </a:extLst>
          </p:cNvPr>
          <p:cNvSpPr/>
          <p:nvPr userDrawn="1"/>
        </p:nvSpPr>
        <p:spPr>
          <a:xfrm>
            <a:off x="3286186" y="1233488"/>
            <a:ext cx="2776354" cy="49672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6" name="Rectángulo 25">
            <a:extLst>
              <a:ext uri="{FF2B5EF4-FFF2-40B4-BE49-F238E27FC236}">
                <a16:creationId xmlns:a16="http://schemas.microsoft.com/office/drawing/2014/main" id="{B48694DE-D82B-49DB-8A45-D1DD4C9BCEF1}"/>
              </a:ext>
            </a:extLst>
          </p:cNvPr>
          <p:cNvSpPr/>
          <p:nvPr userDrawn="1"/>
        </p:nvSpPr>
        <p:spPr>
          <a:xfrm>
            <a:off x="6200897" y="1233488"/>
            <a:ext cx="2776354" cy="4967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7" name="Rectángulo 26">
            <a:extLst>
              <a:ext uri="{FF2B5EF4-FFF2-40B4-BE49-F238E27FC236}">
                <a16:creationId xmlns:a16="http://schemas.microsoft.com/office/drawing/2014/main" id="{407C1370-8D38-4641-8D37-30A1218A4372}"/>
              </a:ext>
            </a:extLst>
          </p:cNvPr>
          <p:cNvSpPr/>
          <p:nvPr userDrawn="1"/>
        </p:nvSpPr>
        <p:spPr>
          <a:xfrm>
            <a:off x="9115608" y="1246188"/>
            <a:ext cx="2776354" cy="496728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cxnSp>
        <p:nvCxnSpPr>
          <p:cNvPr id="29" name="Conector recto 28">
            <a:extLst>
              <a:ext uri="{FF2B5EF4-FFF2-40B4-BE49-F238E27FC236}">
                <a16:creationId xmlns:a16="http://schemas.microsoft.com/office/drawing/2014/main" id="{CE3EDDE5-9B23-44D7-8546-0B2365B42B16}"/>
              </a:ext>
            </a:extLst>
          </p:cNvPr>
          <p:cNvCxnSpPr/>
          <p:nvPr userDrawn="1"/>
        </p:nvCxnSpPr>
        <p:spPr>
          <a:xfrm>
            <a:off x="591252" y="3721100"/>
            <a:ext cx="2336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a:extLst>
              <a:ext uri="{FF2B5EF4-FFF2-40B4-BE49-F238E27FC236}">
                <a16:creationId xmlns:a16="http://schemas.microsoft.com/office/drawing/2014/main" id="{B9D259D5-D3C0-4B60-B2D9-9B6DFFD270D8}"/>
              </a:ext>
            </a:extLst>
          </p:cNvPr>
          <p:cNvCxnSpPr/>
          <p:nvPr userDrawn="1"/>
        </p:nvCxnSpPr>
        <p:spPr>
          <a:xfrm>
            <a:off x="3505963" y="3721100"/>
            <a:ext cx="2336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Conector recto 30">
            <a:extLst>
              <a:ext uri="{FF2B5EF4-FFF2-40B4-BE49-F238E27FC236}">
                <a16:creationId xmlns:a16="http://schemas.microsoft.com/office/drawing/2014/main" id="{0710C392-9E34-4640-AC70-210A1B8C47B5}"/>
              </a:ext>
            </a:extLst>
          </p:cNvPr>
          <p:cNvCxnSpPr/>
          <p:nvPr userDrawn="1"/>
        </p:nvCxnSpPr>
        <p:spPr>
          <a:xfrm>
            <a:off x="6420674" y="3721100"/>
            <a:ext cx="2336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Conector recto 31">
            <a:extLst>
              <a:ext uri="{FF2B5EF4-FFF2-40B4-BE49-F238E27FC236}">
                <a16:creationId xmlns:a16="http://schemas.microsoft.com/office/drawing/2014/main" id="{D7A92E0B-B060-48FA-A650-36894FF4B216}"/>
              </a:ext>
            </a:extLst>
          </p:cNvPr>
          <p:cNvCxnSpPr/>
          <p:nvPr userDrawn="1"/>
        </p:nvCxnSpPr>
        <p:spPr>
          <a:xfrm>
            <a:off x="9335385" y="3721100"/>
            <a:ext cx="2336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Marcador de posición de imagen 33">
            <a:extLst>
              <a:ext uri="{FF2B5EF4-FFF2-40B4-BE49-F238E27FC236}">
                <a16:creationId xmlns:a16="http://schemas.microsoft.com/office/drawing/2014/main" id="{D9056F2B-EAFD-4A57-BB92-D14816C84DDE}"/>
              </a:ext>
            </a:extLst>
          </p:cNvPr>
          <p:cNvSpPr>
            <a:spLocks noGrp="1"/>
          </p:cNvSpPr>
          <p:nvPr>
            <p:ph type="pic" sz="quarter" idx="13"/>
          </p:nvPr>
        </p:nvSpPr>
        <p:spPr>
          <a:xfrm>
            <a:off x="876300" y="1739900"/>
            <a:ext cx="1689100" cy="1397000"/>
          </a:xfrm>
        </p:spPr>
        <p:txBody>
          <a:bodyPr rtlCol="0"/>
          <a:lstStyle>
            <a:lvl1pPr marL="0" indent="0" algn="ctr">
              <a:buNone/>
              <a:defRPr>
                <a:solidFill>
                  <a:schemeClr val="bg1"/>
                </a:solidFill>
              </a:defRPr>
            </a:lvl1pPr>
          </a:lstStyle>
          <a:p>
            <a:pPr rtl="0"/>
            <a:r>
              <a:rPr lang="es-ES" noProof="0"/>
              <a:t>Haga clic en el icono para agregar una imagen</a:t>
            </a:r>
          </a:p>
        </p:txBody>
      </p:sp>
      <p:sp>
        <p:nvSpPr>
          <p:cNvPr id="35" name="Marcador de posición de imagen 33">
            <a:extLst>
              <a:ext uri="{FF2B5EF4-FFF2-40B4-BE49-F238E27FC236}">
                <a16:creationId xmlns:a16="http://schemas.microsoft.com/office/drawing/2014/main" id="{E65006DE-F797-4019-BB72-F484F9FE7E58}"/>
              </a:ext>
            </a:extLst>
          </p:cNvPr>
          <p:cNvSpPr>
            <a:spLocks noGrp="1"/>
          </p:cNvSpPr>
          <p:nvPr>
            <p:ph type="pic" sz="quarter" idx="14"/>
          </p:nvPr>
        </p:nvSpPr>
        <p:spPr>
          <a:xfrm>
            <a:off x="3829813" y="4263232"/>
            <a:ext cx="1689100" cy="1397000"/>
          </a:xfrm>
        </p:spPr>
        <p:txBody>
          <a:bodyPr rtlCol="0"/>
          <a:lstStyle>
            <a:lvl1pPr marL="0" indent="0" algn="ctr">
              <a:buNone/>
              <a:defRPr>
                <a:solidFill>
                  <a:schemeClr val="bg1"/>
                </a:solidFill>
              </a:defRPr>
            </a:lvl1pPr>
          </a:lstStyle>
          <a:p>
            <a:pPr rtl="0"/>
            <a:r>
              <a:rPr lang="es-ES" noProof="0"/>
              <a:t>Haga clic en el icono para agregar una imagen</a:t>
            </a:r>
          </a:p>
        </p:txBody>
      </p:sp>
      <p:sp>
        <p:nvSpPr>
          <p:cNvPr id="36" name="Marcador de posición de imagen 33">
            <a:extLst>
              <a:ext uri="{FF2B5EF4-FFF2-40B4-BE49-F238E27FC236}">
                <a16:creationId xmlns:a16="http://schemas.microsoft.com/office/drawing/2014/main" id="{0947D252-5545-4406-8764-B7712464DA56}"/>
              </a:ext>
            </a:extLst>
          </p:cNvPr>
          <p:cNvSpPr>
            <a:spLocks noGrp="1"/>
          </p:cNvSpPr>
          <p:nvPr>
            <p:ph type="pic" sz="quarter" idx="15"/>
          </p:nvPr>
        </p:nvSpPr>
        <p:spPr>
          <a:xfrm>
            <a:off x="6744524" y="1739900"/>
            <a:ext cx="1689100" cy="1397000"/>
          </a:xfrm>
        </p:spPr>
        <p:txBody>
          <a:bodyPr rtlCol="0"/>
          <a:lstStyle>
            <a:lvl1pPr marL="0" indent="0" algn="ctr">
              <a:buNone/>
              <a:defRPr>
                <a:solidFill>
                  <a:schemeClr val="bg1"/>
                </a:solidFill>
              </a:defRPr>
            </a:lvl1pPr>
          </a:lstStyle>
          <a:p>
            <a:pPr rtl="0"/>
            <a:r>
              <a:rPr lang="es-ES" noProof="0"/>
              <a:t>Haga clic en el icono para agregar una imagen</a:t>
            </a:r>
          </a:p>
        </p:txBody>
      </p:sp>
      <p:sp>
        <p:nvSpPr>
          <p:cNvPr id="38" name="Marcador de posición de imagen 33">
            <a:extLst>
              <a:ext uri="{FF2B5EF4-FFF2-40B4-BE49-F238E27FC236}">
                <a16:creationId xmlns:a16="http://schemas.microsoft.com/office/drawing/2014/main" id="{DD89F80C-C1D7-4F63-BAD2-F4EE1F9A162F}"/>
              </a:ext>
            </a:extLst>
          </p:cNvPr>
          <p:cNvSpPr>
            <a:spLocks noGrp="1"/>
          </p:cNvSpPr>
          <p:nvPr>
            <p:ph type="pic" sz="quarter" idx="17"/>
          </p:nvPr>
        </p:nvSpPr>
        <p:spPr>
          <a:xfrm>
            <a:off x="9659235" y="4263232"/>
            <a:ext cx="1689100" cy="1397000"/>
          </a:xfrm>
        </p:spPr>
        <p:txBody>
          <a:bodyPr rtlCol="0"/>
          <a:lstStyle>
            <a:lvl1pPr marL="0" indent="0" algn="ctr">
              <a:buNone/>
              <a:defRPr>
                <a:solidFill>
                  <a:schemeClr val="bg1"/>
                </a:solidFill>
              </a:defRPr>
            </a:lvl1pPr>
          </a:lstStyle>
          <a:p>
            <a:pPr rtl="0"/>
            <a:r>
              <a:rPr lang="es-ES" noProof="0"/>
              <a:t>Haga clic en el icono para agregar una imagen</a:t>
            </a:r>
          </a:p>
        </p:txBody>
      </p:sp>
      <p:sp>
        <p:nvSpPr>
          <p:cNvPr id="40" name="Marcador de texto 39">
            <a:extLst>
              <a:ext uri="{FF2B5EF4-FFF2-40B4-BE49-F238E27FC236}">
                <a16:creationId xmlns:a16="http://schemas.microsoft.com/office/drawing/2014/main" id="{08BBFEC8-B6BE-4768-9284-26D98C06FFC4}"/>
              </a:ext>
            </a:extLst>
          </p:cNvPr>
          <p:cNvSpPr>
            <a:spLocks noGrp="1"/>
          </p:cNvSpPr>
          <p:nvPr>
            <p:ph type="body" sz="quarter" idx="18" hasCustomPrompt="1"/>
          </p:nvPr>
        </p:nvSpPr>
        <p:spPr>
          <a:xfrm>
            <a:off x="590550" y="3949700"/>
            <a:ext cx="2336800" cy="1854200"/>
          </a:xfrm>
        </p:spPr>
        <p:txBody>
          <a:bodyPr rtlCol="0">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
        <p:nvSpPr>
          <p:cNvPr id="41" name="Marcador de texto 39">
            <a:extLst>
              <a:ext uri="{FF2B5EF4-FFF2-40B4-BE49-F238E27FC236}">
                <a16:creationId xmlns:a16="http://schemas.microsoft.com/office/drawing/2014/main" id="{D12C79C2-427D-418B-8FFA-C27D8F2C986B}"/>
              </a:ext>
            </a:extLst>
          </p:cNvPr>
          <p:cNvSpPr>
            <a:spLocks noGrp="1"/>
          </p:cNvSpPr>
          <p:nvPr>
            <p:ph type="body" sz="quarter" idx="19" hasCustomPrompt="1"/>
          </p:nvPr>
        </p:nvSpPr>
        <p:spPr>
          <a:xfrm>
            <a:off x="3505963" y="1595835"/>
            <a:ext cx="2336800" cy="1854200"/>
          </a:xfrm>
        </p:spPr>
        <p:txBody>
          <a:bodyPr rtlCol="0" anchor="b">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
        <p:nvSpPr>
          <p:cNvPr id="42" name="Marcador de texto 39">
            <a:extLst>
              <a:ext uri="{FF2B5EF4-FFF2-40B4-BE49-F238E27FC236}">
                <a16:creationId xmlns:a16="http://schemas.microsoft.com/office/drawing/2014/main" id="{0FD568C4-A06D-4A56-B7D6-AF338F5C329A}"/>
              </a:ext>
            </a:extLst>
          </p:cNvPr>
          <p:cNvSpPr>
            <a:spLocks noGrp="1"/>
          </p:cNvSpPr>
          <p:nvPr>
            <p:ph type="body" sz="quarter" idx="20" hasCustomPrompt="1"/>
          </p:nvPr>
        </p:nvSpPr>
        <p:spPr>
          <a:xfrm>
            <a:off x="6420674" y="3949700"/>
            <a:ext cx="2336800" cy="1854200"/>
          </a:xfrm>
        </p:spPr>
        <p:txBody>
          <a:bodyPr rtlCol="0">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
        <p:nvSpPr>
          <p:cNvPr id="43" name="Marcador de texto 39">
            <a:extLst>
              <a:ext uri="{FF2B5EF4-FFF2-40B4-BE49-F238E27FC236}">
                <a16:creationId xmlns:a16="http://schemas.microsoft.com/office/drawing/2014/main" id="{76B41443-1233-4172-B61C-7CC516D88802}"/>
              </a:ext>
            </a:extLst>
          </p:cNvPr>
          <p:cNvSpPr>
            <a:spLocks noGrp="1"/>
          </p:cNvSpPr>
          <p:nvPr>
            <p:ph type="body" sz="quarter" idx="21" hasCustomPrompt="1"/>
          </p:nvPr>
        </p:nvSpPr>
        <p:spPr>
          <a:xfrm>
            <a:off x="9335385" y="1595835"/>
            <a:ext cx="2336800" cy="1854200"/>
          </a:xfrm>
        </p:spPr>
        <p:txBody>
          <a:bodyPr rtlCol="0" anchor="b">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Tree>
    <p:extLst>
      <p:ext uri="{BB962C8B-B14F-4D97-AF65-F5344CB8AC3E}">
        <p14:creationId xmlns:p14="http://schemas.microsoft.com/office/powerpoint/2010/main" val="21080789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6_Solo el título">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6B607F24-5B01-4964-9736-E876BC347E55}"/>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 name="Título 1">
            <a:extLst>
              <a:ext uri="{FF2B5EF4-FFF2-40B4-BE49-F238E27FC236}">
                <a16:creationId xmlns:a16="http://schemas.microsoft.com/office/drawing/2014/main" id="{BADB3C88-F13B-4B5F-920D-B4EFFAA592E5}"/>
              </a:ext>
            </a:extLst>
          </p:cNvPr>
          <p:cNvSpPr>
            <a:spLocks noGrp="1"/>
          </p:cNvSpPr>
          <p:nvPr>
            <p:ph type="title" hasCustomPrompt="1"/>
          </p:nvPr>
        </p:nvSpPr>
        <p:spPr>
          <a:xfrm>
            <a:off x="371475" y="260351"/>
            <a:ext cx="6168473" cy="758824"/>
          </a:xfrm>
        </p:spPr>
        <p:txBody>
          <a:bodyPr rtlCol="0"/>
          <a:lstStyle/>
          <a:p>
            <a:pPr rtl="0"/>
            <a:r>
              <a:rPr lang="es-ES" noProof="0"/>
              <a:t>Haga clic para editar el estilo de título del patrón</a:t>
            </a:r>
          </a:p>
        </p:txBody>
      </p:sp>
      <p:sp>
        <p:nvSpPr>
          <p:cNvPr id="24" name="Rectángulo 23">
            <a:extLst>
              <a:ext uri="{FF2B5EF4-FFF2-40B4-BE49-F238E27FC236}">
                <a16:creationId xmlns:a16="http://schemas.microsoft.com/office/drawing/2014/main" id="{E2950CCA-59F9-4C47-A5BA-294E9EDCBABE}"/>
              </a:ext>
            </a:extLst>
          </p:cNvPr>
          <p:cNvSpPr/>
          <p:nvPr userDrawn="1"/>
        </p:nvSpPr>
        <p:spPr>
          <a:xfrm>
            <a:off x="6769101" y="0"/>
            <a:ext cx="2711082" cy="228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2" name="Rectángulo 21">
            <a:extLst>
              <a:ext uri="{FF2B5EF4-FFF2-40B4-BE49-F238E27FC236}">
                <a16:creationId xmlns:a16="http://schemas.microsoft.com/office/drawing/2014/main" id="{F44232AA-36A1-4A85-8868-9D12848EB106}"/>
              </a:ext>
            </a:extLst>
          </p:cNvPr>
          <p:cNvSpPr/>
          <p:nvPr userDrawn="1"/>
        </p:nvSpPr>
        <p:spPr>
          <a:xfrm>
            <a:off x="9480918" y="2286000"/>
            <a:ext cx="2711082"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3" name="Rectángulo 22">
            <a:extLst>
              <a:ext uri="{FF2B5EF4-FFF2-40B4-BE49-F238E27FC236}">
                <a16:creationId xmlns:a16="http://schemas.microsoft.com/office/drawing/2014/main" id="{0B045D93-056D-486E-A634-890ECB9AF9C2}"/>
              </a:ext>
            </a:extLst>
          </p:cNvPr>
          <p:cNvSpPr/>
          <p:nvPr userDrawn="1"/>
        </p:nvSpPr>
        <p:spPr>
          <a:xfrm>
            <a:off x="6769100" y="4572000"/>
            <a:ext cx="2711082" cy="228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8" name="Rectángulo 27">
            <a:extLst>
              <a:ext uri="{FF2B5EF4-FFF2-40B4-BE49-F238E27FC236}">
                <a16:creationId xmlns:a16="http://schemas.microsoft.com/office/drawing/2014/main" id="{567CD5E4-19A9-4EFD-BBF1-2B1FBC9BB9BD}"/>
              </a:ext>
            </a:extLst>
          </p:cNvPr>
          <p:cNvSpPr/>
          <p:nvPr userDrawn="1"/>
        </p:nvSpPr>
        <p:spPr>
          <a:xfrm>
            <a:off x="9480918" y="0"/>
            <a:ext cx="2711082"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33" name="Rectángulo 32">
            <a:extLst>
              <a:ext uri="{FF2B5EF4-FFF2-40B4-BE49-F238E27FC236}">
                <a16:creationId xmlns:a16="http://schemas.microsoft.com/office/drawing/2014/main" id="{AA533582-AC3E-4F3B-9602-085EB97AD294}"/>
              </a:ext>
            </a:extLst>
          </p:cNvPr>
          <p:cNvSpPr/>
          <p:nvPr userDrawn="1"/>
        </p:nvSpPr>
        <p:spPr>
          <a:xfrm>
            <a:off x="6768364" y="2286000"/>
            <a:ext cx="2711082"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37" name="Rectángulo 36">
            <a:extLst>
              <a:ext uri="{FF2B5EF4-FFF2-40B4-BE49-F238E27FC236}">
                <a16:creationId xmlns:a16="http://schemas.microsoft.com/office/drawing/2014/main" id="{CF0B1BD9-4AC2-4549-9001-383664C7F224}"/>
              </a:ext>
            </a:extLst>
          </p:cNvPr>
          <p:cNvSpPr/>
          <p:nvPr userDrawn="1"/>
        </p:nvSpPr>
        <p:spPr>
          <a:xfrm>
            <a:off x="9480918" y="4572000"/>
            <a:ext cx="2711082"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4" name="Triángulo isósceles 3">
            <a:extLst>
              <a:ext uri="{FF2B5EF4-FFF2-40B4-BE49-F238E27FC236}">
                <a16:creationId xmlns:a16="http://schemas.microsoft.com/office/drawing/2014/main" id="{32B2DC05-AAD7-458D-B737-BE8CCA1FFA99}"/>
              </a:ext>
            </a:extLst>
          </p:cNvPr>
          <p:cNvSpPr/>
          <p:nvPr userDrawn="1"/>
        </p:nvSpPr>
        <p:spPr>
          <a:xfrm rot="5400000">
            <a:off x="9422986" y="1050373"/>
            <a:ext cx="298174" cy="185254"/>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39" name="Triángulo isósceles 38">
            <a:extLst>
              <a:ext uri="{FF2B5EF4-FFF2-40B4-BE49-F238E27FC236}">
                <a16:creationId xmlns:a16="http://schemas.microsoft.com/office/drawing/2014/main" id="{E423C01B-EB10-48EF-8F1C-C2A7E1923E3E}"/>
              </a:ext>
            </a:extLst>
          </p:cNvPr>
          <p:cNvSpPr/>
          <p:nvPr userDrawn="1"/>
        </p:nvSpPr>
        <p:spPr>
          <a:xfrm rot="16200000">
            <a:off x="9238100" y="3336373"/>
            <a:ext cx="298174" cy="18525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44" name="Triángulo isósceles 43">
            <a:extLst>
              <a:ext uri="{FF2B5EF4-FFF2-40B4-BE49-F238E27FC236}">
                <a16:creationId xmlns:a16="http://schemas.microsoft.com/office/drawing/2014/main" id="{BB0D5D5D-BB46-489A-A006-03E52FDA0AB6}"/>
              </a:ext>
            </a:extLst>
          </p:cNvPr>
          <p:cNvSpPr/>
          <p:nvPr userDrawn="1"/>
        </p:nvSpPr>
        <p:spPr>
          <a:xfrm rot="5400000">
            <a:off x="9422986" y="5622373"/>
            <a:ext cx="298174" cy="185254"/>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45" name="Marcador de posición de imagen 33">
            <a:extLst>
              <a:ext uri="{FF2B5EF4-FFF2-40B4-BE49-F238E27FC236}">
                <a16:creationId xmlns:a16="http://schemas.microsoft.com/office/drawing/2014/main" id="{2D0DCA06-9544-45C9-BE22-EBB853AE757C}"/>
              </a:ext>
            </a:extLst>
          </p:cNvPr>
          <p:cNvSpPr>
            <a:spLocks noGrp="1"/>
          </p:cNvSpPr>
          <p:nvPr>
            <p:ph type="pic" sz="quarter" idx="13"/>
          </p:nvPr>
        </p:nvSpPr>
        <p:spPr>
          <a:xfrm>
            <a:off x="10133588" y="561678"/>
            <a:ext cx="1405742" cy="1162644"/>
          </a:xfrm>
        </p:spPr>
        <p:txBody>
          <a:bodyPr rtlCol="0">
            <a:normAutofit/>
          </a:bodyPr>
          <a:lstStyle>
            <a:lvl1pPr marL="0" indent="0" algn="ctr">
              <a:buNone/>
              <a:defRPr sz="2000">
                <a:solidFill>
                  <a:schemeClr val="tx1"/>
                </a:solidFill>
              </a:defRPr>
            </a:lvl1pPr>
          </a:lstStyle>
          <a:p>
            <a:pPr rtl="0"/>
            <a:r>
              <a:rPr lang="es-ES" noProof="0"/>
              <a:t>Haga clic en el icono para agregar una imagen</a:t>
            </a:r>
          </a:p>
        </p:txBody>
      </p:sp>
      <p:sp>
        <p:nvSpPr>
          <p:cNvPr id="46" name="Marcador de posición de imagen 33">
            <a:extLst>
              <a:ext uri="{FF2B5EF4-FFF2-40B4-BE49-F238E27FC236}">
                <a16:creationId xmlns:a16="http://schemas.microsoft.com/office/drawing/2014/main" id="{21403A13-F195-405D-B352-4B77969E358B}"/>
              </a:ext>
            </a:extLst>
          </p:cNvPr>
          <p:cNvSpPr>
            <a:spLocks noGrp="1"/>
          </p:cNvSpPr>
          <p:nvPr>
            <p:ph type="pic" sz="quarter" idx="14"/>
          </p:nvPr>
        </p:nvSpPr>
        <p:spPr>
          <a:xfrm>
            <a:off x="7421034" y="2847678"/>
            <a:ext cx="1405742" cy="1162644"/>
          </a:xfrm>
        </p:spPr>
        <p:txBody>
          <a:bodyPr rtlCol="0">
            <a:normAutofit/>
          </a:bodyPr>
          <a:lstStyle>
            <a:lvl1pPr marL="0" indent="0" algn="ctr">
              <a:buNone/>
              <a:defRPr sz="2000">
                <a:solidFill>
                  <a:schemeClr val="tx1"/>
                </a:solidFill>
              </a:defRPr>
            </a:lvl1pPr>
          </a:lstStyle>
          <a:p>
            <a:pPr rtl="0"/>
            <a:r>
              <a:rPr lang="es-ES" noProof="0"/>
              <a:t>Haga clic en el icono para agregar una imagen</a:t>
            </a:r>
          </a:p>
        </p:txBody>
      </p:sp>
      <p:sp>
        <p:nvSpPr>
          <p:cNvPr id="47" name="Marcador de posición de imagen 33">
            <a:extLst>
              <a:ext uri="{FF2B5EF4-FFF2-40B4-BE49-F238E27FC236}">
                <a16:creationId xmlns:a16="http://schemas.microsoft.com/office/drawing/2014/main" id="{390C9BE2-4328-41D9-82FB-F6FEE7026C55}"/>
              </a:ext>
            </a:extLst>
          </p:cNvPr>
          <p:cNvSpPr>
            <a:spLocks noGrp="1"/>
          </p:cNvSpPr>
          <p:nvPr>
            <p:ph type="pic" sz="quarter" idx="15"/>
          </p:nvPr>
        </p:nvSpPr>
        <p:spPr>
          <a:xfrm>
            <a:off x="10133588" y="5133678"/>
            <a:ext cx="1405742" cy="1162644"/>
          </a:xfrm>
        </p:spPr>
        <p:txBody>
          <a:bodyPr rtlCol="0">
            <a:normAutofit/>
          </a:bodyPr>
          <a:lstStyle>
            <a:lvl1pPr marL="0" indent="0" algn="ctr">
              <a:buNone/>
              <a:defRPr sz="2000">
                <a:solidFill>
                  <a:schemeClr val="tx1"/>
                </a:solidFill>
              </a:defRPr>
            </a:lvl1pPr>
          </a:lstStyle>
          <a:p>
            <a:pPr rtl="0"/>
            <a:r>
              <a:rPr lang="es-ES" noProof="0"/>
              <a:t>Haga clic en el icono para agregar una imagen</a:t>
            </a:r>
          </a:p>
        </p:txBody>
      </p:sp>
      <p:sp>
        <p:nvSpPr>
          <p:cNvPr id="48" name="Marcador de posición de imagen 6">
            <a:extLst>
              <a:ext uri="{FF2B5EF4-FFF2-40B4-BE49-F238E27FC236}">
                <a16:creationId xmlns:a16="http://schemas.microsoft.com/office/drawing/2014/main" id="{7E57D58E-479C-4409-8D5F-7CAC3178A771}"/>
              </a:ext>
            </a:extLst>
          </p:cNvPr>
          <p:cNvSpPr>
            <a:spLocks noGrp="1"/>
          </p:cNvSpPr>
          <p:nvPr>
            <p:ph type="pic" sz="quarter" idx="16"/>
          </p:nvPr>
        </p:nvSpPr>
        <p:spPr>
          <a:xfrm>
            <a:off x="371475" y="1233488"/>
            <a:ext cx="6168473" cy="5624512"/>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
        <p:nvSpPr>
          <p:cNvPr id="17" name="Marcador de texto 39">
            <a:extLst>
              <a:ext uri="{FF2B5EF4-FFF2-40B4-BE49-F238E27FC236}">
                <a16:creationId xmlns:a16="http://schemas.microsoft.com/office/drawing/2014/main" id="{1EE624A7-7FE4-44DC-B710-D995C25C9CEA}"/>
              </a:ext>
            </a:extLst>
          </p:cNvPr>
          <p:cNvSpPr>
            <a:spLocks noGrp="1"/>
          </p:cNvSpPr>
          <p:nvPr>
            <p:ph type="body" sz="quarter" idx="18" hasCustomPrompt="1"/>
          </p:nvPr>
        </p:nvSpPr>
        <p:spPr>
          <a:xfrm>
            <a:off x="6956242" y="215900"/>
            <a:ext cx="2336800" cy="1854200"/>
          </a:xfrm>
        </p:spPr>
        <p:txBody>
          <a:bodyPr rtlCol="0" anchor="ct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
        <p:nvSpPr>
          <p:cNvPr id="18" name="Marcador de texto 39">
            <a:extLst>
              <a:ext uri="{FF2B5EF4-FFF2-40B4-BE49-F238E27FC236}">
                <a16:creationId xmlns:a16="http://schemas.microsoft.com/office/drawing/2014/main" id="{34CC27D1-7AB7-4922-81C5-41E9C01BAAE1}"/>
              </a:ext>
            </a:extLst>
          </p:cNvPr>
          <p:cNvSpPr>
            <a:spLocks noGrp="1"/>
          </p:cNvSpPr>
          <p:nvPr>
            <p:ph type="body" sz="quarter" idx="19" hasCustomPrompt="1"/>
          </p:nvPr>
        </p:nvSpPr>
        <p:spPr>
          <a:xfrm>
            <a:off x="9668059" y="2501900"/>
            <a:ext cx="2336800" cy="1854200"/>
          </a:xfrm>
        </p:spPr>
        <p:txBody>
          <a:bodyPr rtlCol="0" anchor="ct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
        <p:nvSpPr>
          <p:cNvPr id="19" name="Marcador de texto 39">
            <a:extLst>
              <a:ext uri="{FF2B5EF4-FFF2-40B4-BE49-F238E27FC236}">
                <a16:creationId xmlns:a16="http://schemas.microsoft.com/office/drawing/2014/main" id="{03F0CFEB-33B8-47FE-BC44-44AF273543D5}"/>
              </a:ext>
            </a:extLst>
          </p:cNvPr>
          <p:cNvSpPr>
            <a:spLocks noGrp="1"/>
          </p:cNvSpPr>
          <p:nvPr>
            <p:ph type="body" sz="quarter" idx="20" hasCustomPrompt="1"/>
          </p:nvPr>
        </p:nvSpPr>
        <p:spPr>
          <a:xfrm>
            <a:off x="6956241" y="4787900"/>
            <a:ext cx="2336800" cy="1854200"/>
          </a:xfrm>
        </p:spPr>
        <p:txBody>
          <a:bodyPr rtlCol="0" anchor="ct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Tree>
    <p:extLst>
      <p:ext uri="{BB962C8B-B14F-4D97-AF65-F5344CB8AC3E}">
        <p14:creationId xmlns:p14="http://schemas.microsoft.com/office/powerpoint/2010/main" val="20142591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7_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rtlCol="0"/>
          <a:lstStyle/>
          <a:p>
            <a:pPr rtl="0"/>
            <a:r>
              <a:rPr lang="es-ES" noProof="0"/>
              <a:t>Haga clic para modificar el estilo de título del patrón</a:t>
            </a:r>
          </a:p>
        </p:txBody>
      </p:sp>
      <p:sp>
        <p:nvSpPr>
          <p:cNvPr id="48" name="Marcador de posición de imagen 6">
            <a:extLst>
              <a:ext uri="{FF2B5EF4-FFF2-40B4-BE49-F238E27FC236}">
                <a16:creationId xmlns:a16="http://schemas.microsoft.com/office/drawing/2014/main" id="{7E57D58E-479C-4409-8D5F-7CAC3178A771}"/>
              </a:ext>
            </a:extLst>
          </p:cNvPr>
          <p:cNvSpPr>
            <a:spLocks noGrp="1"/>
          </p:cNvSpPr>
          <p:nvPr>
            <p:ph type="pic" sz="quarter" idx="16"/>
          </p:nvPr>
        </p:nvSpPr>
        <p:spPr>
          <a:xfrm>
            <a:off x="371475" y="1233488"/>
            <a:ext cx="11520487" cy="3049754"/>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
        <p:nvSpPr>
          <p:cNvPr id="17" name="Marcador de número de diapositiva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p:spPr>
        <p:txBody>
          <a:bodyPr rtlCol="0"/>
          <a:lstStyle/>
          <a:p>
            <a:pPr rtl="0"/>
            <a:fld id="{03DC2DEF-D2FE-4B45-ABA4-9F153FD1C98A}" type="slidenum">
              <a:rPr lang="es-ES" noProof="0" smtClean="0"/>
              <a:t>‹#›</a:t>
            </a:fld>
            <a:endParaRPr lang="es-ES" noProof="0"/>
          </a:p>
        </p:txBody>
      </p:sp>
      <p:sp>
        <p:nvSpPr>
          <p:cNvPr id="20" name="Marcador de posición de imagen 33">
            <a:extLst>
              <a:ext uri="{FF2B5EF4-FFF2-40B4-BE49-F238E27FC236}">
                <a16:creationId xmlns:a16="http://schemas.microsoft.com/office/drawing/2014/main" id="{917F3183-F8DC-409E-BDAF-E3190E5CC10A}"/>
              </a:ext>
            </a:extLst>
          </p:cNvPr>
          <p:cNvSpPr>
            <a:spLocks noGrp="1"/>
          </p:cNvSpPr>
          <p:nvPr>
            <p:ph type="pic" sz="quarter" idx="13"/>
          </p:nvPr>
        </p:nvSpPr>
        <p:spPr>
          <a:xfrm>
            <a:off x="1466711" y="2999731"/>
            <a:ext cx="1405742" cy="1162644"/>
          </a:xfrm>
        </p:spPr>
        <p:txBody>
          <a:bodyPr rtlCol="0">
            <a:normAutofit/>
          </a:bodyPr>
          <a:lstStyle>
            <a:lvl1pPr marL="0" indent="0" algn="ctr">
              <a:buNone/>
              <a:defRPr sz="2000">
                <a:solidFill>
                  <a:schemeClr val="tx1"/>
                </a:solidFill>
              </a:defRPr>
            </a:lvl1pPr>
          </a:lstStyle>
          <a:p>
            <a:pPr rtl="0"/>
            <a:r>
              <a:rPr lang="es-ES" noProof="0"/>
              <a:t>Haga clic en el icono para agregar una imagen</a:t>
            </a:r>
          </a:p>
        </p:txBody>
      </p:sp>
      <p:sp>
        <p:nvSpPr>
          <p:cNvPr id="25" name="Marcador de posición de imagen 33">
            <a:extLst>
              <a:ext uri="{FF2B5EF4-FFF2-40B4-BE49-F238E27FC236}">
                <a16:creationId xmlns:a16="http://schemas.microsoft.com/office/drawing/2014/main" id="{8DCF90EE-8A0F-46BB-A8EC-27CB7826EB0D}"/>
              </a:ext>
            </a:extLst>
          </p:cNvPr>
          <p:cNvSpPr>
            <a:spLocks noGrp="1"/>
          </p:cNvSpPr>
          <p:nvPr>
            <p:ph type="pic" sz="quarter" idx="17"/>
          </p:nvPr>
        </p:nvSpPr>
        <p:spPr>
          <a:xfrm>
            <a:off x="4108135" y="2999731"/>
            <a:ext cx="1405742" cy="1162644"/>
          </a:xfrm>
        </p:spPr>
        <p:txBody>
          <a:bodyPr rtlCol="0">
            <a:normAutofit/>
          </a:bodyPr>
          <a:lstStyle>
            <a:lvl1pPr marL="0" indent="0" algn="ctr">
              <a:buNone/>
              <a:defRPr sz="2000">
                <a:solidFill>
                  <a:schemeClr val="tx1"/>
                </a:solidFill>
              </a:defRPr>
            </a:lvl1pPr>
          </a:lstStyle>
          <a:p>
            <a:pPr rtl="0"/>
            <a:r>
              <a:rPr lang="es-ES" noProof="0"/>
              <a:t>Haga clic en el icono para agregar una imagen</a:t>
            </a:r>
          </a:p>
        </p:txBody>
      </p:sp>
      <p:sp>
        <p:nvSpPr>
          <p:cNvPr id="26" name="Marcador de posición de imagen 33">
            <a:extLst>
              <a:ext uri="{FF2B5EF4-FFF2-40B4-BE49-F238E27FC236}">
                <a16:creationId xmlns:a16="http://schemas.microsoft.com/office/drawing/2014/main" id="{4B6BCE84-A7A7-4701-966F-9F969C523C51}"/>
              </a:ext>
            </a:extLst>
          </p:cNvPr>
          <p:cNvSpPr>
            <a:spLocks noGrp="1"/>
          </p:cNvSpPr>
          <p:nvPr>
            <p:ph type="pic" sz="quarter" idx="18"/>
          </p:nvPr>
        </p:nvSpPr>
        <p:spPr>
          <a:xfrm>
            <a:off x="6749558" y="2999731"/>
            <a:ext cx="1405742" cy="1162644"/>
          </a:xfrm>
        </p:spPr>
        <p:txBody>
          <a:bodyPr rtlCol="0">
            <a:normAutofit/>
          </a:bodyPr>
          <a:lstStyle>
            <a:lvl1pPr marL="0" indent="0" algn="ctr">
              <a:buNone/>
              <a:defRPr sz="2000">
                <a:solidFill>
                  <a:schemeClr val="tx1"/>
                </a:solidFill>
              </a:defRPr>
            </a:lvl1pPr>
          </a:lstStyle>
          <a:p>
            <a:pPr rtl="0"/>
            <a:r>
              <a:rPr lang="es-ES" noProof="0"/>
              <a:t>Haga clic en el icono para agregar una imagen</a:t>
            </a:r>
          </a:p>
        </p:txBody>
      </p:sp>
      <p:sp>
        <p:nvSpPr>
          <p:cNvPr id="27" name="Marcador de posición de imagen 33">
            <a:extLst>
              <a:ext uri="{FF2B5EF4-FFF2-40B4-BE49-F238E27FC236}">
                <a16:creationId xmlns:a16="http://schemas.microsoft.com/office/drawing/2014/main" id="{2F810615-16AA-4D3F-93BB-1074BABE1234}"/>
              </a:ext>
            </a:extLst>
          </p:cNvPr>
          <p:cNvSpPr>
            <a:spLocks noGrp="1"/>
          </p:cNvSpPr>
          <p:nvPr>
            <p:ph type="pic" sz="quarter" idx="19"/>
          </p:nvPr>
        </p:nvSpPr>
        <p:spPr>
          <a:xfrm>
            <a:off x="9435088" y="2999731"/>
            <a:ext cx="1405742" cy="1162644"/>
          </a:xfrm>
        </p:spPr>
        <p:txBody>
          <a:bodyPr rtlCol="0">
            <a:normAutofit/>
          </a:bodyPr>
          <a:lstStyle>
            <a:lvl1pPr marL="0" indent="0" algn="ctr">
              <a:buNone/>
              <a:defRPr sz="2000">
                <a:solidFill>
                  <a:schemeClr val="tx1"/>
                </a:solidFill>
              </a:defRPr>
            </a:lvl1pPr>
          </a:lstStyle>
          <a:p>
            <a:pPr rtl="0"/>
            <a:r>
              <a:rPr lang="es-ES" noProof="0"/>
              <a:t>Haga clic en el icono para agregar una imagen</a:t>
            </a:r>
          </a:p>
        </p:txBody>
      </p:sp>
      <p:sp>
        <p:nvSpPr>
          <p:cNvPr id="32" name="Rectángulo 31">
            <a:extLst>
              <a:ext uri="{FF2B5EF4-FFF2-40B4-BE49-F238E27FC236}">
                <a16:creationId xmlns:a16="http://schemas.microsoft.com/office/drawing/2014/main" id="{E9E999B4-BC91-4EF5-915C-59E58E141134}"/>
              </a:ext>
            </a:extLst>
          </p:cNvPr>
          <p:cNvSpPr/>
          <p:nvPr userDrawn="1"/>
        </p:nvSpPr>
        <p:spPr>
          <a:xfrm>
            <a:off x="979920" y="4514247"/>
            <a:ext cx="2379325" cy="16865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34" name="Rectángulo 33">
            <a:extLst>
              <a:ext uri="{FF2B5EF4-FFF2-40B4-BE49-F238E27FC236}">
                <a16:creationId xmlns:a16="http://schemas.microsoft.com/office/drawing/2014/main" id="{8E3D72D1-545E-4FA9-B18F-DBE257DA9472}"/>
              </a:ext>
            </a:extLst>
          </p:cNvPr>
          <p:cNvSpPr/>
          <p:nvPr userDrawn="1"/>
        </p:nvSpPr>
        <p:spPr>
          <a:xfrm>
            <a:off x="3621344" y="4514247"/>
            <a:ext cx="2379325" cy="16865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35" name="Rectángulo 34">
            <a:extLst>
              <a:ext uri="{FF2B5EF4-FFF2-40B4-BE49-F238E27FC236}">
                <a16:creationId xmlns:a16="http://schemas.microsoft.com/office/drawing/2014/main" id="{A1FF2C74-7F94-4D15-9530-4844CA0ABABA}"/>
              </a:ext>
            </a:extLst>
          </p:cNvPr>
          <p:cNvSpPr/>
          <p:nvPr userDrawn="1"/>
        </p:nvSpPr>
        <p:spPr>
          <a:xfrm>
            <a:off x="6262766" y="4514247"/>
            <a:ext cx="2379325" cy="16865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36" name="Rectángulo 35">
            <a:extLst>
              <a:ext uri="{FF2B5EF4-FFF2-40B4-BE49-F238E27FC236}">
                <a16:creationId xmlns:a16="http://schemas.microsoft.com/office/drawing/2014/main" id="{D65048BF-5755-467D-94DA-799CD1A9ED70}"/>
              </a:ext>
            </a:extLst>
          </p:cNvPr>
          <p:cNvSpPr/>
          <p:nvPr userDrawn="1"/>
        </p:nvSpPr>
        <p:spPr>
          <a:xfrm>
            <a:off x="8904188" y="4514247"/>
            <a:ext cx="2379325" cy="168652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38" name="Marcador de texto 39">
            <a:extLst>
              <a:ext uri="{FF2B5EF4-FFF2-40B4-BE49-F238E27FC236}">
                <a16:creationId xmlns:a16="http://schemas.microsoft.com/office/drawing/2014/main" id="{3C8488B4-AC1B-43A6-A416-3F5BC72456F9}"/>
              </a:ext>
            </a:extLst>
          </p:cNvPr>
          <p:cNvSpPr>
            <a:spLocks noGrp="1"/>
          </p:cNvSpPr>
          <p:nvPr>
            <p:ph type="body" sz="quarter" idx="20" hasCustomPrompt="1"/>
          </p:nvPr>
        </p:nvSpPr>
        <p:spPr>
          <a:xfrm>
            <a:off x="1091465" y="4598182"/>
            <a:ext cx="2156235" cy="1330436"/>
          </a:xfrm>
        </p:spPr>
        <p:txBody>
          <a:bodyPr rtlCol="0">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
        <p:nvSpPr>
          <p:cNvPr id="40" name="Marcador de texto 39">
            <a:extLst>
              <a:ext uri="{FF2B5EF4-FFF2-40B4-BE49-F238E27FC236}">
                <a16:creationId xmlns:a16="http://schemas.microsoft.com/office/drawing/2014/main" id="{950DB978-3832-472D-9958-42D6A712EA6B}"/>
              </a:ext>
            </a:extLst>
          </p:cNvPr>
          <p:cNvSpPr>
            <a:spLocks noGrp="1"/>
          </p:cNvSpPr>
          <p:nvPr>
            <p:ph type="body" sz="quarter" idx="21" hasCustomPrompt="1"/>
          </p:nvPr>
        </p:nvSpPr>
        <p:spPr>
          <a:xfrm>
            <a:off x="3732888" y="4598182"/>
            <a:ext cx="2156235" cy="1330436"/>
          </a:xfrm>
        </p:spPr>
        <p:txBody>
          <a:bodyPr rtlCol="0">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
        <p:nvSpPr>
          <p:cNvPr id="41" name="Marcador de texto 39">
            <a:extLst>
              <a:ext uri="{FF2B5EF4-FFF2-40B4-BE49-F238E27FC236}">
                <a16:creationId xmlns:a16="http://schemas.microsoft.com/office/drawing/2014/main" id="{7A9C8821-D3DD-40C3-83BD-38D190405711}"/>
              </a:ext>
            </a:extLst>
          </p:cNvPr>
          <p:cNvSpPr>
            <a:spLocks noGrp="1"/>
          </p:cNvSpPr>
          <p:nvPr>
            <p:ph type="body" sz="quarter" idx="22" hasCustomPrompt="1"/>
          </p:nvPr>
        </p:nvSpPr>
        <p:spPr>
          <a:xfrm>
            <a:off x="6374310" y="4598182"/>
            <a:ext cx="2156235" cy="1330436"/>
          </a:xfrm>
        </p:spPr>
        <p:txBody>
          <a:bodyPr rtlCol="0">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
        <p:nvSpPr>
          <p:cNvPr id="42" name="Marcador de texto 39">
            <a:extLst>
              <a:ext uri="{FF2B5EF4-FFF2-40B4-BE49-F238E27FC236}">
                <a16:creationId xmlns:a16="http://schemas.microsoft.com/office/drawing/2014/main" id="{C3FC554A-BF67-40BD-BD4F-B2EA17BBDBC1}"/>
              </a:ext>
            </a:extLst>
          </p:cNvPr>
          <p:cNvSpPr>
            <a:spLocks noGrp="1"/>
          </p:cNvSpPr>
          <p:nvPr>
            <p:ph type="body" sz="quarter" idx="23" hasCustomPrompt="1"/>
          </p:nvPr>
        </p:nvSpPr>
        <p:spPr>
          <a:xfrm>
            <a:off x="9015732" y="4598182"/>
            <a:ext cx="2156235" cy="1330436"/>
          </a:xfrm>
        </p:spPr>
        <p:txBody>
          <a:bodyPr rtlCol="0">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cxnSp>
        <p:nvCxnSpPr>
          <p:cNvPr id="6" name="Conector recto 5">
            <a:extLst>
              <a:ext uri="{FF2B5EF4-FFF2-40B4-BE49-F238E27FC236}">
                <a16:creationId xmlns:a16="http://schemas.microsoft.com/office/drawing/2014/main" id="{62ECF54D-C7AE-4FFE-A9FA-ECD663CD2A09}"/>
              </a:ext>
            </a:extLst>
          </p:cNvPr>
          <p:cNvCxnSpPr>
            <a:cxnSpLocks/>
          </p:cNvCxnSpPr>
          <p:nvPr userDrawn="1"/>
        </p:nvCxnSpPr>
        <p:spPr>
          <a:xfrm>
            <a:off x="979920" y="4357837"/>
            <a:ext cx="237932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Conector recto 28">
            <a:extLst>
              <a:ext uri="{FF2B5EF4-FFF2-40B4-BE49-F238E27FC236}">
                <a16:creationId xmlns:a16="http://schemas.microsoft.com/office/drawing/2014/main" id="{7FB84BED-8481-4D23-AE06-31529215FE6C}"/>
              </a:ext>
            </a:extLst>
          </p:cNvPr>
          <p:cNvCxnSpPr>
            <a:cxnSpLocks/>
          </p:cNvCxnSpPr>
          <p:nvPr userDrawn="1"/>
        </p:nvCxnSpPr>
        <p:spPr>
          <a:xfrm>
            <a:off x="3621344" y="4357837"/>
            <a:ext cx="2379325"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Conector recto 29">
            <a:extLst>
              <a:ext uri="{FF2B5EF4-FFF2-40B4-BE49-F238E27FC236}">
                <a16:creationId xmlns:a16="http://schemas.microsoft.com/office/drawing/2014/main" id="{4A09D405-9228-4697-A91F-4E5A2B5B6512}"/>
              </a:ext>
            </a:extLst>
          </p:cNvPr>
          <p:cNvCxnSpPr>
            <a:cxnSpLocks/>
          </p:cNvCxnSpPr>
          <p:nvPr userDrawn="1"/>
        </p:nvCxnSpPr>
        <p:spPr>
          <a:xfrm>
            <a:off x="6262767" y="4357837"/>
            <a:ext cx="2379325"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1" name="Conector recto 30">
            <a:extLst>
              <a:ext uri="{FF2B5EF4-FFF2-40B4-BE49-F238E27FC236}">
                <a16:creationId xmlns:a16="http://schemas.microsoft.com/office/drawing/2014/main" id="{9645748A-37E1-4661-B50F-D1FCAF7F3088}"/>
              </a:ext>
            </a:extLst>
          </p:cNvPr>
          <p:cNvCxnSpPr>
            <a:cxnSpLocks/>
          </p:cNvCxnSpPr>
          <p:nvPr userDrawn="1"/>
        </p:nvCxnSpPr>
        <p:spPr>
          <a:xfrm>
            <a:off x="8904191" y="4357837"/>
            <a:ext cx="2379325"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08721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8_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rtlCol="0"/>
          <a:lstStyle/>
          <a:p>
            <a:pPr rtl="0"/>
            <a:r>
              <a:rPr lang="es-ES" noProof="0"/>
              <a:t>Haga clic para modificar el estilo de título del patrón</a:t>
            </a:r>
          </a:p>
        </p:txBody>
      </p:sp>
      <p:sp>
        <p:nvSpPr>
          <p:cNvPr id="48" name="Marcador de posición de imagen 6">
            <a:extLst>
              <a:ext uri="{FF2B5EF4-FFF2-40B4-BE49-F238E27FC236}">
                <a16:creationId xmlns:a16="http://schemas.microsoft.com/office/drawing/2014/main" id="{7E57D58E-479C-4409-8D5F-7CAC3178A771}"/>
              </a:ext>
            </a:extLst>
          </p:cNvPr>
          <p:cNvSpPr>
            <a:spLocks noGrp="1"/>
          </p:cNvSpPr>
          <p:nvPr>
            <p:ph type="pic" sz="quarter" idx="16"/>
          </p:nvPr>
        </p:nvSpPr>
        <p:spPr>
          <a:xfrm>
            <a:off x="371476" y="1233488"/>
            <a:ext cx="4140890" cy="5148262"/>
          </a:xfrm>
          <a:solidFill>
            <a:schemeClr val="bg1">
              <a:lumMod val="95000"/>
            </a:schemeClr>
          </a:solidFill>
        </p:spPr>
        <p:txBody>
          <a:bodyPr vert="horz" lIns="91440" tIns="45720" rIns="91440" bIns="45720" rtlCol="0">
            <a:normAutofit/>
          </a:bodyPr>
          <a:lstStyle>
            <a:lvl1pPr>
              <a:defRPr lang="en-US" sz="1800"/>
            </a:lvl1pPr>
          </a:lstStyle>
          <a:p>
            <a:pPr marL="0" lvl="0" indent="0" algn="ctr" rtl="0">
              <a:buNone/>
            </a:pPr>
            <a:r>
              <a:rPr lang="es-ES" noProof="0"/>
              <a:t>Haga clic en el icono para agregar una imagen</a:t>
            </a:r>
          </a:p>
        </p:txBody>
      </p:sp>
      <p:sp>
        <p:nvSpPr>
          <p:cNvPr id="17" name="Marcador de número de diapositiva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p:spPr>
        <p:txBody>
          <a:bodyPr rtlCol="0"/>
          <a:lstStyle/>
          <a:p>
            <a:pPr rtl="0"/>
            <a:fld id="{03DC2DEF-D2FE-4B45-ABA4-9F153FD1C98A}" type="slidenum">
              <a:rPr lang="es-ES" noProof="0" smtClean="0"/>
              <a:t>‹#›</a:t>
            </a:fld>
            <a:endParaRPr lang="es-ES" noProof="0"/>
          </a:p>
        </p:txBody>
      </p:sp>
      <p:sp>
        <p:nvSpPr>
          <p:cNvPr id="18" name="Rectángulo 17">
            <a:extLst>
              <a:ext uri="{FF2B5EF4-FFF2-40B4-BE49-F238E27FC236}">
                <a16:creationId xmlns:a16="http://schemas.microsoft.com/office/drawing/2014/main" id="{1DD2DC66-11E4-4714-A8DE-E8AC34D49655}"/>
              </a:ext>
            </a:extLst>
          </p:cNvPr>
          <p:cNvSpPr/>
          <p:nvPr userDrawn="1"/>
        </p:nvSpPr>
        <p:spPr>
          <a:xfrm>
            <a:off x="4615257" y="1233489"/>
            <a:ext cx="2371952" cy="51482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grpSp>
        <p:nvGrpSpPr>
          <p:cNvPr id="5" name="Grupo 4">
            <a:extLst>
              <a:ext uri="{FF2B5EF4-FFF2-40B4-BE49-F238E27FC236}">
                <a16:creationId xmlns:a16="http://schemas.microsoft.com/office/drawing/2014/main" id="{B6748F93-9B1D-4874-A164-A654BF7D6C8C}"/>
              </a:ext>
            </a:extLst>
          </p:cNvPr>
          <p:cNvGrpSpPr/>
          <p:nvPr userDrawn="1"/>
        </p:nvGrpSpPr>
        <p:grpSpPr>
          <a:xfrm>
            <a:off x="4842107" y="2462886"/>
            <a:ext cx="1918252" cy="2689468"/>
            <a:chOff x="4790661" y="2266122"/>
            <a:chExt cx="1918252" cy="2852530"/>
          </a:xfrm>
        </p:grpSpPr>
        <p:cxnSp>
          <p:nvCxnSpPr>
            <p:cNvPr id="4" name="Conector recto 3">
              <a:extLst>
                <a:ext uri="{FF2B5EF4-FFF2-40B4-BE49-F238E27FC236}">
                  <a16:creationId xmlns:a16="http://schemas.microsoft.com/office/drawing/2014/main" id="{4AEF10CE-C943-4C6B-9DBF-5A0E63CDC89B}"/>
                </a:ext>
              </a:extLst>
            </p:cNvPr>
            <p:cNvCxnSpPr/>
            <p:nvPr userDrawn="1"/>
          </p:nvCxnSpPr>
          <p:spPr>
            <a:xfrm>
              <a:off x="4790661" y="2266122"/>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ector recto 20">
              <a:extLst>
                <a:ext uri="{FF2B5EF4-FFF2-40B4-BE49-F238E27FC236}">
                  <a16:creationId xmlns:a16="http://schemas.microsoft.com/office/drawing/2014/main" id="{3428B198-0637-4F15-900F-6709BFE4BDEA}"/>
                </a:ext>
              </a:extLst>
            </p:cNvPr>
            <p:cNvCxnSpPr/>
            <p:nvPr userDrawn="1"/>
          </p:nvCxnSpPr>
          <p:spPr>
            <a:xfrm>
              <a:off x="4790661" y="3692387"/>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7F29A1B0-F4AB-4243-979A-50FADE3330EA}"/>
                </a:ext>
              </a:extLst>
            </p:cNvPr>
            <p:cNvCxnSpPr/>
            <p:nvPr userDrawn="1"/>
          </p:nvCxnSpPr>
          <p:spPr>
            <a:xfrm>
              <a:off x="4790661" y="5118652"/>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24" name="Conector recto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8" name="Grupo 27">
            <a:extLst>
              <a:ext uri="{FF2B5EF4-FFF2-40B4-BE49-F238E27FC236}">
                <a16:creationId xmlns:a16="http://schemas.microsoft.com/office/drawing/2014/main" id="{F894F998-0FDF-4CA2-802E-4FCFA7674171}"/>
              </a:ext>
            </a:extLst>
          </p:cNvPr>
          <p:cNvGrpSpPr/>
          <p:nvPr userDrawn="1"/>
        </p:nvGrpSpPr>
        <p:grpSpPr>
          <a:xfrm>
            <a:off x="7090100" y="2462886"/>
            <a:ext cx="4801862" cy="2689468"/>
            <a:chOff x="4790661" y="2266122"/>
            <a:chExt cx="1918252" cy="2852530"/>
          </a:xfrm>
        </p:grpSpPr>
        <p:cxnSp>
          <p:nvCxnSpPr>
            <p:cNvPr id="33" name="Conector recto 32">
              <a:extLst>
                <a:ext uri="{FF2B5EF4-FFF2-40B4-BE49-F238E27FC236}">
                  <a16:creationId xmlns:a16="http://schemas.microsoft.com/office/drawing/2014/main" id="{C1F0C0C8-87C4-49FB-B35B-E937E9D0BEC5}"/>
                </a:ext>
              </a:extLst>
            </p:cNvPr>
            <p:cNvCxnSpPr/>
            <p:nvPr userDrawn="1"/>
          </p:nvCxnSpPr>
          <p:spPr>
            <a:xfrm>
              <a:off x="4790661" y="2266122"/>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7" name="Conector recto 36">
              <a:extLst>
                <a:ext uri="{FF2B5EF4-FFF2-40B4-BE49-F238E27FC236}">
                  <a16:creationId xmlns:a16="http://schemas.microsoft.com/office/drawing/2014/main" id="{4857C5D3-7E33-4894-8AC3-0FD1BEB12F40}"/>
                </a:ext>
              </a:extLst>
            </p:cNvPr>
            <p:cNvCxnSpPr/>
            <p:nvPr userDrawn="1"/>
          </p:nvCxnSpPr>
          <p:spPr>
            <a:xfrm>
              <a:off x="4790661" y="3692387"/>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8" name="Conector recto 37">
              <a:extLst>
                <a:ext uri="{FF2B5EF4-FFF2-40B4-BE49-F238E27FC236}">
                  <a16:creationId xmlns:a16="http://schemas.microsoft.com/office/drawing/2014/main" id="{100BA9F8-92BF-42F0-BD46-D9B7E7422F75}"/>
                </a:ext>
              </a:extLst>
            </p:cNvPr>
            <p:cNvCxnSpPr/>
            <p:nvPr userDrawn="1"/>
          </p:nvCxnSpPr>
          <p:spPr>
            <a:xfrm>
              <a:off x="4790661" y="5118652"/>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39" name="Marcador de texto 39">
            <a:extLst>
              <a:ext uri="{FF2B5EF4-FFF2-40B4-BE49-F238E27FC236}">
                <a16:creationId xmlns:a16="http://schemas.microsoft.com/office/drawing/2014/main" id="{9760B601-DCBC-47C8-95BE-A5DFCCBAD096}"/>
              </a:ext>
            </a:extLst>
          </p:cNvPr>
          <p:cNvSpPr>
            <a:spLocks noGrp="1"/>
          </p:cNvSpPr>
          <p:nvPr>
            <p:ph type="body" sz="quarter" idx="20" hasCustomPrompt="1"/>
          </p:nvPr>
        </p:nvSpPr>
        <p:spPr>
          <a:xfrm>
            <a:off x="7166507" y="1463643"/>
            <a:ext cx="4725455" cy="758822"/>
          </a:xfrm>
        </p:spPr>
        <p:txBody>
          <a:bodyPr rtlCol="0"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
        <p:nvSpPr>
          <p:cNvPr id="40" name="Marcador de texto 39">
            <a:extLst>
              <a:ext uri="{FF2B5EF4-FFF2-40B4-BE49-F238E27FC236}">
                <a16:creationId xmlns:a16="http://schemas.microsoft.com/office/drawing/2014/main" id="{179CBA0C-6465-4209-AF3F-548A57F20CE8}"/>
              </a:ext>
            </a:extLst>
          </p:cNvPr>
          <p:cNvSpPr>
            <a:spLocks noGrp="1"/>
          </p:cNvSpPr>
          <p:nvPr>
            <p:ph type="body" sz="quarter" idx="21" hasCustomPrompt="1"/>
          </p:nvPr>
        </p:nvSpPr>
        <p:spPr>
          <a:xfrm>
            <a:off x="7166507" y="2741755"/>
            <a:ext cx="4725455" cy="758822"/>
          </a:xfrm>
        </p:spPr>
        <p:txBody>
          <a:bodyPr rtlCol="0"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
        <p:nvSpPr>
          <p:cNvPr id="41" name="Marcador de texto 39">
            <a:extLst>
              <a:ext uri="{FF2B5EF4-FFF2-40B4-BE49-F238E27FC236}">
                <a16:creationId xmlns:a16="http://schemas.microsoft.com/office/drawing/2014/main" id="{99852211-6BD9-4B69-BBC9-F2181F272D23}"/>
              </a:ext>
            </a:extLst>
          </p:cNvPr>
          <p:cNvSpPr>
            <a:spLocks noGrp="1"/>
          </p:cNvSpPr>
          <p:nvPr>
            <p:ph type="body" sz="quarter" idx="22" hasCustomPrompt="1"/>
          </p:nvPr>
        </p:nvSpPr>
        <p:spPr>
          <a:xfrm>
            <a:off x="7166507" y="4069997"/>
            <a:ext cx="4725455" cy="758822"/>
          </a:xfrm>
        </p:spPr>
        <p:txBody>
          <a:bodyPr rtlCol="0"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
        <p:nvSpPr>
          <p:cNvPr id="42" name="Marcador de texto 39">
            <a:extLst>
              <a:ext uri="{FF2B5EF4-FFF2-40B4-BE49-F238E27FC236}">
                <a16:creationId xmlns:a16="http://schemas.microsoft.com/office/drawing/2014/main" id="{EEF11D65-7095-41D2-9630-E2EB44552E58}"/>
              </a:ext>
            </a:extLst>
          </p:cNvPr>
          <p:cNvSpPr>
            <a:spLocks noGrp="1"/>
          </p:cNvSpPr>
          <p:nvPr>
            <p:ph type="body" sz="quarter" idx="23" hasCustomPrompt="1"/>
          </p:nvPr>
        </p:nvSpPr>
        <p:spPr>
          <a:xfrm>
            <a:off x="7166507" y="5394355"/>
            <a:ext cx="4725455" cy="758822"/>
          </a:xfrm>
        </p:spPr>
        <p:txBody>
          <a:bodyPr rtlCol="0"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
        <p:nvSpPr>
          <p:cNvPr id="43" name="Marcador de posición de imagen 33">
            <a:extLst>
              <a:ext uri="{FF2B5EF4-FFF2-40B4-BE49-F238E27FC236}">
                <a16:creationId xmlns:a16="http://schemas.microsoft.com/office/drawing/2014/main" id="{1644FD94-AD03-4C4F-A1A5-085DD8F56646}"/>
              </a:ext>
            </a:extLst>
          </p:cNvPr>
          <p:cNvSpPr>
            <a:spLocks noGrp="1"/>
          </p:cNvSpPr>
          <p:nvPr>
            <p:ph type="pic" sz="quarter" idx="13"/>
          </p:nvPr>
        </p:nvSpPr>
        <p:spPr>
          <a:xfrm>
            <a:off x="5227571" y="1437538"/>
            <a:ext cx="1147325" cy="811033"/>
          </a:xfrm>
        </p:spPr>
        <p:txBody>
          <a:bodyPr rtlCol="0">
            <a:normAutofit/>
          </a:bodyPr>
          <a:lstStyle>
            <a:lvl1pPr marL="0" indent="0" algn="ctr">
              <a:buNone/>
              <a:defRPr sz="1600">
                <a:solidFill>
                  <a:schemeClr val="bg1"/>
                </a:solidFill>
              </a:defRPr>
            </a:lvl1pPr>
          </a:lstStyle>
          <a:p>
            <a:pPr rtl="0"/>
            <a:r>
              <a:rPr lang="es-ES" noProof="0"/>
              <a:t>Haga clic en el icono para agregar una imagen</a:t>
            </a:r>
          </a:p>
        </p:txBody>
      </p:sp>
      <p:sp>
        <p:nvSpPr>
          <p:cNvPr id="44" name="Marcador de posición de imagen 33">
            <a:extLst>
              <a:ext uri="{FF2B5EF4-FFF2-40B4-BE49-F238E27FC236}">
                <a16:creationId xmlns:a16="http://schemas.microsoft.com/office/drawing/2014/main" id="{9A1BE0BE-1FFD-445C-B6BA-E4A602D22112}"/>
              </a:ext>
            </a:extLst>
          </p:cNvPr>
          <p:cNvSpPr>
            <a:spLocks noGrp="1"/>
          </p:cNvSpPr>
          <p:nvPr>
            <p:ph type="pic" sz="quarter" idx="24"/>
          </p:nvPr>
        </p:nvSpPr>
        <p:spPr>
          <a:xfrm>
            <a:off x="5227571" y="2715650"/>
            <a:ext cx="1147325" cy="811033"/>
          </a:xfrm>
        </p:spPr>
        <p:txBody>
          <a:bodyPr rtlCol="0">
            <a:normAutofit/>
          </a:bodyPr>
          <a:lstStyle>
            <a:lvl1pPr marL="0" indent="0" algn="ctr">
              <a:buNone/>
              <a:defRPr sz="1600">
                <a:solidFill>
                  <a:schemeClr val="bg1"/>
                </a:solidFill>
              </a:defRPr>
            </a:lvl1pPr>
          </a:lstStyle>
          <a:p>
            <a:pPr rtl="0"/>
            <a:r>
              <a:rPr lang="es-ES" noProof="0"/>
              <a:t>Haga clic en el icono para agregar una imagen</a:t>
            </a:r>
          </a:p>
        </p:txBody>
      </p:sp>
      <p:sp>
        <p:nvSpPr>
          <p:cNvPr id="45" name="Marcador de posición de imagen 33">
            <a:extLst>
              <a:ext uri="{FF2B5EF4-FFF2-40B4-BE49-F238E27FC236}">
                <a16:creationId xmlns:a16="http://schemas.microsoft.com/office/drawing/2014/main" id="{B577AF17-6C7E-48B9-B267-0874B232A710}"/>
              </a:ext>
            </a:extLst>
          </p:cNvPr>
          <p:cNvSpPr>
            <a:spLocks noGrp="1"/>
          </p:cNvSpPr>
          <p:nvPr>
            <p:ph type="pic" sz="quarter" idx="25"/>
          </p:nvPr>
        </p:nvSpPr>
        <p:spPr>
          <a:xfrm>
            <a:off x="5227571" y="4043892"/>
            <a:ext cx="1147325" cy="811033"/>
          </a:xfrm>
        </p:spPr>
        <p:txBody>
          <a:bodyPr rtlCol="0">
            <a:normAutofit/>
          </a:bodyPr>
          <a:lstStyle>
            <a:lvl1pPr marL="0" indent="0" algn="ctr">
              <a:buNone/>
              <a:defRPr sz="1600">
                <a:solidFill>
                  <a:schemeClr val="bg1"/>
                </a:solidFill>
              </a:defRPr>
            </a:lvl1pPr>
          </a:lstStyle>
          <a:p>
            <a:pPr rtl="0"/>
            <a:r>
              <a:rPr lang="es-ES" noProof="0"/>
              <a:t>Haga clic en el icono para agregar una imagen</a:t>
            </a:r>
          </a:p>
        </p:txBody>
      </p:sp>
      <p:sp>
        <p:nvSpPr>
          <p:cNvPr id="46" name="Marcador de posición de imagen 33">
            <a:extLst>
              <a:ext uri="{FF2B5EF4-FFF2-40B4-BE49-F238E27FC236}">
                <a16:creationId xmlns:a16="http://schemas.microsoft.com/office/drawing/2014/main" id="{98A01AB1-3434-46C7-B1B3-90AFD4B1799F}"/>
              </a:ext>
            </a:extLst>
          </p:cNvPr>
          <p:cNvSpPr>
            <a:spLocks noGrp="1"/>
          </p:cNvSpPr>
          <p:nvPr>
            <p:ph type="pic" sz="quarter" idx="26"/>
          </p:nvPr>
        </p:nvSpPr>
        <p:spPr>
          <a:xfrm>
            <a:off x="5227571" y="5368250"/>
            <a:ext cx="1147325" cy="811033"/>
          </a:xfrm>
        </p:spPr>
        <p:txBody>
          <a:bodyPr rtlCol="0">
            <a:normAutofit/>
          </a:bodyPr>
          <a:lstStyle>
            <a:lvl1pPr marL="0" indent="0" algn="ctr">
              <a:buNone/>
              <a:defRPr sz="1600">
                <a:solidFill>
                  <a:schemeClr val="bg1"/>
                </a:solidFill>
              </a:defRPr>
            </a:lvl1pPr>
          </a:lstStyle>
          <a:p>
            <a:pPr rtl="0"/>
            <a:r>
              <a:rPr lang="es-ES" noProof="0"/>
              <a:t>Haga clic en el icono para agregar una imagen</a:t>
            </a:r>
          </a:p>
        </p:txBody>
      </p:sp>
    </p:spTree>
    <p:extLst>
      <p:ext uri="{BB962C8B-B14F-4D97-AF65-F5344CB8AC3E}">
        <p14:creationId xmlns:p14="http://schemas.microsoft.com/office/powerpoint/2010/main" val="27280925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9_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rtlCol="0"/>
          <a:lstStyle/>
          <a:p>
            <a:pPr rtl="0"/>
            <a:r>
              <a:rPr lang="es-ES" noProof="0"/>
              <a:t>Haga clic para modificar el estilo de título del patrón</a:t>
            </a:r>
          </a:p>
        </p:txBody>
      </p:sp>
      <p:sp>
        <p:nvSpPr>
          <p:cNvPr id="17" name="Marcador de número de diapositiva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p:spPr>
        <p:txBody>
          <a:bodyPr rtlCol="0"/>
          <a:lstStyle/>
          <a:p>
            <a:pPr rtl="0"/>
            <a:fld id="{03DC2DEF-D2FE-4B45-ABA4-9F153FD1C98A}" type="slidenum">
              <a:rPr lang="es-ES" noProof="0" smtClean="0"/>
              <a:t>‹#›</a:t>
            </a:fld>
            <a:endParaRPr lang="es-ES" noProof="0"/>
          </a:p>
        </p:txBody>
      </p:sp>
      <p:cxnSp>
        <p:nvCxnSpPr>
          <p:cNvPr id="24" name="Conector recto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Rectángulo 17">
            <a:extLst>
              <a:ext uri="{FF2B5EF4-FFF2-40B4-BE49-F238E27FC236}">
                <a16:creationId xmlns:a16="http://schemas.microsoft.com/office/drawing/2014/main" id="{1DD2DC66-11E4-4714-A8DE-E8AC34D49655}"/>
              </a:ext>
            </a:extLst>
          </p:cNvPr>
          <p:cNvSpPr/>
          <p:nvPr userDrawn="1"/>
        </p:nvSpPr>
        <p:spPr>
          <a:xfrm>
            <a:off x="371475" y="1233488"/>
            <a:ext cx="2293200" cy="24276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3" name="Rectángulo 22">
            <a:extLst>
              <a:ext uri="{FF2B5EF4-FFF2-40B4-BE49-F238E27FC236}">
                <a16:creationId xmlns:a16="http://schemas.microsoft.com/office/drawing/2014/main" id="{EAF541B1-4F4B-40BC-BF0B-B80864399D0C}"/>
              </a:ext>
            </a:extLst>
          </p:cNvPr>
          <p:cNvSpPr/>
          <p:nvPr userDrawn="1"/>
        </p:nvSpPr>
        <p:spPr>
          <a:xfrm>
            <a:off x="371475" y="3773172"/>
            <a:ext cx="2293200" cy="24276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6" name="Rectángulo 25">
            <a:extLst>
              <a:ext uri="{FF2B5EF4-FFF2-40B4-BE49-F238E27FC236}">
                <a16:creationId xmlns:a16="http://schemas.microsoft.com/office/drawing/2014/main" id="{DB837A4A-8DA3-4F45-9468-2C7DE5B35803}"/>
              </a:ext>
            </a:extLst>
          </p:cNvPr>
          <p:cNvSpPr/>
          <p:nvPr userDrawn="1"/>
        </p:nvSpPr>
        <p:spPr>
          <a:xfrm>
            <a:off x="6170635" y="1233487"/>
            <a:ext cx="2294237" cy="24276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7" name="Rectángulo 26">
            <a:extLst>
              <a:ext uri="{FF2B5EF4-FFF2-40B4-BE49-F238E27FC236}">
                <a16:creationId xmlns:a16="http://schemas.microsoft.com/office/drawing/2014/main" id="{39CA034F-F360-4CF5-B944-C16768254C5A}"/>
              </a:ext>
            </a:extLst>
          </p:cNvPr>
          <p:cNvSpPr/>
          <p:nvPr userDrawn="1"/>
        </p:nvSpPr>
        <p:spPr>
          <a:xfrm>
            <a:off x="6170635" y="3773171"/>
            <a:ext cx="2294237" cy="24276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43" name="Marcador de posición de imagen 33">
            <a:extLst>
              <a:ext uri="{FF2B5EF4-FFF2-40B4-BE49-F238E27FC236}">
                <a16:creationId xmlns:a16="http://schemas.microsoft.com/office/drawing/2014/main" id="{1644FD94-AD03-4C4F-A1A5-085DD8F56646}"/>
              </a:ext>
            </a:extLst>
          </p:cNvPr>
          <p:cNvSpPr>
            <a:spLocks noGrp="1"/>
          </p:cNvSpPr>
          <p:nvPr>
            <p:ph type="pic" sz="quarter" idx="13"/>
          </p:nvPr>
        </p:nvSpPr>
        <p:spPr>
          <a:xfrm>
            <a:off x="615473" y="1713955"/>
            <a:ext cx="1805204" cy="1466666"/>
          </a:xfrm>
        </p:spPr>
        <p:txBody>
          <a:bodyPr rtlCol="0">
            <a:normAutofit/>
          </a:bodyPr>
          <a:lstStyle>
            <a:lvl1pPr marL="0" indent="0" algn="ctr">
              <a:buNone/>
              <a:defRPr sz="1600">
                <a:solidFill>
                  <a:schemeClr val="bg1"/>
                </a:solidFill>
              </a:defRPr>
            </a:lvl1pPr>
          </a:lstStyle>
          <a:p>
            <a:pPr rtl="0"/>
            <a:r>
              <a:rPr lang="es-ES" noProof="0"/>
              <a:t>Haga clic en el icono para agregar una imagen</a:t>
            </a:r>
          </a:p>
        </p:txBody>
      </p:sp>
      <p:sp>
        <p:nvSpPr>
          <p:cNvPr id="32" name="Rectángulo 31">
            <a:extLst>
              <a:ext uri="{FF2B5EF4-FFF2-40B4-BE49-F238E27FC236}">
                <a16:creationId xmlns:a16="http://schemas.microsoft.com/office/drawing/2014/main" id="{ECA01639-D8FA-4F18-8FE5-E923F5A1BB48}"/>
              </a:ext>
            </a:extLst>
          </p:cNvPr>
          <p:cNvSpPr/>
          <p:nvPr userDrawn="1"/>
        </p:nvSpPr>
        <p:spPr>
          <a:xfrm>
            <a:off x="2730561" y="1233488"/>
            <a:ext cx="3342248" cy="24276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34" name="Rectángulo 33">
            <a:extLst>
              <a:ext uri="{FF2B5EF4-FFF2-40B4-BE49-F238E27FC236}">
                <a16:creationId xmlns:a16="http://schemas.microsoft.com/office/drawing/2014/main" id="{AF02D09E-3C25-405E-BF24-A884A07C224A}"/>
              </a:ext>
            </a:extLst>
          </p:cNvPr>
          <p:cNvSpPr/>
          <p:nvPr userDrawn="1"/>
        </p:nvSpPr>
        <p:spPr>
          <a:xfrm>
            <a:off x="2730561" y="3773171"/>
            <a:ext cx="3342248" cy="24276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39" name="Marcador de texto 39">
            <a:extLst>
              <a:ext uri="{FF2B5EF4-FFF2-40B4-BE49-F238E27FC236}">
                <a16:creationId xmlns:a16="http://schemas.microsoft.com/office/drawing/2014/main" id="{9760B601-DCBC-47C8-95BE-A5DFCCBAD096}"/>
              </a:ext>
            </a:extLst>
          </p:cNvPr>
          <p:cNvSpPr>
            <a:spLocks noGrp="1"/>
          </p:cNvSpPr>
          <p:nvPr>
            <p:ph type="body" sz="quarter" idx="20" hasCustomPrompt="1"/>
          </p:nvPr>
        </p:nvSpPr>
        <p:spPr>
          <a:xfrm>
            <a:off x="2900245" y="1460126"/>
            <a:ext cx="3002880" cy="1974324"/>
          </a:xfrm>
        </p:spPr>
        <p:txBody>
          <a:bodyPr rtlCol="0"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
        <p:nvSpPr>
          <p:cNvPr id="35" name="Marcador de texto 39">
            <a:extLst>
              <a:ext uri="{FF2B5EF4-FFF2-40B4-BE49-F238E27FC236}">
                <a16:creationId xmlns:a16="http://schemas.microsoft.com/office/drawing/2014/main" id="{33BDF68D-A417-4526-95BD-83DC0A4FA5B1}"/>
              </a:ext>
            </a:extLst>
          </p:cNvPr>
          <p:cNvSpPr>
            <a:spLocks noGrp="1"/>
          </p:cNvSpPr>
          <p:nvPr>
            <p:ph type="body" sz="quarter" idx="27" hasCustomPrompt="1"/>
          </p:nvPr>
        </p:nvSpPr>
        <p:spPr>
          <a:xfrm>
            <a:off x="2900245" y="3999809"/>
            <a:ext cx="3002880" cy="1974324"/>
          </a:xfrm>
        </p:spPr>
        <p:txBody>
          <a:bodyPr rtlCol="0"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
        <p:nvSpPr>
          <p:cNvPr id="36" name="Rectángulo 35">
            <a:extLst>
              <a:ext uri="{FF2B5EF4-FFF2-40B4-BE49-F238E27FC236}">
                <a16:creationId xmlns:a16="http://schemas.microsoft.com/office/drawing/2014/main" id="{1C6F0F84-9668-4EA8-A3F5-3AD5AED3EFDD}"/>
              </a:ext>
            </a:extLst>
          </p:cNvPr>
          <p:cNvSpPr/>
          <p:nvPr userDrawn="1"/>
        </p:nvSpPr>
        <p:spPr>
          <a:xfrm>
            <a:off x="8549714" y="1233488"/>
            <a:ext cx="3342248" cy="24276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47" name="Rectángulo 46">
            <a:extLst>
              <a:ext uri="{FF2B5EF4-FFF2-40B4-BE49-F238E27FC236}">
                <a16:creationId xmlns:a16="http://schemas.microsoft.com/office/drawing/2014/main" id="{19CCCFCB-4EAD-47A3-8F4A-307EE022DD53}"/>
              </a:ext>
            </a:extLst>
          </p:cNvPr>
          <p:cNvSpPr/>
          <p:nvPr userDrawn="1"/>
        </p:nvSpPr>
        <p:spPr>
          <a:xfrm>
            <a:off x="8549714" y="3773171"/>
            <a:ext cx="3342248" cy="24276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49" name="Marcador de texto 39">
            <a:extLst>
              <a:ext uri="{FF2B5EF4-FFF2-40B4-BE49-F238E27FC236}">
                <a16:creationId xmlns:a16="http://schemas.microsoft.com/office/drawing/2014/main" id="{058CD71F-A7E3-4F68-ADE3-4E6B1BAE3129}"/>
              </a:ext>
            </a:extLst>
          </p:cNvPr>
          <p:cNvSpPr>
            <a:spLocks noGrp="1"/>
          </p:cNvSpPr>
          <p:nvPr>
            <p:ph type="body" sz="quarter" idx="28" hasCustomPrompt="1"/>
          </p:nvPr>
        </p:nvSpPr>
        <p:spPr>
          <a:xfrm>
            <a:off x="8719398" y="1460126"/>
            <a:ext cx="3002880" cy="1974324"/>
          </a:xfrm>
        </p:spPr>
        <p:txBody>
          <a:bodyPr rtlCol="0"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
        <p:nvSpPr>
          <p:cNvPr id="50" name="Marcador de texto 39">
            <a:extLst>
              <a:ext uri="{FF2B5EF4-FFF2-40B4-BE49-F238E27FC236}">
                <a16:creationId xmlns:a16="http://schemas.microsoft.com/office/drawing/2014/main" id="{6EC40EC2-3775-4AF2-965D-0235107D8342}"/>
              </a:ext>
            </a:extLst>
          </p:cNvPr>
          <p:cNvSpPr>
            <a:spLocks noGrp="1"/>
          </p:cNvSpPr>
          <p:nvPr>
            <p:ph type="body" sz="quarter" idx="29" hasCustomPrompt="1"/>
          </p:nvPr>
        </p:nvSpPr>
        <p:spPr>
          <a:xfrm>
            <a:off x="8719398" y="3999809"/>
            <a:ext cx="3002880" cy="1974324"/>
          </a:xfrm>
        </p:spPr>
        <p:txBody>
          <a:bodyPr rtlCol="0"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
        <p:nvSpPr>
          <p:cNvPr id="51" name="Marcador de posición de imagen 33">
            <a:extLst>
              <a:ext uri="{FF2B5EF4-FFF2-40B4-BE49-F238E27FC236}">
                <a16:creationId xmlns:a16="http://schemas.microsoft.com/office/drawing/2014/main" id="{F196EA03-E36C-4E2A-A82F-8FA76EC2DBFC}"/>
              </a:ext>
            </a:extLst>
          </p:cNvPr>
          <p:cNvSpPr>
            <a:spLocks noGrp="1"/>
          </p:cNvSpPr>
          <p:nvPr>
            <p:ph type="pic" sz="quarter" idx="30"/>
          </p:nvPr>
        </p:nvSpPr>
        <p:spPr>
          <a:xfrm>
            <a:off x="615473" y="4253638"/>
            <a:ext cx="1805204" cy="1466666"/>
          </a:xfrm>
        </p:spPr>
        <p:txBody>
          <a:bodyPr rtlCol="0">
            <a:normAutofit/>
          </a:bodyPr>
          <a:lstStyle>
            <a:lvl1pPr marL="0" indent="0" algn="ctr">
              <a:buNone/>
              <a:defRPr sz="1600">
                <a:solidFill>
                  <a:schemeClr val="bg1"/>
                </a:solidFill>
              </a:defRPr>
            </a:lvl1pPr>
          </a:lstStyle>
          <a:p>
            <a:pPr rtl="0"/>
            <a:r>
              <a:rPr lang="es-ES" noProof="0"/>
              <a:t>Haga clic en el icono para agregar una imagen</a:t>
            </a:r>
          </a:p>
        </p:txBody>
      </p:sp>
      <p:sp>
        <p:nvSpPr>
          <p:cNvPr id="52" name="Marcador de posición de imagen 33">
            <a:extLst>
              <a:ext uri="{FF2B5EF4-FFF2-40B4-BE49-F238E27FC236}">
                <a16:creationId xmlns:a16="http://schemas.microsoft.com/office/drawing/2014/main" id="{9A754FAD-4B3A-4A76-9F0D-84DA72FD822B}"/>
              </a:ext>
            </a:extLst>
          </p:cNvPr>
          <p:cNvSpPr>
            <a:spLocks noGrp="1"/>
          </p:cNvSpPr>
          <p:nvPr>
            <p:ph type="pic" sz="quarter" idx="31"/>
          </p:nvPr>
        </p:nvSpPr>
        <p:spPr>
          <a:xfrm>
            <a:off x="6415151" y="4253638"/>
            <a:ext cx="1805204" cy="1466666"/>
          </a:xfrm>
        </p:spPr>
        <p:txBody>
          <a:bodyPr rtlCol="0">
            <a:normAutofit/>
          </a:bodyPr>
          <a:lstStyle>
            <a:lvl1pPr marL="0" indent="0" algn="ctr">
              <a:buNone/>
              <a:defRPr sz="1600">
                <a:solidFill>
                  <a:schemeClr val="bg1"/>
                </a:solidFill>
              </a:defRPr>
            </a:lvl1pPr>
          </a:lstStyle>
          <a:p>
            <a:pPr rtl="0"/>
            <a:r>
              <a:rPr lang="es-ES" noProof="0"/>
              <a:t>Haga clic en el icono para agregar una imagen</a:t>
            </a:r>
          </a:p>
        </p:txBody>
      </p:sp>
      <p:sp>
        <p:nvSpPr>
          <p:cNvPr id="53" name="Marcador de posición de imagen 33">
            <a:extLst>
              <a:ext uri="{FF2B5EF4-FFF2-40B4-BE49-F238E27FC236}">
                <a16:creationId xmlns:a16="http://schemas.microsoft.com/office/drawing/2014/main" id="{7A45718F-1012-47C4-BF29-7462E5C6CB90}"/>
              </a:ext>
            </a:extLst>
          </p:cNvPr>
          <p:cNvSpPr>
            <a:spLocks noGrp="1"/>
          </p:cNvSpPr>
          <p:nvPr>
            <p:ph type="pic" sz="quarter" idx="32"/>
          </p:nvPr>
        </p:nvSpPr>
        <p:spPr>
          <a:xfrm>
            <a:off x="6415151" y="1713954"/>
            <a:ext cx="1805204" cy="1466666"/>
          </a:xfrm>
        </p:spPr>
        <p:txBody>
          <a:bodyPr rtlCol="0">
            <a:normAutofit/>
          </a:bodyPr>
          <a:lstStyle>
            <a:lvl1pPr marL="0" indent="0" algn="ctr">
              <a:buNone/>
              <a:defRPr sz="1600">
                <a:solidFill>
                  <a:schemeClr val="bg1"/>
                </a:solidFill>
              </a:defRPr>
            </a:lvl1pPr>
          </a:lstStyle>
          <a:p>
            <a:pPr rtl="0"/>
            <a:r>
              <a:rPr lang="es-ES" noProof="0"/>
              <a:t>Haga clic en el icono para agregar una imagen</a:t>
            </a:r>
          </a:p>
        </p:txBody>
      </p:sp>
    </p:spTree>
    <p:extLst>
      <p:ext uri="{BB962C8B-B14F-4D97-AF65-F5344CB8AC3E}">
        <p14:creationId xmlns:p14="http://schemas.microsoft.com/office/powerpoint/2010/main" val="6277322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0_Solo el título">
    <p:spTree>
      <p:nvGrpSpPr>
        <p:cNvPr id="1" name=""/>
        <p:cNvGrpSpPr/>
        <p:nvPr/>
      </p:nvGrpSpPr>
      <p:grpSpPr>
        <a:xfrm>
          <a:off x="0" y="0"/>
          <a:ext cx="0" cy="0"/>
          <a:chOff x="0" y="0"/>
          <a:chExt cx="0" cy="0"/>
        </a:xfrm>
      </p:grpSpPr>
      <p:sp>
        <p:nvSpPr>
          <p:cNvPr id="18" name="Rectángulo 17">
            <a:extLst>
              <a:ext uri="{FF2B5EF4-FFF2-40B4-BE49-F238E27FC236}">
                <a16:creationId xmlns:a16="http://schemas.microsoft.com/office/drawing/2014/main" id="{1DD2DC66-11E4-4714-A8DE-E8AC34D49655}"/>
              </a:ext>
            </a:extLst>
          </p:cNvPr>
          <p:cNvSpPr/>
          <p:nvPr userDrawn="1"/>
        </p:nvSpPr>
        <p:spPr>
          <a:xfrm>
            <a:off x="371474" y="1660868"/>
            <a:ext cx="2686613" cy="24276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1" name="Rectángulo 20">
            <a:extLst>
              <a:ext uri="{FF2B5EF4-FFF2-40B4-BE49-F238E27FC236}">
                <a16:creationId xmlns:a16="http://schemas.microsoft.com/office/drawing/2014/main" id="{8CD9ECBB-3A0A-409C-B1C0-C8F4C3087894}"/>
              </a:ext>
            </a:extLst>
          </p:cNvPr>
          <p:cNvSpPr/>
          <p:nvPr userDrawn="1"/>
        </p:nvSpPr>
        <p:spPr>
          <a:xfrm>
            <a:off x="3316099" y="1660868"/>
            <a:ext cx="2686613" cy="24276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2" name="Rectángulo 21">
            <a:extLst>
              <a:ext uri="{FF2B5EF4-FFF2-40B4-BE49-F238E27FC236}">
                <a16:creationId xmlns:a16="http://schemas.microsoft.com/office/drawing/2014/main" id="{6FB4FA2C-0414-484D-95CD-C5E17E33E238}"/>
              </a:ext>
            </a:extLst>
          </p:cNvPr>
          <p:cNvSpPr/>
          <p:nvPr userDrawn="1"/>
        </p:nvSpPr>
        <p:spPr>
          <a:xfrm>
            <a:off x="6260723" y="1660868"/>
            <a:ext cx="2686613" cy="24276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5" name="Rectángulo 24">
            <a:extLst>
              <a:ext uri="{FF2B5EF4-FFF2-40B4-BE49-F238E27FC236}">
                <a16:creationId xmlns:a16="http://schemas.microsoft.com/office/drawing/2014/main" id="{8D0DE753-6478-4950-8F99-15952FCB6521}"/>
              </a:ext>
            </a:extLst>
          </p:cNvPr>
          <p:cNvSpPr/>
          <p:nvPr userDrawn="1"/>
        </p:nvSpPr>
        <p:spPr>
          <a:xfrm>
            <a:off x="9205348" y="1660868"/>
            <a:ext cx="2686613" cy="24276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 name="Título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rtlCol="0"/>
          <a:lstStyle/>
          <a:p>
            <a:pPr rtl="0"/>
            <a:r>
              <a:rPr lang="es-ES" noProof="0"/>
              <a:t>Haga clic para modificar el estilo de título del patrón</a:t>
            </a:r>
          </a:p>
        </p:txBody>
      </p:sp>
      <p:sp>
        <p:nvSpPr>
          <p:cNvPr id="17" name="Marcador de número de diapositiva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p:spPr>
        <p:txBody>
          <a:bodyPr rtlCol="0"/>
          <a:lstStyle/>
          <a:p>
            <a:pPr rtl="0"/>
            <a:fld id="{03DC2DEF-D2FE-4B45-ABA4-9F153FD1C98A}" type="slidenum">
              <a:rPr lang="es-ES" noProof="0" smtClean="0"/>
              <a:t>‹#›</a:t>
            </a:fld>
            <a:endParaRPr lang="es-ES" noProof="0"/>
          </a:p>
        </p:txBody>
      </p:sp>
      <p:cxnSp>
        <p:nvCxnSpPr>
          <p:cNvPr id="24" name="Conector recto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Marcador de posición de imagen 33">
            <a:extLst>
              <a:ext uri="{FF2B5EF4-FFF2-40B4-BE49-F238E27FC236}">
                <a16:creationId xmlns:a16="http://schemas.microsoft.com/office/drawing/2014/main" id="{1644FD94-AD03-4C4F-A1A5-085DD8F56646}"/>
              </a:ext>
            </a:extLst>
          </p:cNvPr>
          <p:cNvSpPr>
            <a:spLocks noGrp="1"/>
          </p:cNvSpPr>
          <p:nvPr>
            <p:ph type="pic" sz="quarter" idx="13"/>
          </p:nvPr>
        </p:nvSpPr>
        <p:spPr>
          <a:xfrm>
            <a:off x="467420" y="1761485"/>
            <a:ext cx="2494721" cy="2226366"/>
          </a:xfrm>
        </p:spPr>
        <p:txBody>
          <a:bodyPr rtlCol="0">
            <a:normAutofit/>
          </a:bodyPr>
          <a:lstStyle>
            <a:lvl1pPr marL="0" indent="0" algn="ctr">
              <a:buNone/>
              <a:defRPr sz="1600">
                <a:solidFill>
                  <a:schemeClr val="bg1"/>
                </a:solidFill>
              </a:defRPr>
            </a:lvl1pPr>
          </a:lstStyle>
          <a:p>
            <a:pPr rtl="0"/>
            <a:r>
              <a:rPr lang="es-ES" noProof="0"/>
              <a:t>Haga clic en el icono para agregar una imagen</a:t>
            </a:r>
          </a:p>
        </p:txBody>
      </p:sp>
      <p:sp>
        <p:nvSpPr>
          <p:cNvPr id="28" name="Marcador de posición de imagen 33">
            <a:extLst>
              <a:ext uri="{FF2B5EF4-FFF2-40B4-BE49-F238E27FC236}">
                <a16:creationId xmlns:a16="http://schemas.microsoft.com/office/drawing/2014/main" id="{85BB27A3-DB87-46F4-8CA4-3C04A088E787}"/>
              </a:ext>
            </a:extLst>
          </p:cNvPr>
          <p:cNvSpPr>
            <a:spLocks noGrp="1"/>
          </p:cNvSpPr>
          <p:nvPr>
            <p:ph type="pic" sz="quarter" idx="21"/>
          </p:nvPr>
        </p:nvSpPr>
        <p:spPr>
          <a:xfrm>
            <a:off x="3412045" y="1761485"/>
            <a:ext cx="2494721" cy="2226366"/>
          </a:xfrm>
        </p:spPr>
        <p:txBody>
          <a:bodyPr rtlCol="0">
            <a:normAutofit/>
          </a:bodyPr>
          <a:lstStyle>
            <a:lvl1pPr marL="0" indent="0" algn="ctr">
              <a:buNone/>
              <a:defRPr sz="1600">
                <a:solidFill>
                  <a:schemeClr val="bg1"/>
                </a:solidFill>
              </a:defRPr>
            </a:lvl1pPr>
          </a:lstStyle>
          <a:p>
            <a:pPr rtl="0"/>
            <a:r>
              <a:rPr lang="es-ES" noProof="0"/>
              <a:t>Haga clic en el icono para agregar una imagen</a:t>
            </a:r>
          </a:p>
        </p:txBody>
      </p:sp>
      <p:sp>
        <p:nvSpPr>
          <p:cNvPr id="29" name="Marcador de posición de imagen 33">
            <a:extLst>
              <a:ext uri="{FF2B5EF4-FFF2-40B4-BE49-F238E27FC236}">
                <a16:creationId xmlns:a16="http://schemas.microsoft.com/office/drawing/2014/main" id="{F356E399-83ED-4937-A1CC-F591866C0E8C}"/>
              </a:ext>
            </a:extLst>
          </p:cNvPr>
          <p:cNvSpPr>
            <a:spLocks noGrp="1"/>
          </p:cNvSpPr>
          <p:nvPr>
            <p:ph type="pic" sz="quarter" idx="22"/>
          </p:nvPr>
        </p:nvSpPr>
        <p:spPr>
          <a:xfrm>
            <a:off x="6356669" y="1761485"/>
            <a:ext cx="2494721" cy="2226366"/>
          </a:xfrm>
        </p:spPr>
        <p:txBody>
          <a:bodyPr rtlCol="0">
            <a:normAutofit/>
          </a:bodyPr>
          <a:lstStyle>
            <a:lvl1pPr marL="0" indent="0" algn="ctr">
              <a:buNone/>
              <a:defRPr sz="1600">
                <a:solidFill>
                  <a:schemeClr val="bg1"/>
                </a:solidFill>
              </a:defRPr>
            </a:lvl1pPr>
          </a:lstStyle>
          <a:p>
            <a:pPr rtl="0"/>
            <a:r>
              <a:rPr lang="es-ES" noProof="0"/>
              <a:t>Haga clic en el icono para agregar una imagen</a:t>
            </a:r>
          </a:p>
        </p:txBody>
      </p:sp>
      <p:sp>
        <p:nvSpPr>
          <p:cNvPr id="30" name="Marcador de posición de imagen 33">
            <a:extLst>
              <a:ext uri="{FF2B5EF4-FFF2-40B4-BE49-F238E27FC236}">
                <a16:creationId xmlns:a16="http://schemas.microsoft.com/office/drawing/2014/main" id="{0967254B-CF1D-4F0D-A7F6-EC4E117B7509}"/>
              </a:ext>
            </a:extLst>
          </p:cNvPr>
          <p:cNvSpPr>
            <a:spLocks noGrp="1"/>
          </p:cNvSpPr>
          <p:nvPr>
            <p:ph type="pic" sz="quarter" idx="23"/>
          </p:nvPr>
        </p:nvSpPr>
        <p:spPr>
          <a:xfrm>
            <a:off x="9301294" y="1761485"/>
            <a:ext cx="2494721" cy="2226366"/>
          </a:xfrm>
        </p:spPr>
        <p:txBody>
          <a:bodyPr rtlCol="0">
            <a:normAutofit/>
          </a:bodyPr>
          <a:lstStyle>
            <a:lvl1pPr marL="0" indent="0" algn="ctr">
              <a:buNone/>
              <a:defRPr sz="1600">
                <a:solidFill>
                  <a:schemeClr val="bg1"/>
                </a:solidFill>
              </a:defRPr>
            </a:lvl1pPr>
          </a:lstStyle>
          <a:p>
            <a:pPr rtl="0"/>
            <a:r>
              <a:rPr lang="es-ES" noProof="0"/>
              <a:t>Haga clic en el icono para agregar una imagen</a:t>
            </a:r>
          </a:p>
        </p:txBody>
      </p:sp>
      <p:sp>
        <p:nvSpPr>
          <p:cNvPr id="31" name="Marcador de texto 39">
            <a:extLst>
              <a:ext uri="{FF2B5EF4-FFF2-40B4-BE49-F238E27FC236}">
                <a16:creationId xmlns:a16="http://schemas.microsoft.com/office/drawing/2014/main" id="{0CEF6C35-6F7B-43AD-9E4D-44C2F8A7DFAC}"/>
              </a:ext>
            </a:extLst>
          </p:cNvPr>
          <p:cNvSpPr>
            <a:spLocks noGrp="1"/>
          </p:cNvSpPr>
          <p:nvPr>
            <p:ph type="body" sz="quarter" idx="20" hasCustomPrompt="1"/>
          </p:nvPr>
        </p:nvSpPr>
        <p:spPr>
          <a:xfrm>
            <a:off x="371474" y="4302782"/>
            <a:ext cx="2686613" cy="666781"/>
          </a:xfrm>
        </p:spPr>
        <p:txBody>
          <a:bodyPr rtlCol="0" anchor="t">
            <a:noAutofit/>
          </a:bodyPr>
          <a:lstStyle>
            <a:lvl1pPr marL="0" indent="0" algn="ctr">
              <a:buNone/>
              <a:defRPr sz="2000" b="1">
                <a:solidFill>
                  <a:schemeClr val="accent1"/>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
        <p:nvSpPr>
          <p:cNvPr id="33" name="Marcador de texto 39">
            <a:extLst>
              <a:ext uri="{FF2B5EF4-FFF2-40B4-BE49-F238E27FC236}">
                <a16:creationId xmlns:a16="http://schemas.microsoft.com/office/drawing/2014/main" id="{44EF032C-161A-4C58-B624-66488C255E1F}"/>
              </a:ext>
            </a:extLst>
          </p:cNvPr>
          <p:cNvSpPr>
            <a:spLocks noGrp="1"/>
          </p:cNvSpPr>
          <p:nvPr>
            <p:ph type="body" sz="quarter" idx="24" hasCustomPrompt="1"/>
          </p:nvPr>
        </p:nvSpPr>
        <p:spPr>
          <a:xfrm>
            <a:off x="371474" y="5058156"/>
            <a:ext cx="2686613" cy="666781"/>
          </a:xfrm>
        </p:spPr>
        <p:txBody>
          <a:bodyPr rtlCol="0" anchor="t">
            <a:noAutofit/>
          </a:bodyPr>
          <a:lstStyle>
            <a:lvl1pPr marL="0" indent="0" algn="ctr">
              <a:buNone/>
              <a:defRPr sz="1600" b="0">
                <a:solidFill>
                  <a:schemeClr val="tx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
        <p:nvSpPr>
          <p:cNvPr id="37" name="Marcador de texto 39">
            <a:extLst>
              <a:ext uri="{FF2B5EF4-FFF2-40B4-BE49-F238E27FC236}">
                <a16:creationId xmlns:a16="http://schemas.microsoft.com/office/drawing/2014/main" id="{ACF86334-F4A8-4CCD-944F-524700CD8386}"/>
              </a:ext>
            </a:extLst>
          </p:cNvPr>
          <p:cNvSpPr>
            <a:spLocks noGrp="1"/>
          </p:cNvSpPr>
          <p:nvPr>
            <p:ph type="body" sz="quarter" idx="25" hasCustomPrompt="1"/>
          </p:nvPr>
        </p:nvSpPr>
        <p:spPr>
          <a:xfrm>
            <a:off x="3316099" y="4302782"/>
            <a:ext cx="2686613" cy="666781"/>
          </a:xfrm>
        </p:spPr>
        <p:txBody>
          <a:bodyPr rtlCol="0" anchor="t">
            <a:noAutofit/>
          </a:bodyPr>
          <a:lstStyle>
            <a:lvl1pPr marL="0" indent="0" algn="ctr">
              <a:buNone/>
              <a:defRPr sz="2000" b="1">
                <a:solidFill>
                  <a:schemeClr val="accent2"/>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
        <p:nvSpPr>
          <p:cNvPr id="38" name="Marcador de texto 39">
            <a:extLst>
              <a:ext uri="{FF2B5EF4-FFF2-40B4-BE49-F238E27FC236}">
                <a16:creationId xmlns:a16="http://schemas.microsoft.com/office/drawing/2014/main" id="{135B4AC9-821C-4D70-8A4A-1992394DE432}"/>
              </a:ext>
            </a:extLst>
          </p:cNvPr>
          <p:cNvSpPr>
            <a:spLocks noGrp="1"/>
          </p:cNvSpPr>
          <p:nvPr>
            <p:ph type="body" sz="quarter" idx="26" hasCustomPrompt="1"/>
          </p:nvPr>
        </p:nvSpPr>
        <p:spPr>
          <a:xfrm>
            <a:off x="3316099" y="5058156"/>
            <a:ext cx="2686613" cy="666781"/>
          </a:xfrm>
        </p:spPr>
        <p:txBody>
          <a:bodyPr rtlCol="0" anchor="t">
            <a:noAutofit/>
          </a:bodyPr>
          <a:lstStyle>
            <a:lvl1pPr marL="0" indent="0" algn="ctr">
              <a:buNone/>
              <a:defRPr sz="1600" b="0">
                <a:solidFill>
                  <a:schemeClr val="tx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
        <p:nvSpPr>
          <p:cNvPr id="40" name="Marcador de texto 39">
            <a:extLst>
              <a:ext uri="{FF2B5EF4-FFF2-40B4-BE49-F238E27FC236}">
                <a16:creationId xmlns:a16="http://schemas.microsoft.com/office/drawing/2014/main" id="{D2CF516C-7598-43D3-95E9-5633F8F4469B}"/>
              </a:ext>
            </a:extLst>
          </p:cNvPr>
          <p:cNvSpPr>
            <a:spLocks noGrp="1"/>
          </p:cNvSpPr>
          <p:nvPr>
            <p:ph type="body" sz="quarter" idx="27" hasCustomPrompt="1"/>
          </p:nvPr>
        </p:nvSpPr>
        <p:spPr>
          <a:xfrm>
            <a:off x="6260723" y="4302782"/>
            <a:ext cx="2686613" cy="666781"/>
          </a:xfrm>
        </p:spPr>
        <p:txBody>
          <a:bodyPr rtlCol="0" anchor="t">
            <a:noAutofit/>
          </a:bodyPr>
          <a:lstStyle>
            <a:lvl1pPr marL="0" indent="0" algn="ctr">
              <a:buNone/>
              <a:defRPr sz="2000" b="1">
                <a:solidFill>
                  <a:schemeClr val="accent4"/>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
        <p:nvSpPr>
          <p:cNvPr id="41" name="Marcador de texto 39">
            <a:extLst>
              <a:ext uri="{FF2B5EF4-FFF2-40B4-BE49-F238E27FC236}">
                <a16:creationId xmlns:a16="http://schemas.microsoft.com/office/drawing/2014/main" id="{12A6084C-5383-4EFC-8D49-33C5B61E6492}"/>
              </a:ext>
            </a:extLst>
          </p:cNvPr>
          <p:cNvSpPr>
            <a:spLocks noGrp="1"/>
          </p:cNvSpPr>
          <p:nvPr>
            <p:ph type="body" sz="quarter" idx="28" hasCustomPrompt="1"/>
          </p:nvPr>
        </p:nvSpPr>
        <p:spPr>
          <a:xfrm>
            <a:off x="6260723" y="5058156"/>
            <a:ext cx="2686613" cy="666781"/>
          </a:xfrm>
        </p:spPr>
        <p:txBody>
          <a:bodyPr rtlCol="0" anchor="t">
            <a:noAutofit/>
          </a:bodyPr>
          <a:lstStyle>
            <a:lvl1pPr marL="0" indent="0" algn="ctr">
              <a:buNone/>
              <a:defRPr sz="1600" b="0">
                <a:solidFill>
                  <a:schemeClr val="tx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
        <p:nvSpPr>
          <p:cNvPr id="42" name="Marcador de texto 39">
            <a:extLst>
              <a:ext uri="{FF2B5EF4-FFF2-40B4-BE49-F238E27FC236}">
                <a16:creationId xmlns:a16="http://schemas.microsoft.com/office/drawing/2014/main" id="{EFC5493B-D3CF-41B9-A996-7FBE932504B8}"/>
              </a:ext>
            </a:extLst>
          </p:cNvPr>
          <p:cNvSpPr>
            <a:spLocks noGrp="1"/>
          </p:cNvSpPr>
          <p:nvPr>
            <p:ph type="body" sz="quarter" idx="29" hasCustomPrompt="1"/>
          </p:nvPr>
        </p:nvSpPr>
        <p:spPr>
          <a:xfrm>
            <a:off x="9205350" y="4302782"/>
            <a:ext cx="2686613" cy="666781"/>
          </a:xfrm>
        </p:spPr>
        <p:txBody>
          <a:bodyPr rtlCol="0" anchor="t">
            <a:noAutofit/>
          </a:bodyPr>
          <a:lstStyle>
            <a:lvl1pPr marL="0" indent="0" algn="ctr">
              <a:buNone/>
              <a:defRPr sz="2000" b="1">
                <a:solidFill>
                  <a:schemeClr val="accent6"/>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
        <p:nvSpPr>
          <p:cNvPr id="44" name="Marcador de texto 39">
            <a:extLst>
              <a:ext uri="{FF2B5EF4-FFF2-40B4-BE49-F238E27FC236}">
                <a16:creationId xmlns:a16="http://schemas.microsoft.com/office/drawing/2014/main" id="{33A98F60-C169-44C1-9654-2239C9C1F29A}"/>
              </a:ext>
            </a:extLst>
          </p:cNvPr>
          <p:cNvSpPr>
            <a:spLocks noGrp="1"/>
          </p:cNvSpPr>
          <p:nvPr>
            <p:ph type="body" sz="quarter" idx="30" hasCustomPrompt="1"/>
          </p:nvPr>
        </p:nvSpPr>
        <p:spPr>
          <a:xfrm>
            <a:off x="9205350" y="5058156"/>
            <a:ext cx="2686613" cy="666781"/>
          </a:xfrm>
        </p:spPr>
        <p:txBody>
          <a:bodyPr rtlCol="0" anchor="t">
            <a:noAutofit/>
          </a:bodyPr>
          <a:lstStyle>
            <a:lvl1pPr marL="0" indent="0" algn="ctr">
              <a:buNone/>
              <a:defRPr sz="1600" b="0">
                <a:solidFill>
                  <a:schemeClr val="tx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Tree>
    <p:extLst>
      <p:ext uri="{BB962C8B-B14F-4D97-AF65-F5344CB8AC3E}">
        <p14:creationId xmlns:p14="http://schemas.microsoft.com/office/powerpoint/2010/main" val="188473430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1_Solo el título">
    <p:spTree>
      <p:nvGrpSpPr>
        <p:cNvPr id="1" name=""/>
        <p:cNvGrpSpPr/>
        <p:nvPr/>
      </p:nvGrpSpPr>
      <p:grpSpPr>
        <a:xfrm>
          <a:off x="0" y="0"/>
          <a:ext cx="0" cy="0"/>
          <a:chOff x="0" y="0"/>
          <a:chExt cx="0" cy="0"/>
        </a:xfrm>
      </p:grpSpPr>
      <p:sp>
        <p:nvSpPr>
          <p:cNvPr id="23" name="Rectángulo 22">
            <a:extLst>
              <a:ext uri="{FF2B5EF4-FFF2-40B4-BE49-F238E27FC236}">
                <a16:creationId xmlns:a16="http://schemas.microsoft.com/office/drawing/2014/main" id="{FBB81E01-55F6-44A7-8ACB-B172EA0F9FB3}"/>
              </a:ext>
            </a:extLst>
          </p:cNvPr>
          <p:cNvSpPr/>
          <p:nvPr userDrawn="1"/>
        </p:nvSpPr>
        <p:spPr>
          <a:xfrm>
            <a:off x="467420" y="3895002"/>
            <a:ext cx="2494721" cy="2067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6" name="Rectángulo 25">
            <a:extLst>
              <a:ext uri="{FF2B5EF4-FFF2-40B4-BE49-F238E27FC236}">
                <a16:creationId xmlns:a16="http://schemas.microsoft.com/office/drawing/2014/main" id="{FAD85DF7-0BE8-4B88-98A1-F5062CDAA964}"/>
              </a:ext>
            </a:extLst>
          </p:cNvPr>
          <p:cNvSpPr/>
          <p:nvPr userDrawn="1"/>
        </p:nvSpPr>
        <p:spPr>
          <a:xfrm>
            <a:off x="3412044" y="3895002"/>
            <a:ext cx="2494721" cy="20672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7" name="Rectángulo 26">
            <a:extLst>
              <a:ext uri="{FF2B5EF4-FFF2-40B4-BE49-F238E27FC236}">
                <a16:creationId xmlns:a16="http://schemas.microsoft.com/office/drawing/2014/main" id="{DF69394C-95D0-4D10-A34D-A35EF27D2806}"/>
              </a:ext>
            </a:extLst>
          </p:cNvPr>
          <p:cNvSpPr/>
          <p:nvPr userDrawn="1"/>
        </p:nvSpPr>
        <p:spPr>
          <a:xfrm>
            <a:off x="6356668" y="3895002"/>
            <a:ext cx="2494721" cy="2067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32" name="Rectángulo 31">
            <a:extLst>
              <a:ext uri="{FF2B5EF4-FFF2-40B4-BE49-F238E27FC236}">
                <a16:creationId xmlns:a16="http://schemas.microsoft.com/office/drawing/2014/main" id="{86DBF753-694A-4503-A33B-73C09E8EE3A5}"/>
              </a:ext>
            </a:extLst>
          </p:cNvPr>
          <p:cNvSpPr/>
          <p:nvPr userDrawn="1"/>
        </p:nvSpPr>
        <p:spPr>
          <a:xfrm>
            <a:off x="9301294" y="3895002"/>
            <a:ext cx="2494721" cy="20672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 name="Título 1">
            <a:extLst>
              <a:ext uri="{FF2B5EF4-FFF2-40B4-BE49-F238E27FC236}">
                <a16:creationId xmlns:a16="http://schemas.microsoft.com/office/drawing/2014/main" id="{BADB3C88-F13B-4B5F-920D-B4EFFAA592E5}"/>
              </a:ext>
            </a:extLst>
          </p:cNvPr>
          <p:cNvSpPr>
            <a:spLocks noGrp="1"/>
          </p:cNvSpPr>
          <p:nvPr>
            <p:ph type="title" hasCustomPrompt="1"/>
          </p:nvPr>
        </p:nvSpPr>
        <p:spPr>
          <a:xfrm>
            <a:off x="371475" y="260351"/>
            <a:ext cx="11520488" cy="758824"/>
          </a:xfrm>
        </p:spPr>
        <p:txBody>
          <a:bodyPr rtlCol="0"/>
          <a:lstStyle/>
          <a:p>
            <a:pPr rtl="0"/>
            <a:r>
              <a:rPr lang="es-ES" noProof="0"/>
              <a:t>Haga clic para editar el estilo de título del patrón</a:t>
            </a:r>
          </a:p>
        </p:txBody>
      </p:sp>
      <p:sp>
        <p:nvSpPr>
          <p:cNvPr id="17" name="Marcador de número de diapositiva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p:spPr>
        <p:txBody>
          <a:bodyPr rtlCol="0"/>
          <a:lstStyle/>
          <a:p>
            <a:pPr rtl="0"/>
            <a:fld id="{03DC2DEF-D2FE-4B45-ABA4-9F153FD1C98A}" type="slidenum">
              <a:rPr lang="es-ES" noProof="0" smtClean="0"/>
              <a:t>‹#›</a:t>
            </a:fld>
            <a:endParaRPr lang="es-ES" noProof="0"/>
          </a:p>
        </p:txBody>
      </p:sp>
      <p:cxnSp>
        <p:nvCxnSpPr>
          <p:cNvPr id="24" name="Conector recto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Marcador de posición de imagen 33">
            <a:extLst>
              <a:ext uri="{FF2B5EF4-FFF2-40B4-BE49-F238E27FC236}">
                <a16:creationId xmlns:a16="http://schemas.microsoft.com/office/drawing/2014/main" id="{1644FD94-AD03-4C4F-A1A5-085DD8F56646}"/>
              </a:ext>
            </a:extLst>
          </p:cNvPr>
          <p:cNvSpPr>
            <a:spLocks noGrp="1"/>
          </p:cNvSpPr>
          <p:nvPr>
            <p:ph type="pic" sz="quarter" idx="13"/>
          </p:nvPr>
        </p:nvSpPr>
        <p:spPr>
          <a:xfrm>
            <a:off x="467420" y="1522949"/>
            <a:ext cx="2494721" cy="2226366"/>
          </a:xfrm>
        </p:spPr>
        <p:txBody>
          <a:bodyPr rtlCol="0">
            <a:normAutofit/>
          </a:bodyPr>
          <a:lstStyle>
            <a:lvl1pPr marL="0" indent="0" algn="ctr">
              <a:buNone/>
              <a:defRPr sz="1600">
                <a:solidFill>
                  <a:schemeClr val="tx1"/>
                </a:solidFill>
              </a:defRPr>
            </a:lvl1pPr>
          </a:lstStyle>
          <a:p>
            <a:pPr rtl="0"/>
            <a:r>
              <a:rPr lang="es-ES" noProof="0"/>
              <a:t>Haga clic en el icono para agregar una imagen</a:t>
            </a:r>
          </a:p>
        </p:txBody>
      </p:sp>
      <p:sp>
        <p:nvSpPr>
          <p:cNvPr id="28" name="Marcador de posición de imagen 33">
            <a:extLst>
              <a:ext uri="{FF2B5EF4-FFF2-40B4-BE49-F238E27FC236}">
                <a16:creationId xmlns:a16="http://schemas.microsoft.com/office/drawing/2014/main" id="{85BB27A3-DB87-46F4-8CA4-3C04A088E787}"/>
              </a:ext>
            </a:extLst>
          </p:cNvPr>
          <p:cNvSpPr>
            <a:spLocks noGrp="1"/>
          </p:cNvSpPr>
          <p:nvPr>
            <p:ph type="pic" sz="quarter" idx="21"/>
          </p:nvPr>
        </p:nvSpPr>
        <p:spPr>
          <a:xfrm>
            <a:off x="3412045" y="1522949"/>
            <a:ext cx="2494721" cy="2226366"/>
          </a:xfrm>
        </p:spPr>
        <p:txBody>
          <a:bodyPr rtlCol="0">
            <a:normAutofit/>
          </a:bodyPr>
          <a:lstStyle>
            <a:lvl1pPr marL="0" indent="0" algn="ctr">
              <a:buNone/>
              <a:defRPr sz="1600">
                <a:solidFill>
                  <a:schemeClr val="tx1"/>
                </a:solidFill>
              </a:defRPr>
            </a:lvl1pPr>
          </a:lstStyle>
          <a:p>
            <a:pPr rtl="0"/>
            <a:r>
              <a:rPr lang="es-ES" noProof="0"/>
              <a:t>Haga clic en el icono para agregar una imagen</a:t>
            </a:r>
          </a:p>
        </p:txBody>
      </p:sp>
      <p:sp>
        <p:nvSpPr>
          <p:cNvPr id="29" name="Marcador de posición de imagen 33">
            <a:extLst>
              <a:ext uri="{FF2B5EF4-FFF2-40B4-BE49-F238E27FC236}">
                <a16:creationId xmlns:a16="http://schemas.microsoft.com/office/drawing/2014/main" id="{F356E399-83ED-4937-A1CC-F591866C0E8C}"/>
              </a:ext>
            </a:extLst>
          </p:cNvPr>
          <p:cNvSpPr>
            <a:spLocks noGrp="1"/>
          </p:cNvSpPr>
          <p:nvPr>
            <p:ph type="pic" sz="quarter" idx="22"/>
          </p:nvPr>
        </p:nvSpPr>
        <p:spPr>
          <a:xfrm>
            <a:off x="6356669" y="1522949"/>
            <a:ext cx="2494721" cy="2226366"/>
          </a:xfrm>
        </p:spPr>
        <p:txBody>
          <a:bodyPr rtlCol="0">
            <a:normAutofit/>
          </a:bodyPr>
          <a:lstStyle>
            <a:lvl1pPr marL="0" indent="0" algn="ctr">
              <a:buNone/>
              <a:defRPr sz="1600">
                <a:solidFill>
                  <a:schemeClr val="tx1"/>
                </a:solidFill>
              </a:defRPr>
            </a:lvl1pPr>
          </a:lstStyle>
          <a:p>
            <a:pPr rtl="0"/>
            <a:r>
              <a:rPr lang="es-ES" noProof="0"/>
              <a:t>Haga clic en el icono para agregar una imagen</a:t>
            </a:r>
          </a:p>
        </p:txBody>
      </p:sp>
      <p:sp>
        <p:nvSpPr>
          <p:cNvPr id="30" name="Marcador de posición de imagen 33">
            <a:extLst>
              <a:ext uri="{FF2B5EF4-FFF2-40B4-BE49-F238E27FC236}">
                <a16:creationId xmlns:a16="http://schemas.microsoft.com/office/drawing/2014/main" id="{0967254B-CF1D-4F0D-A7F6-EC4E117B7509}"/>
              </a:ext>
            </a:extLst>
          </p:cNvPr>
          <p:cNvSpPr>
            <a:spLocks noGrp="1"/>
          </p:cNvSpPr>
          <p:nvPr>
            <p:ph type="pic" sz="quarter" idx="23"/>
          </p:nvPr>
        </p:nvSpPr>
        <p:spPr>
          <a:xfrm>
            <a:off x="9301294" y="1522949"/>
            <a:ext cx="2494721" cy="2226366"/>
          </a:xfrm>
        </p:spPr>
        <p:txBody>
          <a:bodyPr rtlCol="0">
            <a:normAutofit/>
          </a:bodyPr>
          <a:lstStyle>
            <a:lvl1pPr marL="0" indent="0" algn="ctr">
              <a:buNone/>
              <a:defRPr sz="1600">
                <a:solidFill>
                  <a:schemeClr val="tx1"/>
                </a:solidFill>
              </a:defRPr>
            </a:lvl1pPr>
          </a:lstStyle>
          <a:p>
            <a:pPr rtl="0"/>
            <a:r>
              <a:rPr lang="es-ES" noProof="0"/>
              <a:t>Haga clic en el icono para agregar una imagen</a:t>
            </a:r>
          </a:p>
        </p:txBody>
      </p:sp>
      <p:sp>
        <p:nvSpPr>
          <p:cNvPr id="31" name="Marcador de texto 39">
            <a:extLst>
              <a:ext uri="{FF2B5EF4-FFF2-40B4-BE49-F238E27FC236}">
                <a16:creationId xmlns:a16="http://schemas.microsoft.com/office/drawing/2014/main" id="{0CEF6C35-6F7B-43AD-9E4D-44C2F8A7DFAC}"/>
              </a:ext>
            </a:extLst>
          </p:cNvPr>
          <p:cNvSpPr>
            <a:spLocks noGrp="1"/>
          </p:cNvSpPr>
          <p:nvPr>
            <p:ph type="body" sz="quarter" idx="20" hasCustomPrompt="1"/>
          </p:nvPr>
        </p:nvSpPr>
        <p:spPr>
          <a:xfrm>
            <a:off x="604610" y="4123880"/>
            <a:ext cx="2220341" cy="666781"/>
          </a:xfrm>
        </p:spPr>
        <p:txBody>
          <a:bodyPr rtlCol="0" anchor="t">
            <a:noAutofit/>
          </a:bodyPr>
          <a:lstStyle>
            <a:lvl1pPr marL="0" indent="0" algn="ctr">
              <a:buNone/>
              <a:defRPr sz="2000" b="1">
                <a:solidFill>
                  <a:schemeClr val="bg1"/>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
        <p:nvSpPr>
          <p:cNvPr id="33" name="Marcador de texto 39">
            <a:extLst>
              <a:ext uri="{FF2B5EF4-FFF2-40B4-BE49-F238E27FC236}">
                <a16:creationId xmlns:a16="http://schemas.microsoft.com/office/drawing/2014/main" id="{44EF032C-161A-4C58-B624-66488C255E1F}"/>
              </a:ext>
            </a:extLst>
          </p:cNvPr>
          <p:cNvSpPr>
            <a:spLocks noGrp="1"/>
          </p:cNvSpPr>
          <p:nvPr>
            <p:ph type="body" sz="quarter" idx="24" hasCustomPrompt="1"/>
          </p:nvPr>
        </p:nvSpPr>
        <p:spPr>
          <a:xfrm>
            <a:off x="604610" y="4879254"/>
            <a:ext cx="2220341" cy="666781"/>
          </a:xfrm>
        </p:spPr>
        <p:txBody>
          <a:bodyPr rtlCol="0" anchor="t">
            <a:noAutofit/>
          </a:bodyPr>
          <a:lstStyle>
            <a:lvl1pPr marL="0" indent="0" algn="ctr">
              <a:buNone/>
              <a:defRPr sz="1600" b="0">
                <a:solidFill>
                  <a:schemeClr val="bg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
        <p:nvSpPr>
          <p:cNvPr id="37" name="Marcador de texto 39">
            <a:extLst>
              <a:ext uri="{FF2B5EF4-FFF2-40B4-BE49-F238E27FC236}">
                <a16:creationId xmlns:a16="http://schemas.microsoft.com/office/drawing/2014/main" id="{ACF86334-F4A8-4CCD-944F-524700CD8386}"/>
              </a:ext>
            </a:extLst>
          </p:cNvPr>
          <p:cNvSpPr>
            <a:spLocks noGrp="1"/>
          </p:cNvSpPr>
          <p:nvPr>
            <p:ph type="body" sz="quarter" idx="25" hasCustomPrompt="1"/>
          </p:nvPr>
        </p:nvSpPr>
        <p:spPr>
          <a:xfrm>
            <a:off x="3549235" y="4123880"/>
            <a:ext cx="2220341" cy="666781"/>
          </a:xfrm>
        </p:spPr>
        <p:txBody>
          <a:bodyPr rtlCol="0" anchor="t">
            <a:noAutofit/>
          </a:bodyPr>
          <a:lstStyle>
            <a:lvl1pPr marL="0" indent="0" algn="ctr">
              <a:buNone/>
              <a:defRPr sz="2000" b="1">
                <a:solidFill>
                  <a:schemeClr val="bg1"/>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
        <p:nvSpPr>
          <p:cNvPr id="38" name="Marcador de texto 39">
            <a:extLst>
              <a:ext uri="{FF2B5EF4-FFF2-40B4-BE49-F238E27FC236}">
                <a16:creationId xmlns:a16="http://schemas.microsoft.com/office/drawing/2014/main" id="{135B4AC9-821C-4D70-8A4A-1992394DE432}"/>
              </a:ext>
            </a:extLst>
          </p:cNvPr>
          <p:cNvSpPr>
            <a:spLocks noGrp="1"/>
          </p:cNvSpPr>
          <p:nvPr>
            <p:ph type="body" sz="quarter" idx="26" hasCustomPrompt="1"/>
          </p:nvPr>
        </p:nvSpPr>
        <p:spPr>
          <a:xfrm>
            <a:off x="3549235" y="4879254"/>
            <a:ext cx="2220341" cy="666781"/>
          </a:xfrm>
        </p:spPr>
        <p:txBody>
          <a:bodyPr rtlCol="0" anchor="t">
            <a:noAutofit/>
          </a:bodyPr>
          <a:lstStyle>
            <a:lvl1pPr marL="0" indent="0" algn="ctr">
              <a:buNone/>
              <a:defRPr sz="1600" b="0">
                <a:solidFill>
                  <a:schemeClr val="bg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
        <p:nvSpPr>
          <p:cNvPr id="40" name="Marcador de texto 39">
            <a:extLst>
              <a:ext uri="{FF2B5EF4-FFF2-40B4-BE49-F238E27FC236}">
                <a16:creationId xmlns:a16="http://schemas.microsoft.com/office/drawing/2014/main" id="{D2CF516C-7598-43D3-95E9-5633F8F4469B}"/>
              </a:ext>
            </a:extLst>
          </p:cNvPr>
          <p:cNvSpPr>
            <a:spLocks noGrp="1"/>
          </p:cNvSpPr>
          <p:nvPr>
            <p:ph type="body" sz="quarter" idx="27" hasCustomPrompt="1"/>
          </p:nvPr>
        </p:nvSpPr>
        <p:spPr>
          <a:xfrm>
            <a:off x="6493859" y="4123880"/>
            <a:ext cx="2220341" cy="666781"/>
          </a:xfrm>
        </p:spPr>
        <p:txBody>
          <a:bodyPr rtlCol="0" anchor="t">
            <a:noAutofit/>
          </a:bodyPr>
          <a:lstStyle>
            <a:lvl1pPr marL="0" indent="0" algn="ctr">
              <a:buNone/>
              <a:defRPr sz="2000" b="1">
                <a:solidFill>
                  <a:schemeClr val="bg1"/>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
        <p:nvSpPr>
          <p:cNvPr id="41" name="Marcador de texto 39">
            <a:extLst>
              <a:ext uri="{FF2B5EF4-FFF2-40B4-BE49-F238E27FC236}">
                <a16:creationId xmlns:a16="http://schemas.microsoft.com/office/drawing/2014/main" id="{12A6084C-5383-4EFC-8D49-33C5B61E6492}"/>
              </a:ext>
            </a:extLst>
          </p:cNvPr>
          <p:cNvSpPr>
            <a:spLocks noGrp="1"/>
          </p:cNvSpPr>
          <p:nvPr>
            <p:ph type="body" sz="quarter" idx="28" hasCustomPrompt="1"/>
          </p:nvPr>
        </p:nvSpPr>
        <p:spPr>
          <a:xfrm>
            <a:off x="6493859" y="4879254"/>
            <a:ext cx="2220341" cy="666781"/>
          </a:xfrm>
        </p:spPr>
        <p:txBody>
          <a:bodyPr rtlCol="0" anchor="t">
            <a:noAutofit/>
          </a:bodyPr>
          <a:lstStyle>
            <a:lvl1pPr marL="0" indent="0" algn="ctr">
              <a:buNone/>
              <a:defRPr sz="1600" b="0">
                <a:solidFill>
                  <a:schemeClr val="bg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
        <p:nvSpPr>
          <p:cNvPr id="42" name="Marcador de texto 39">
            <a:extLst>
              <a:ext uri="{FF2B5EF4-FFF2-40B4-BE49-F238E27FC236}">
                <a16:creationId xmlns:a16="http://schemas.microsoft.com/office/drawing/2014/main" id="{EFC5493B-D3CF-41B9-A996-7FBE932504B8}"/>
              </a:ext>
            </a:extLst>
          </p:cNvPr>
          <p:cNvSpPr>
            <a:spLocks noGrp="1"/>
          </p:cNvSpPr>
          <p:nvPr>
            <p:ph type="body" sz="quarter" idx="29" hasCustomPrompt="1"/>
          </p:nvPr>
        </p:nvSpPr>
        <p:spPr>
          <a:xfrm>
            <a:off x="9438486" y="4123880"/>
            <a:ext cx="2220341" cy="666781"/>
          </a:xfrm>
        </p:spPr>
        <p:txBody>
          <a:bodyPr rtlCol="0" anchor="t">
            <a:noAutofit/>
          </a:bodyPr>
          <a:lstStyle>
            <a:lvl1pPr marL="0" indent="0" algn="ctr">
              <a:buNone/>
              <a:defRPr sz="2000" b="1">
                <a:solidFill>
                  <a:schemeClr val="bg1"/>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
        <p:nvSpPr>
          <p:cNvPr id="44" name="Marcador de texto 39">
            <a:extLst>
              <a:ext uri="{FF2B5EF4-FFF2-40B4-BE49-F238E27FC236}">
                <a16:creationId xmlns:a16="http://schemas.microsoft.com/office/drawing/2014/main" id="{33A98F60-C169-44C1-9654-2239C9C1F29A}"/>
              </a:ext>
            </a:extLst>
          </p:cNvPr>
          <p:cNvSpPr>
            <a:spLocks noGrp="1"/>
          </p:cNvSpPr>
          <p:nvPr>
            <p:ph type="body" sz="quarter" idx="30" hasCustomPrompt="1"/>
          </p:nvPr>
        </p:nvSpPr>
        <p:spPr>
          <a:xfrm>
            <a:off x="9438486" y="4879254"/>
            <a:ext cx="2220341" cy="666781"/>
          </a:xfrm>
        </p:spPr>
        <p:txBody>
          <a:bodyPr rtlCol="0" anchor="t">
            <a:noAutofit/>
          </a:bodyPr>
          <a:lstStyle>
            <a:lvl1pPr marL="0" indent="0" algn="ctr">
              <a:buNone/>
              <a:defRPr sz="1600" b="0">
                <a:solidFill>
                  <a:schemeClr val="bg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rtl="0"/>
            <a:r>
              <a:rPr lang="es-ES" noProof="0"/>
              <a:t>Agregue texto aquí</a:t>
            </a:r>
          </a:p>
        </p:txBody>
      </p:sp>
    </p:spTree>
    <p:extLst>
      <p:ext uri="{BB962C8B-B14F-4D97-AF65-F5344CB8AC3E}">
        <p14:creationId xmlns:p14="http://schemas.microsoft.com/office/powerpoint/2010/main" val="5653828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2_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rtlCol="0"/>
          <a:lstStyle/>
          <a:p>
            <a:pPr rtl="0"/>
            <a:r>
              <a:rPr lang="es-ES" noProof="0"/>
              <a:t>Haga clic para modificar el estilo de título del patrón</a:t>
            </a:r>
          </a:p>
        </p:txBody>
      </p:sp>
      <p:sp>
        <p:nvSpPr>
          <p:cNvPr id="17" name="Marcador de número de diapositiva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p:spPr>
        <p:txBody>
          <a:bodyPr rtlCol="0"/>
          <a:lstStyle/>
          <a:p>
            <a:pPr rtl="0"/>
            <a:fld id="{03DC2DEF-D2FE-4B45-ABA4-9F153FD1C98A}" type="slidenum">
              <a:rPr lang="es-ES" noProof="0" smtClean="0"/>
              <a:t>‹#›</a:t>
            </a:fld>
            <a:endParaRPr lang="es-ES" noProof="0"/>
          </a:p>
        </p:txBody>
      </p:sp>
      <p:cxnSp>
        <p:nvCxnSpPr>
          <p:cNvPr id="24" name="Conector recto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Marcador de gráfico 3">
            <a:extLst>
              <a:ext uri="{FF2B5EF4-FFF2-40B4-BE49-F238E27FC236}">
                <a16:creationId xmlns:a16="http://schemas.microsoft.com/office/drawing/2014/main" id="{56084AEC-DB39-4367-A213-BB2FE4AD38BE}"/>
              </a:ext>
            </a:extLst>
          </p:cNvPr>
          <p:cNvSpPr>
            <a:spLocks noGrp="1"/>
          </p:cNvSpPr>
          <p:nvPr>
            <p:ph type="chart" sz="quarter" idx="13"/>
          </p:nvPr>
        </p:nvSpPr>
        <p:spPr>
          <a:xfrm>
            <a:off x="4900613" y="1233488"/>
            <a:ext cx="6991350" cy="4967287"/>
          </a:xfrm>
        </p:spPr>
        <p:txBody>
          <a:bodyPr rtlCol="0">
            <a:normAutofit/>
          </a:bodyPr>
          <a:lstStyle>
            <a:lvl1pPr marL="0" indent="0" algn="ctr">
              <a:buNone/>
              <a:defRPr sz="2000"/>
            </a:lvl1pPr>
          </a:lstStyle>
          <a:p>
            <a:pPr rtl="0"/>
            <a:r>
              <a:rPr lang="es-ES" noProof="0"/>
              <a:t>Haga clic en el icono para agregar un gráfico</a:t>
            </a:r>
          </a:p>
        </p:txBody>
      </p:sp>
      <p:sp>
        <p:nvSpPr>
          <p:cNvPr id="25" name="Rectángulo 24">
            <a:extLst>
              <a:ext uri="{FF2B5EF4-FFF2-40B4-BE49-F238E27FC236}">
                <a16:creationId xmlns:a16="http://schemas.microsoft.com/office/drawing/2014/main" id="{D928258E-48B5-471F-BC61-B45FB2CA51BA}"/>
              </a:ext>
            </a:extLst>
          </p:cNvPr>
          <p:cNvSpPr/>
          <p:nvPr userDrawn="1"/>
        </p:nvSpPr>
        <p:spPr>
          <a:xfrm>
            <a:off x="371474" y="1233488"/>
            <a:ext cx="4419187" cy="49672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6" name="Marcador de texto 5">
            <a:extLst>
              <a:ext uri="{FF2B5EF4-FFF2-40B4-BE49-F238E27FC236}">
                <a16:creationId xmlns:a16="http://schemas.microsoft.com/office/drawing/2014/main" id="{9867FAC3-5109-4D5D-8105-FC48313396C4}"/>
              </a:ext>
            </a:extLst>
          </p:cNvPr>
          <p:cNvSpPr>
            <a:spLocks noGrp="1"/>
          </p:cNvSpPr>
          <p:nvPr>
            <p:ph type="body" sz="quarter" idx="14"/>
          </p:nvPr>
        </p:nvSpPr>
        <p:spPr>
          <a:xfrm>
            <a:off x="546100" y="1450975"/>
            <a:ext cx="4065588" cy="4552950"/>
          </a:xfrm>
        </p:spPr>
        <p:txBody>
          <a:bodyPr rtlCol="0">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rtl="0"/>
            <a:r>
              <a:rPr lang="es-ES" noProof="0"/>
              <a:t>Haga clic para modificar el estilo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Tree>
    <p:extLst>
      <p:ext uri="{BB962C8B-B14F-4D97-AF65-F5344CB8AC3E}">
        <p14:creationId xmlns:p14="http://schemas.microsoft.com/office/powerpoint/2010/main" val="10596796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3_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rtlCol="0"/>
          <a:lstStyle/>
          <a:p>
            <a:pPr rtl="0"/>
            <a:r>
              <a:rPr lang="es-ES" noProof="0"/>
              <a:t>Haga clic para modificar el estilo de título del patrón</a:t>
            </a:r>
          </a:p>
        </p:txBody>
      </p:sp>
      <p:sp>
        <p:nvSpPr>
          <p:cNvPr id="17" name="Marcador de número de diapositiva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p:spPr>
        <p:txBody>
          <a:bodyPr rtlCol="0"/>
          <a:lstStyle/>
          <a:p>
            <a:pPr rtl="0"/>
            <a:fld id="{03DC2DEF-D2FE-4B45-ABA4-9F153FD1C98A}" type="slidenum">
              <a:rPr lang="es-ES" noProof="0" smtClean="0"/>
              <a:t>‹#›</a:t>
            </a:fld>
            <a:endParaRPr lang="es-ES" noProof="0"/>
          </a:p>
        </p:txBody>
      </p:sp>
      <p:cxnSp>
        <p:nvCxnSpPr>
          <p:cNvPr id="24" name="Conector recto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Marcador de gráfico 3">
            <a:extLst>
              <a:ext uri="{FF2B5EF4-FFF2-40B4-BE49-F238E27FC236}">
                <a16:creationId xmlns:a16="http://schemas.microsoft.com/office/drawing/2014/main" id="{56084AEC-DB39-4367-A213-BB2FE4AD38BE}"/>
              </a:ext>
            </a:extLst>
          </p:cNvPr>
          <p:cNvSpPr>
            <a:spLocks noGrp="1"/>
          </p:cNvSpPr>
          <p:nvPr>
            <p:ph type="chart" sz="quarter" idx="13"/>
          </p:nvPr>
        </p:nvSpPr>
        <p:spPr>
          <a:xfrm>
            <a:off x="371475" y="1233488"/>
            <a:ext cx="11520488" cy="4967287"/>
          </a:xfrm>
        </p:spPr>
        <p:txBody>
          <a:bodyPr rtlCol="0">
            <a:normAutofit/>
          </a:bodyPr>
          <a:lstStyle>
            <a:lvl1pPr marL="0" indent="0" algn="ctr">
              <a:buNone/>
              <a:defRPr sz="2000"/>
            </a:lvl1pPr>
          </a:lstStyle>
          <a:p>
            <a:pPr rtl="0"/>
            <a:r>
              <a:rPr lang="es-ES" noProof="0"/>
              <a:t>Haga clic en el icono para agregar un gráfico</a:t>
            </a:r>
          </a:p>
        </p:txBody>
      </p:sp>
    </p:spTree>
    <p:extLst>
      <p:ext uri="{BB962C8B-B14F-4D97-AF65-F5344CB8AC3E}">
        <p14:creationId xmlns:p14="http://schemas.microsoft.com/office/powerpoint/2010/main" val="25895297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4_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rtlCol="0"/>
          <a:lstStyle/>
          <a:p>
            <a:pPr rtl="0"/>
            <a:r>
              <a:rPr lang="es-ES" noProof="0"/>
              <a:t>Haga clic para modificar el estilo de título del patrón</a:t>
            </a:r>
          </a:p>
        </p:txBody>
      </p:sp>
      <p:sp>
        <p:nvSpPr>
          <p:cNvPr id="17" name="Marcador de número de diapositiva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p:spPr>
        <p:txBody>
          <a:bodyPr rtlCol="0"/>
          <a:lstStyle/>
          <a:p>
            <a:pPr rtl="0"/>
            <a:fld id="{03DC2DEF-D2FE-4B45-ABA4-9F153FD1C98A}" type="slidenum">
              <a:rPr lang="es-ES" noProof="0" smtClean="0"/>
              <a:t>‹#›</a:t>
            </a:fld>
            <a:endParaRPr lang="es-ES" noProof="0"/>
          </a:p>
        </p:txBody>
      </p:sp>
      <p:cxnSp>
        <p:nvCxnSpPr>
          <p:cNvPr id="24" name="Conector recto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Marcador de gráfico 3">
            <a:extLst>
              <a:ext uri="{FF2B5EF4-FFF2-40B4-BE49-F238E27FC236}">
                <a16:creationId xmlns:a16="http://schemas.microsoft.com/office/drawing/2014/main" id="{56084AEC-DB39-4367-A213-BB2FE4AD38BE}"/>
              </a:ext>
            </a:extLst>
          </p:cNvPr>
          <p:cNvSpPr>
            <a:spLocks noGrp="1"/>
          </p:cNvSpPr>
          <p:nvPr>
            <p:ph type="chart" sz="quarter" idx="13"/>
          </p:nvPr>
        </p:nvSpPr>
        <p:spPr>
          <a:xfrm>
            <a:off x="371475" y="1233488"/>
            <a:ext cx="7450621" cy="4967287"/>
          </a:xfrm>
        </p:spPr>
        <p:txBody>
          <a:bodyPr rtlCol="0">
            <a:normAutofit/>
          </a:bodyPr>
          <a:lstStyle>
            <a:lvl1pPr marL="0" indent="0" algn="ctr">
              <a:buNone/>
              <a:defRPr sz="2000"/>
            </a:lvl1pPr>
          </a:lstStyle>
          <a:p>
            <a:pPr rtl="0"/>
            <a:r>
              <a:rPr lang="es-ES" noProof="0"/>
              <a:t>Haga clic en el icono para agregar un gráfico</a:t>
            </a:r>
          </a:p>
        </p:txBody>
      </p:sp>
      <p:sp>
        <p:nvSpPr>
          <p:cNvPr id="5" name="Marcador de posición de imagen 4">
            <a:extLst>
              <a:ext uri="{FF2B5EF4-FFF2-40B4-BE49-F238E27FC236}">
                <a16:creationId xmlns:a16="http://schemas.microsoft.com/office/drawing/2014/main" id="{F1D1D3DC-359F-47D3-A498-6E5DEF615BD3}"/>
              </a:ext>
            </a:extLst>
          </p:cNvPr>
          <p:cNvSpPr>
            <a:spLocks noGrp="1"/>
          </p:cNvSpPr>
          <p:nvPr>
            <p:ph type="pic" sz="quarter" idx="14"/>
          </p:nvPr>
        </p:nvSpPr>
        <p:spPr>
          <a:xfrm>
            <a:off x="7940675" y="1233488"/>
            <a:ext cx="3951288" cy="4967287"/>
          </a:xfrm>
        </p:spPr>
        <p:txBody>
          <a:bodyPr rtlCol="0">
            <a:normAutofit/>
          </a:bodyPr>
          <a:lstStyle>
            <a:lvl1pPr marL="0" indent="0" algn="ctr">
              <a:buNone/>
              <a:defRPr sz="2000"/>
            </a:lvl1pPr>
          </a:lstStyle>
          <a:p>
            <a:pPr rtl="0"/>
            <a:r>
              <a:rPr lang="es-ES" noProof="0"/>
              <a:t>Haga clic en el icono para agregar una imagen</a:t>
            </a:r>
          </a:p>
        </p:txBody>
      </p:sp>
    </p:spTree>
    <p:extLst>
      <p:ext uri="{BB962C8B-B14F-4D97-AF65-F5344CB8AC3E}">
        <p14:creationId xmlns:p14="http://schemas.microsoft.com/office/powerpoint/2010/main" val="38405930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5_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rtlCol="0"/>
          <a:lstStyle/>
          <a:p>
            <a:pPr rtl="0"/>
            <a:r>
              <a:rPr lang="es-ES" noProof="0"/>
              <a:t>Haga clic para modificar el estilo de título del patrón</a:t>
            </a:r>
          </a:p>
        </p:txBody>
      </p:sp>
      <p:sp>
        <p:nvSpPr>
          <p:cNvPr id="17" name="Marcador de número de diapositiva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p:spPr>
        <p:txBody>
          <a:bodyPr rtlCol="0"/>
          <a:lstStyle/>
          <a:p>
            <a:pPr rtl="0"/>
            <a:fld id="{03DC2DEF-D2FE-4B45-ABA4-9F153FD1C98A}" type="slidenum">
              <a:rPr lang="es-ES" noProof="0" smtClean="0"/>
              <a:t>‹#›</a:t>
            </a:fld>
            <a:endParaRPr lang="es-ES" noProof="0"/>
          </a:p>
        </p:txBody>
      </p:sp>
      <p:cxnSp>
        <p:nvCxnSpPr>
          <p:cNvPr id="24" name="Conector recto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Marcador de gráfico 3">
            <a:extLst>
              <a:ext uri="{FF2B5EF4-FFF2-40B4-BE49-F238E27FC236}">
                <a16:creationId xmlns:a16="http://schemas.microsoft.com/office/drawing/2014/main" id="{56084AEC-DB39-4367-A213-BB2FE4AD38BE}"/>
              </a:ext>
            </a:extLst>
          </p:cNvPr>
          <p:cNvSpPr>
            <a:spLocks noGrp="1"/>
          </p:cNvSpPr>
          <p:nvPr>
            <p:ph type="chart" sz="quarter" idx="13"/>
          </p:nvPr>
        </p:nvSpPr>
        <p:spPr>
          <a:xfrm>
            <a:off x="381415" y="1233488"/>
            <a:ext cx="5512490" cy="4967287"/>
          </a:xfrm>
        </p:spPr>
        <p:txBody>
          <a:bodyPr rtlCol="0">
            <a:normAutofit/>
          </a:bodyPr>
          <a:lstStyle>
            <a:lvl1pPr marL="0" indent="0" algn="ctr">
              <a:buNone/>
              <a:defRPr sz="2000"/>
            </a:lvl1pPr>
          </a:lstStyle>
          <a:p>
            <a:pPr rtl="0"/>
            <a:r>
              <a:rPr lang="es-ES" noProof="0"/>
              <a:t>Haga clic en el icono para agregar un gráfico</a:t>
            </a:r>
          </a:p>
        </p:txBody>
      </p:sp>
      <p:sp>
        <p:nvSpPr>
          <p:cNvPr id="7" name="Marcador de gráfico 3">
            <a:extLst>
              <a:ext uri="{FF2B5EF4-FFF2-40B4-BE49-F238E27FC236}">
                <a16:creationId xmlns:a16="http://schemas.microsoft.com/office/drawing/2014/main" id="{6750280A-6976-42F9-B984-8601DD1972DC}"/>
              </a:ext>
            </a:extLst>
          </p:cNvPr>
          <p:cNvSpPr>
            <a:spLocks noGrp="1"/>
          </p:cNvSpPr>
          <p:nvPr>
            <p:ph type="chart" sz="quarter" idx="14"/>
          </p:nvPr>
        </p:nvSpPr>
        <p:spPr>
          <a:xfrm>
            <a:off x="6379473" y="1233488"/>
            <a:ext cx="5512490" cy="4967287"/>
          </a:xfrm>
        </p:spPr>
        <p:txBody>
          <a:bodyPr rtlCol="0">
            <a:normAutofit/>
          </a:bodyPr>
          <a:lstStyle>
            <a:lvl1pPr marL="0" indent="0" algn="ctr">
              <a:buNone/>
              <a:defRPr sz="2000"/>
            </a:lvl1pPr>
          </a:lstStyle>
          <a:p>
            <a:pPr rtl="0"/>
            <a:r>
              <a:rPr lang="es-ES" noProof="0"/>
              <a:t>Haga clic en el icono para agregar un gráfico</a:t>
            </a:r>
          </a:p>
        </p:txBody>
      </p:sp>
      <p:cxnSp>
        <p:nvCxnSpPr>
          <p:cNvPr id="6" name="Conector recto 5">
            <a:extLst>
              <a:ext uri="{FF2B5EF4-FFF2-40B4-BE49-F238E27FC236}">
                <a16:creationId xmlns:a16="http://schemas.microsoft.com/office/drawing/2014/main" id="{5E63221D-DF23-4F80-AB42-A74C1B1CB425}"/>
              </a:ext>
            </a:extLst>
          </p:cNvPr>
          <p:cNvCxnSpPr/>
          <p:nvPr userDrawn="1"/>
        </p:nvCxnSpPr>
        <p:spPr>
          <a:xfrm>
            <a:off x="6125817" y="1233488"/>
            <a:ext cx="0" cy="496728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7395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6_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rtlCol="0"/>
          <a:lstStyle/>
          <a:p>
            <a:pPr rtl="0"/>
            <a:r>
              <a:rPr lang="es-ES" noProof="0"/>
              <a:t>Haga clic para modificar el estilo de título del patrón</a:t>
            </a:r>
          </a:p>
        </p:txBody>
      </p:sp>
      <p:sp>
        <p:nvSpPr>
          <p:cNvPr id="17" name="Marcador de número de diapositiva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p:spPr>
        <p:txBody>
          <a:bodyPr rtlCol="0"/>
          <a:lstStyle/>
          <a:p>
            <a:pPr rtl="0"/>
            <a:fld id="{03DC2DEF-D2FE-4B45-ABA4-9F153FD1C98A}" type="slidenum">
              <a:rPr lang="es-ES" noProof="0" smtClean="0"/>
              <a:t>‹#›</a:t>
            </a:fld>
            <a:endParaRPr lang="es-ES" noProof="0"/>
          </a:p>
        </p:txBody>
      </p:sp>
      <p:cxnSp>
        <p:nvCxnSpPr>
          <p:cNvPr id="24" name="Conector recto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Marcador de gráfico 3">
            <a:extLst>
              <a:ext uri="{FF2B5EF4-FFF2-40B4-BE49-F238E27FC236}">
                <a16:creationId xmlns:a16="http://schemas.microsoft.com/office/drawing/2014/main" id="{56084AEC-DB39-4367-A213-BB2FE4AD38BE}"/>
              </a:ext>
            </a:extLst>
          </p:cNvPr>
          <p:cNvSpPr>
            <a:spLocks noGrp="1"/>
          </p:cNvSpPr>
          <p:nvPr>
            <p:ph type="chart" sz="quarter" idx="13"/>
          </p:nvPr>
        </p:nvSpPr>
        <p:spPr>
          <a:xfrm>
            <a:off x="510622" y="1362696"/>
            <a:ext cx="5552246" cy="2294899"/>
          </a:xfrm>
        </p:spPr>
        <p:txBody>
          <a:bodyPr rtlCol="0">
            <a:normAutofit/>
          </a:bodyPr>
          <a:lstStyle>
            <a:lvl1pPr marL="0" indent="0" algn="ctr">
              <a:buNone/>
              <a:defRPr sz="2000"/>
            </a:lvl1pPr>
          </a:lstStyle>
          <a:p>
            <a:pPr rtl="0"/>
            <a:r>
              <a:rPr lang="es-ES" noProof="0"/>
              <a:t>Haga clic en el icono para agregar un gráfico</a:t>
            </a:r>
          </a:p>
        </p:txBody>
      </p:sp>
      <p:sp>
        <p:nvSpPr>
          <p:cNvPr id="9" name="Marcador de gráfico 3">
            <a:extLst>
              <a:ext uri="{FF2B5EF4-FFF2-40B4-BE49-F238E27FC236}">
                <a16:creationId xmlns:a16="http://schemas.microsoft.com/office/drawing/2014/main" id="{3CC4F2FB-E360-40E2-BDA5-455EB243C216}"/>
              </a:ext>
            </a:extLst>
          </p:cNvPr>
          <p:cNvSpPr>
            <a:spLocks noGrp="1"/>
          </p:cNvSpPr>
          <p:nvPr>
            <p:ph type="chart" sz="quarter" idx="14"/>
          </p:nvPr>
        </p:nvSpPr>
        <p:spPr>
          <a:xfrm>
            <a:off x="500682" y="3781218"/>
            <a:ext cx="5552246" cy="2294899"/>
          </a:xfrm>
        </p:spPr>
        <p:txBody>
          <a:bodyPr rtlCol="0">
            <a:normAutofit/>
          </a:bodyPr>
          <a:lstStyle>
            <a:lvl1pPr marL="0" indent="0" algn="ctr">
              <a:buNone/>
              <a:defRPr sz="2000"/>
            </a:lvl1pPr>
          </a:lstStyle>
          <a:p>
            <a:pPr rtl="0"/>
            <a:r>
              <a:rPr lang="es-ES" noProof="0"/>
              <a:t>Haga clic en el icono para agregar un gráfico</a:t>
            </a:r>
          </a:p>
        </p:txBody>
      </p:sp>
      <p:sp>
        <p:nvSpPr>
          <p:cNvPr id="10" name="Marcador de gráfico 3">
            <a:extLst>
              <a:ext uri="{FF2B5EF4-FFF2-40B4-BE49-F238E27FC236}">
                <a16:creationId xmlns:a16="http://schemas.microsoft.com/office/drawing/2014/main" id="{6373EAFD-6648-4861-97FB-A3961B86C814}"/>
              </a:ext>
            </a:extLst>
          </p:cNvPr>
          <p:cNvSpPr>
            <a:spLocks noGrp="1"/>
          </p:cNvSpPr>
          <p:nvPr>
            <p:ph type="chart" sz="quarter" idx="15"/>
          </p:nvPr>
        </p:nvSpPr>
        <p:spPr>
          <a:xfrm>
            <a:off x="6208643" y="1367561"/>
            <a:ext cx="5552246" cy="2294899"/>
          </a:xfrm>
        </p:spPr>
        <p:txBody>
          <a:bodyPr rtlCol="0">
            <a:normAutofit/>
          </a:bodyPr>
          <a:lstStyle>
            <a:lvl1pPr marL="0" indent="0" algn="ctr">
              <a:buNone/>
              <a:defRPr sz="2000"/>
            </a:lvl1pPr>
          </a:lstStyle>
          <a:p>
            <a:pPr rtl="0"/>
            <a:r>
              <a:rPr lang="es-ES" noProof="0"/>
              <a:t>Haga clic en el icono para agregar un gráfico</a:t>
            </a:r>
          </a:p>
        </p:txBody>
      </p:sp>
      <p:sp>
        <p:nvSpPr>
          <p:cNvPr id="11" name="Marcador de gráfico 3">
            <a:extLst>
              <a:ext uri="{FF2B5EF4-FFF2-40B4-BE49-F238E27FC236}">
                <a16:creationId xmlns:a16="http://schemas.microsoft.com/office/drawing/2014/main" id="{CF0E102C-57E1-46ED-BE41-21C356F42BAD}"/>
              </a:ext>
            </a:extLst>
          </p:cNvPr>
          <p:cNvSpPr>
            <a:spLocks noGrp="1"/>
          </p:cNvSpPr>
          <p:nvPr>
            <p:ph type="chart" sz="quarter" idx="16"/>
          </p:nvPr>
        </p:nvSpPr>
        <p:spPr>
          <a:xfrm>
            <a:off x="6198703" y="3786083"/>
            <a:ext cx="5552246" cy="2294899"/>
          </a:xfrm>
        </p:spPr>
        <p:txBody>
          <a:bodyPr rtlCol="0">
            <a:normAutofit/>
          </a:bodyPr>
          <a:lstStyle>
            <a:lvl1pPr marL="0" indent="0" algn="ctr">
              <a:buNone/>
              <a:defRPr sz="2000"/>
            </a:lvl1pPr>
          </a:lstStyle>
          <a:p>
            <a:pPr rtl="0"/>
            <a:r>
              <a:rPr lang="es-ES" noProof="0"/>
              <a:t>Haga clic en el icono para agregar un gráfico</a:t>
            </a:r>
          </a:p>
        </p:txBody>
      </p:sp>
    </p:spTree>
    <p:extLst>
      <p:ext uri="{BB962C8B-B14F-4D97-AF65-F5344CB8AC3E}">
        <p14:creationId xmlns:p14="http://schemas.microsoft.com/office/powerpoint/2010/main" val="10208442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Diapositiva de título">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76607FB0-0FB2-41FD-B334-74C7B05B8CE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9" name="Marcador de posición de imagen 8">
            <a:extLst>
              <a:ext uri="{FF2B5EF4-FFF2-40B4-BE49-F238E27FC236}">
                <a16:creationId xmlns:a16="http://schemas.microsoft.com/office/drawing/2014/main" id="{2D02598E-521E-41CD-B068-134834CFF4FF}"/>
              </a:ext>
            </a:extLst>
          </p:cNvPr>
          <p:cNvSpPr>
            <a:spLocks noGrp="1"/>
          </p:cNvSpPr>
          <p:nvPr>
            <p:ph type="pic" sz="quarter" idx="10"/>
          </p:nvPr>
        </p:nvSpPr>
        <p:spPr>
          <a:xfrm>
            <a:off x="0" y="0"/>
            <a:ext cx="12192000" cy="6857999"/>
          </a:xfrm>
          <a:solidFill>
            <a:schemeClr val="bg1">
              <a:lumMod val="95000"/>
            </a:schemeClr>
          </a:solidFill>
        </p:spPr>
        <p:txBody>
          <a:bodyPr rtlCol="0">
            <a:normAutofit/>
          </a:bodyPr>
          <a:lstStyle>
            <a:lvl1pPr marL="0" indent="0" algn="ctr">
              <a:buNone/>
              <a:defRPr sz="1800"/>
            </a:lvl1pPr>
          </a:lstStyle>
          <a:p>
            <a:pPr rtl="0"/>
            <a:r>
              <a:rPr lang="es-ES" noProof="0"/>
              <a:t>Haga clic en el icono para agregar una imagen</a:t>
            </a:r>
          </a:p>
        </p:txBody>
      </p:sp>
      <p:sp>
        <p:nvSpPr>
          <p:cNvPr id="2" name="Título 1">
            <a:extLst>
              <a:ext uri="{FF2B5EF4-FFF2-40B4-BE49-F238E27FC236}">
                <a16:creationId xmlns:a16="http://schemas.microsoft.com/office/drawing/2014/main" id="{4E8B51C6-9166-4F67-995A-396809E6533C}"/>
              </a:ext>
            </a:extLst>
          </p:cNvPr>
          <p:cNvSpPr>
            <a:spLocks noGrp="1"/>
          </p:cNvSpPr>
          <p:nvPr>
            <p:ph type="ctrTitle" hasCustomPrompt="1"/>
          </p:nvPr>
        </p:nvSpPr>
        <p:spPr>
          <a:xfrm>
            <a:off x="1727201" y="2337595"/>
            <a:ext cx="8737600" cy="2182811"/>
          </a:xfrm>
        </p:spPr>
        <p:txBody>
          <a:bodyPr rtlCol="0" anchor="ctr">
            <a:normAutofit/>
          </a:bodyPr>
          <a:lstStyle>
            <a:lvl1pPr algn="ctr">
              <a:defRPr sz="11500">
                <a:solidFill>
                  <a:schemeClr val="tx1"/>
                </a:solidFill>
              </a:defRPr>
            </a:lvl1pPr>
          </a:lstStyle>
          <a:p>
            <a:pPr rtl="0"/>
            <a:r>
              <a:rPr lang="es-ES" noProof="0"/>
              <a:t>Gracias</a:t>
            </a:r>
          </a:p>
        </p:txBody>
      </p:sp>
    </p:spTree>
    <p:extLst>
      <p:ext uri="{BB962C8B-B14F-4D97-AF65-F5344CB8AC3E}">
        <p14:creationId xmlns:p14="http://schemas.microsoft.com/office/powerpoint/2010/main" val="27575380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9C3DD3-9184-4434-93FC-DDB3E5B5328C}"/>
              </a:ext>
            </a:extLst>
          </p:cNvPr>
          <p:cNvSpPr>
            <a:spLocks noGrp="1"/>
          </p:cNvSpPr>
          <p:nvPr>
            <p:ph type="title"/>
          </p:nvPr>
        </p:nvSpPr>
        <p:spPr>
          <a:xfrm>
            <a:off x="839788" y="457200"/>
            <a:ext cx="3932237" cy="1600200"/>
          </a:xfrm>
        </p:spPr>
        <p:txBody>
          <a:bodyPr rtlCol="0" anchor="b"/>
          <a:lstStyle>
            <a:lvl1pPr>
              <a:defRPr sz="3200"/>
            </a:lvl1pPr>
          </a:lstStyle>
          <a:p>
            <a:pPr rtl="0"/>
            <a:r>
              <a:rPr lang="es-ES" noProof="0"/>
              <a:t>Haga clic para modificar el estilo de título del patrón</a:t>
            </a:r>
          </a:p>
        </p:txBody>
      </p:sp>
      <p:sp>
        <p:nvSpPr>
          <p:cNvPr id="3" name="Marcador de posición de contenido 2">
            <a:extLst>
              <a:ext uri="{FF2B5EF4-FFF2-40B4-BE49-F238E27FC236}">
                <a16:creationId xmlns:a16="http://schemas.microsoft.com/office/drawing/2014/main" id="{A4302458-F7EC-4A75-A897-E73CF8028E73}"/>
              </a:ext>
            </a:extLst>
          </p:cNvPr>
          <p:cNvSpPr>
            <a:spLocks noGrp="1"/>
          </p:cNvSpPr>
          <p:nvPr>
            <p:ph idx="1"/>
          </p:nvPr>
        </p:nvSpPr>
        <p:spPr>
          <a:xfrm>
            <a:off x="5183188" y="987425"/>
            <a:ext cx="6172200"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es-ES" noProof="0"/>
              <a:t>Haga clic para modificar el estilo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texto 3">
            <a:extLst>
              <a:ext uri="{FF2B5EF4-FFF2-40B4-BE49-F238E27FC236}">
                <a16:creationId xmlns:a16="http://schemas.microsoft.com/office/drawing/2014/main" id="{AFD31584-D229-4F6C-BA8E-36782FDA8DA0}"/>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0"/>
              <a:t>Haga clic para modificar el estilo de texto del patrón</a:t>
            </a:r>
          </a:p>
        </p:txBody>
      </p:sp>
      <p:sp>
        <p:nvSpPr>
          <p:cNvPr id="7" name="Marcador de número de diapositiva 6">
            <a:extLst>
              <a:ext uri="{FF2B5EF4-FFF2-40B4-BE49-F238E27FC236}">
                <a16:creationId xmlns:a16="http://schemas.microsoft.com/office/drawing/2014/main" id="{382B7AE8-665C-4FF6-B292-B525984D93C4}"/>
              </a:ext>
            </a:extLst>
          </p:cNvPr>
          <p:cNvSpPr>
            <a:spLocks noGrp="1"/>
          </p:cNvSpPr>
          <p:nvPr>
            <p:ph type="sldNum" sz="quarter" idx="12"/>
          </p:nvPr>
        </p:nvSpPr>
        <p:spPr/>
        <p:txBody>
          <a:bodyPr rtlCol="0"/>
          <a:lstStyle/>
          <a:p>
            <a:pPr rtl="0"/>
            <a:fld id="{03DC2DEF-D2FE-4B45-ABA4-9F153FD1C98A}" type="slidenum">
              <a:rPr lang="es-ES" noProof="0" smtClean="0"/>
              <a:t>‹#›</a:t>
            </a:fld>
            <a:endParaRPr lang="es-ES" noProof="0"/>
          </a:p>
        </p:txBody>
      </p:sp>
    </p:spTree>
    <p:extLst>
      <p:ext uri="{BB962C8B-B14F-4D97-AF65-F5344CB8AC3E}">
        <p14:creationId xmlns:p14="http://schemas.microsoft.com/office/powerpoint/2010/main" val="13903189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E2ACFC-0D65-4857-AAEE-904747F38A57}"/>
              </a:ext>
            </a:extLst>
          </p:cNvPr>
          <p:cNvSpPr>
            <a:spLocks noGrp="1"/>
          </p:cNvSpPr>
          <p:nvPr>
            <p:ph type="title"/>
          </p:nvPr>
        </p:nvSpPr>
        <p:spPr>
          <a:xfrm>
            <a:off x="839788" y="457200"/>
            <a:ext cx="3932237" cy="1600200"/>
          </a:xfrm>
        </p:spPr>
        <p:txBody>
          <a:bodyPr rtlCol="0" anchor="b"/>
          <a:lstStyle>
            <a:lvl1pPr>
              <a:defRPr sz="3200"/>
            </a:lvl1pPr>
          </a:lstStyle>
          <a:p>
            <a:pPr rtl="0"/>
            <a:r>
              <a:rPr lang="es-ES" noProof="0"/>
              <a:t>Haga clic para modificar el estilo de título del patrón</a:t>
            </a:r>
          </a:p>
        </p:txBody>
      </p:sp>
      <p:sp>
        <p:nvSpPr>
          <p:cNvPr id="3" name="Marcador de posición de imagen 2">
            <a:extLst>
              <a:ext uri="{FF2B5EF4-FFF2-40B4-BE49-F238E27FC236}">
                <a16:creationId xmlns:a16="http://schemas.microsoft.com/office/drawing/2014/main" id="{8A594C5E-E06C-488C-AC82-331C53B94F1C}"/>
              </a:ext>
            </a:extLst>
          </p:cNvPr>
          <p:cNvSpPr>
            <a:spLocks noGrp="1"/>
          </p:cNvSpPr>
          <p:nvPr>
            <p:ph type="pic" idx="1"/>
          </p:nvPr>
        </p:nvSpPr>
        <p:spPr>
          <a:xfrm>
            <a:off x="5183188" y="987425"/>
            <a:ext cx="6172200"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s-ES" noProof="0"/>
              <a:t>Haga clic en el icono para agregar una imagen</a:t>
            </a:r>
          </a:p>
        </p:txBody>
      </p:sp>
      <p:sp>
        <p:nvSpPr>
          <p:cNvPr id="4" name="Marcador de posición de texto 3">
            <a:extLst>
              <a:ext uri="{FF2B5EF4-FFF2-40B4-BE49-F238E27FC236}">
                <a16:creationId xmlns:a16="http://schemas.microsoft.com/office/drawing/2014/main" id="{74EC8C27-FA57-408C-8D6B-844D81BC8312}"/>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0"/>
              <a:t>Haga clic para modificar el estilo de texto del patrón</a:t>
            </a:r>
          </a:p>
        </p:txBody>
      </p:sp>
      <p:sp>
        <p:nvSpPr>
          <p:cNvPr id="7" name="Marcador de posición de número de diapositiva 6">
            <a:extLst>
              <a:ext uri="{FF2B5EF4-FFF2-40B4-BE49-F238E27FC236}">
                <a16:creationId xmlns:a16="http://schemas.microsoft.com/office/drawing/2014/main" id="{E468A18F-96D4-4F1F-BF6B-EDFACBF8D67C}"/>
              </a:ext>
            </a:extLst>
          </p:cNvPr>
          <p:cNvSpPr>
            <a:spLocks noGrp="1"/>
          </p:cNvSpPr>
          <p:nvPr>
            <p:ph type="sldNum" sz="quarter" idx="12"/>
          </p:nvPr>
        </p:nvSpPr>
        <p:spPr/>
        <p:txBody>
          <a:bodyPr rtlCol="0"/>
          <a:lstStyle/>
          <a:p>
            <a:pPr rtl="0"/>
            <a:fld id="{03DC2DEF-D2FE-4B45-ABA4-9F153FD1C98A}" type="slidenum">
              <a:rPr lang="es-ES" noProof="0" smtClean="0"/>
              <a:t>‹#›</a:t>
            </a:fld>
            <a:endParaRPr lang="es-ES" noProof="0"/>
          </a:p>
        </p:txBody>
      </p:sp>
    </p:spTree>
    <p:extLst>
      <p:ext uri="{BB962C8B-B14F-4D97-AF65-F5344CB8AC3E}">
        <p14:creationId xmlns:p14="http://schemas.microsoft.com/office/powerpoint/2010/main" val="180341607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cSld name="5_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rot="16200000">
            <a:off x="10474869" y="1584960"/>
            <a:ext cx="2438399" cy="487680"/>
          </a:xfrm>
          <a:prstGeom prst="rect">
            <a:avLst/>
          </a:prstGeom>
        </p:spPr>
        <p:txBody>
          <a:bodyPr/>
          <a:lstStyle/>
          <a:p>
            <a:fld id="{6BC89A00-34DF-4808-A54C-17897132FD61}" type="datetimeFigureOut">
              <a:rPr lang="es-DO" smtClean="0"/>
              <a:pPr/>
              <a:t>10/11/2020</a:t>
            </a:fld>
            <a:endParaRPr lang="es-DO"/>
          </a:p>
        </p:txBody>
      </p:sp>
      <p:sp>
        <p:nvSpPr>
          <p:cNvPr id="3" name="Footer Placeholder 2"/>
          <p:cNvSpPr>
            <a:spLocks noGrp="1"/>
          </p:cNvSpPr>
          <p:nvPr>
            <p:ph type="ftr" sz="quarter" idx="11"/>
          </p:nvPr>
        </p:nvSpPr>
        <p:spPr>
          <a:xfrm rot="16200000">
            <a:off x="10510428" y="3987800"/>
            <a:ext cx="2367281" cy="487680"/>
          </a:xfrm>
          <a:prstGeom prst="rect">
            <a:avLst/>
          </a:prstGeom>
        </p:spPr>
        <p:txBody>
          <a:bodyPr/>
          <a:lstStyle/>
          <a:p>
            <a:endParaRPr lang="es-DO"/>
          </a:p>
        </p:txBody>
      </p:sp>
      <p:sp>
        <p:nvSpPr>
          <p:cNvPr id="4" name="Slide Number Placeholder 3"/>
          <p:cNvSpPr>
            <a:spLocks noGrp="1"/>
          </p:cNvSpPr>
          <p:nvPr>
            <p:ph type="sldNum" sz="quarter" idx="12"/>
          </p:nvPr>
        </p:nvSpPr>
        <p:spPr/>
        <p:txBody>
          <a:bodyPr/>
          <a:lstStyle/>
          <a:p>
            <a:fld id="{C5E1E123-5515-42D9-B114-3B7C1C2D1814}" type="slidenum">
              <a:rPr lang="es-DO" smtClean="0"/>
              <a:pPr/>
              <a:t>‹#›</a:t>
            </a:fld>
            <a:endParaRPr lang="es-DO"/>
          </a:p>
        </p:txBody>
      </p:sp>
    </p:spTree>
    <p:extLst>
      <p:ext uri="{BB962C8B-B14F-4D97-AF65-F5344CB8AC3E}">
        <p14:creationId xmlns:p14="http://schemas.microsoft.com/office/powerpoint/2010/main" val="314998165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806451" y="981076"/>
            <a:ext cx="8877300" cy="4824413"/>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Tree>
    <p:extLst>
      <p:ext uri="{BB962C8B-B14F-4D97-AF65-F5344CB8AC3E}">
        <p14:creationId xmlns:p14="http://schemas.microsoft.com/office/powerpoint/2010/main" val="3641327866"/>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xAndObj">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806451" y="981075"/>
            <a:ext cx="8877300" cy="1143000"/>
          </a:xfrm>
        </p:spPr>
        <p:txBody>
          <a:bodyPr/>
          <a:lstStyle/>
          <a:p>
            <a:r>
              <a:rPr lang="es-ES"/>
              <a:t>Haga clic para modificar el estilo de título del patrón</a:t>
            </a:r>
          </a:p>
        </p:txBody>
      </p:sp>
      <p:sp>
        <p:nvSpPr>
          <p:cNvPr id="3" name="2 Marcador de texto"/>
          <p:cNvSpPr>
            <a:spLocks noGrp="1"/>
          </p:cNvSpPr>
          <p:nvPr>
            <p:ph type="body" sz="half" idx="1"/>
          </p:nvPr>
        </p:nvSpPr>
        <p:spPr>
          <a:xfrm>
            <a:off x="806452" y="2387600"/>
            <a:ext cx="4337049" cy="34178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5346700" y="2387600"/>
            <a:ext cx="4337051" cy="34178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Tree>
    <p:extLst>
      <p:ext uri="{BB962C8B-B14F-4D97-AF65-F5344CB8AC3E}">
        <p14:creationId xmlns:p14="http://schemas.microsoft.com/office/powerpoint/2010/main" val="2930766918"/>
      </p:ext>
    </p:extLst>
  </p:cSld>
  <p:clrMapOvr>
    <a:masterClrMapping/>
  </p:clrMapOvr>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título 1">
            <a:extLst>
              <a:ext uri="{FF2B5EF4-FFF2-40B4-BE49-F238E27FC236}">
                <a16:creationId xmlns:a16="http://schemas.microsoft.com/office/drawing/2014/main" id="{10060ACE-E228-45FD-83E3-FF4D1CCF705F}"/>
              </a:ext>
            </a:extLst>
          </p:cNvPr>
          <p:cNvSpPr>
            <a:spLocks noGrp="1"/>
          </p:cNvSpPr>
          <p:nvPr>
            <p:ph type="title"/>
          </p:nvPr>
        </p:nvSpPr>
        <p:spPr>
          <a:xfrm>
            <a:off x="371475" y="260351"/>
            <a:ext cx="11520487" cy="758824"/>
          </a:xfrm>
          <a:prstGeom prst="rect">
            <a:avLst/>
          </a:prstGeom>
        </p:spPr>
        <p:txBody>
          <a:bodyPr vert="horz" lIns="91440" tIns="45720" rIns="91440" bIns="45720" rtlCol="0" anchor="ctr">
            <a:normAutofit/>
          </a:bodyPr>
          <a:lstStyle/>
          <a:p>
            <a:pPr rtl="0"/>
            <a:r>
              <a:rPr lang="es-ES" noProof="0"/>
              <a:t>Haga clic para modificar el estilo de título del patrón</a:t>
            </a:r>
          </a:p>
        </p:txBody>
      </p:sp>
      <p:sp>
        <p:nvSpPr>
          <p:cNvPr id="3" name="Marcador de posición de texto 2">
            <a:extLst>
              <a:ext uri="{FF2B5EF4-FFF2-40B4-BE49-F238E27FC236}">
                <a16:creationId xmlns:a16="http://schemas.microsoft.com/office/drawing/2014/main" id="{D88AF9FF-2A4E-41E6-956B-69BC625CC9A4}"/>
              </a:ext>
            </a:extLst>
          </p:cNvPr>
          <p:cNvSpPr>
            <a:spLocks noGrp="1"/>
          </p:cNvSpPr>
          <p:nvPr>
            <p:ph type="body" idx="1"/>
          </p:nvPr>
        </p:nvSpPr>
        <p:spPr>
          <a:xfrm>
            <a:off x="371474" y="1233488"/>
            <a:ext cx="11520487" cy="4943475"/>
          </a:xfrm>
          <a:prstGeom prst="rect">
            <a:avLst/>
          </a:prstGeom>
        </p:spPr>
        <p:txBody>
          <a:bodyPr vert="horz" lIns="91440" tIns="45720" rIns="91440" bIns="45720" rtlCol="0">
            <a:normAutofit/>
          </a:body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7" name="Rectángulo 6">
            <a:extLst>
              <a:ext uri="{FF2B5EF4-FFF2-40B4-BE49-F238E27FC236}">
                <a16:creationId xmlns:a16="http://schemas.microsoft.com/office/drawing/2014/main" id="{CEE1F87C-C7F2-4F14-86B1-854B7B0C580E}"/>
              </a:ext>
            </a:extLst>
          </p:cNvPr>
          <p:cNvSpPr/>
          <p:nvPr userDrawn="1"/>
        </p:nvSpPr>
        <p:spPr>
          <a:xfrm>
            <a:off x="11229975" y="6512060"/>
            <a:ext cx="962025" cy="3459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6" name="Marcador de número de diapositiva 5">
            <a:extLst>
              <a:ext uri="{FF2B5EF4-FFF2-40B4-BE49-F238E27FC236}">
                <a16:creationId xmlns:a16="http://schemas.microsoft.com/office/drawing/2014/main" id="{94FD9470-E137-41DF-A5CA-C7B4B9856E94}"/>
              </a:ext>
            </a:extLst>
          </p:cNvPr>
          <p:cNvSpPr>
            <a:spLocks noGrp="1"/>
          </p:cNvSpPr>
          <p:nvPr>
            <p:ph type="sldNum" sz="quarter" idx="4"/>
          </p:nvPr>
        </p:nvSpPr>
        <p:spPr>
          <a:xfrm>
            <a:off x="11518900" y="6581978"/>
            <a:ext cx="373062" cy="206104"/>
          </a:xfrm>
          <a:prstGeom prst="rect">
            <a:avLst/>
          </a:prstGeom>
        </p:spPr>
        <p:txBody>
          <a:bodyPr vert="horz" lIns="91440" tIns="45720" rIns="91440" bIns="45720" rtlCol="0" anchor="ctr"/>
          <a:lstStyle>
            <a:lvl1pPr algn="r">
              <a:defRPr sz="1200">
                <a:solidFill>
                  <a:schemeClr val="bg1"/>
                </a:solidFill>
              </a:defRPr>
            </a:lvl1pPr>
          </a:lstStyle>
          <a:p>
            <a:pPr rtl="0"/>
            <a:fld id="{03DC2DEF-D2FE-4B45-ABA4-9F153FD1C98A}" type="slidenum">
              <a:rPr lang="es-ES" noProof="0" smtClean="0"/>
              <a:pPr rtl="0"/>
              <a:t>‹#›</a:t>
            </a:fld>
            <a:endParaRPr lang="es-ES" noProof="0"/>
          </a:p>
        </p:txBody>
      </p:sp>
      <p:sp>
        <p:nvSpPr>
          <p:cNvPr id="8" name="Rectángulo 7">
            <a:extLst>
              <a:ext uri="{FF2B5EF4-FFF2-40B4-BE49-F238E27FC236}">
                <a16:creationId xmlns:a16="http://schemas.microsoft.com/office/drawing/2014/main" id="{48AB12CC-D752-4664-B92F-BAEFF0416B7E}"/>
              </a:ext>
            </a:extLst>
          </p:cNvPr>
          <p:cNvSpPr/>
          <p:nvPr userDrawn="1"/>
        </p:nvSpPr>
        <p:spPr>
          <a:xfrm>
            <a:off x="0" y="260350"/>
            <a:ext cx="300037" cy="755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Tree>
    <p:extLst>
      <p:ext uri="{BB962C8B-B14F-4D97-AF65-F5344CB8AC3E}">
        <p14:creationId xmlns:p14="http://schemas.microsoft.com/office/powerpoint/2010/main" val="343458329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63" r:id="rId5"/>
    <p:sldLayoutId id="2147483650" r:id="rId6"/>
    <p:sldLayoutId id="2147483664" r:id="rId7"/>
    <p:sldLayoutId id="2147483665" r:id="rId8"/>
    <p:sldLayoutId id="2147483666" r:id="rId9"/>
    <p:sldLayoutId id="2147483667" r:id="rId10"/>
    <p:sldLayoutId id="2147483668" r:id="rId11"/>
    <p:sldLayoutId id="2147483669" r:id="rId12"/>
    <p:sldLayoutId id="2147483651" r:id="rId13"/>
    <p:sldLayoutId id="2147483670" r:id="rId14"/>
    <p:sldLayoutId id="2147483671" r:id="rId15"/>
    <p:sldLayoutId id="2147483672" r:id="rId16"/>
    <p:sldLayoutId id="2147483673" r:id="rId17"/>
    <p:sldLayoutId id="2147483652" r:id="rId18"/>
    <p:sldLayoutId id="2147483674" r:id="rId19"/>
    <p:sldLayoutId id="2147483675" r:id="rId20"/>
    <p:sldLayoutId id="2147483676" r:id="rId21"/>
    <p:sldLayoutId id="2147483677" r:id="rId22"/>
    <p:sldLayoutId id="2147483655" r:id="rId23"/>
    <p:sldLayoutId id="2147483678" r:id="rId24"/>
    <p:sldLayoutId id="2147483679" r:id="rId25"/>
    <p:sldLayoutId id="2147483680" r:id="rId26"/>
    <p:sldLayoutId id="2147483681" r:id="rId27"/>
    <p:sldLayoutId id="2147483653" r:id="rId28"/>
    <p:sldLayoutId id="2147483682" r:id="rId29"/>
    <p:sldLayoutId id="2147483683" r:id="rId30"/>
    <p:sldLayoutId id="2147483684" r:id="rId31"/>
    <p:sldLayoutId id="2147483685" r:id="rId32"/>
    <p:sldLayoutId id="2147483654" r:id="rId33"/>
    <p:sldLayoutId id="2147483686" r:id="rId34"/>
    <p:sldLayoutId id="2147483687" r:id="rId35"/>
    <p:sldLayoutId id="2147483689" r:id="rId36"/>
    <p:sldLayoutId id="2147483688" r:id="rId37"/>
    <p:sldLayoutId id="2147483690" r:id="rId38"/>
    <p:sldLayoutId id="2147483691" r:id="rId39"/>
    <p:sldLayoutId id="2147483692" r:id="rId40"/>
    <p:sldLayoutId id="2147483693" r:id="rId41"/>
    <p:sldLayoutId id="2147483694" r:id="rId42"/>
    <p:sldLayoutId id="2147483695" r:id="rId43"/>
    <p:sldLayoutId id="2147483696" r:id="rId44"/>
    <p:sldLayoutId id="2147483697" r:id="rId45"/>
    <p:sldLayoutId id="2147483698" r:id="rId46"/>
    <p:sldLayoutId id="2147483699" r:id="rId47"/>
    <p:sldLayoutId id="2147483700" r:id="rId48"/>
    <p:sldLayoutId id="2147483701" r:id="rId49"/>
    <p:sldLayoutId id="2147483702" r:id="rId50"/>
    <p:sldLayoutId id="2147483656" r:id="rId51"/>
    <p:sldLayoutId id="2147483657" r:id="rId52"/>
    <p:sldLayoutId id="2147483703" r:id="rId53"/>
    <p:sldLayoutId id="2147483704" r:id="rId54"/>
    <p:sldLayoutId id="2147483705" r:id="rId55"/>
  </p:sldLayoutIdLst>
  <p:hf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4" userDrawn="1">
          <p15:clr>
            <a:srgbClr val="F26B43"/>
          </p15:clr>
        </p15:guide>
        <p15:guide id="2" pos="234" userDrawn="1">
          <p15:clr>
            <a:srgbClr val="F26B43"/>
          </p15:clr>
        </p15:guide>
        <p15:guide id="3" orient="horz" pos="4133" userDrawn="1">
          <p15:clr>
            <a:srgbClr val="F26B43"/>
          </p15:clr>
        </p15:guide>
        <p15:guide id="4" pos="7491" userDrawn="1">
          <p15:clr>
            <a:srgbClr val="F26B43"/>
          </p15:clr>
        </p15:guide>
        <p15:guide id="5" orient="horz" pos="640" userDrawn="1">
          <p15:clr>
            <a:srgbClr val="F26B43"/>
          </p15:clr>
        </p15:guide>
        <p15:guide id="6" orient="horz" pos="777" userDrawn="1">
          <p15:clr>
            <a:srgbClr val="F26B43"/>
          </p15:clr>
        </p15:guide>
        <p15:guide id="7" orient="horz" pos="4020" userDrawn="1">
          <p15:clr>
            <a:srgbClr val="F26B43"/>
          </p15:clr>
        </p15:guide>
        <p15:guide id="8" orient="horz" pos="390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mailto:info@ftaconsultores.com" TargetMode="External"/><Relationship Id="rId7"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hyperlink" Target="mailto:info@fta.edu.do"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3.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3.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3.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3.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3.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3.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54.xml"/><Relationship Id="rId1" Type="http://schemas.openxmlformats.org/officeDocument/2006/relationships/vmlDrawing" Target="../drawings/vmlDrawing1.vml"/><Relationship Id="rId6" Type="http://schemas.openxmlformats.org/officeDocument/2006/relationships/image" Target="../media/image28.emf"/><Relationship Id="rId5" Type="http://schemas.openxmlformats.org/officeDocument/2006/relationships/oleObject" Target="../embeddings/oleObject1.bin"/><Relationship Id="rId4" Type="http://schemas.openxmlformats.org/officeDocument/2006/relationships/image" Target="../media/image20.png"/></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54.xml"/><Relationship Id="rId1" Type="http://schemas.openxmlformats.org/officeDocument/2006/relationships/vmlDrawing" Target="../drawings/vmlDrawing2.vml"/><Relationship Id="rId6" Type="http://schemas.openxmlformats.org/officeDocument/2006/relationships/image" Target="../media/image29.emf"/><Relationship Id="rId5" Type="http://schemas.openxmlformats.org/officeDocument/2006/relationships/oleObject" Target="../embeddings/oleObject2.bin"/><Relationship Id="rId4" Type="http://schemas.openxmlformats.org/officeDocument/2006/relationships/image" Target="../media/image20.pn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1.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2.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5.xml"/><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6.xml"/><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0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7.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8.xml"/><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posición de imagen 5">
            <a:extLst>
              <a:ext uri="{FF2B5EF4-FFF2-40B4-BE49-F238E27FC236}">
                <a16:creationId xmlns:a16="http://schemas.microsoft.com/office/drawing/2014/main" id="{251CEBEB-5088-4E63-81A4-0DCEB5B45207}"/>
              </a:ext>
              <a:ext uri="{C183D7F6-B498-43B3-948B-1728B52AA6E4}">
                <adec:decorative xmlns:adec="http://schemas.microsoft.com/office/drawing/2017/decorative" val="1"/>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3" name="Título 2">
            <a:extLst>
              <a:ext uri="{FF2B5EF4-FFF2-40B4-BE49-F238E27FC236}">
                <a16:creationId xmlns:a16="http://schemas.microsoft.com/office/drawing/2014/main" id="{3D71C9CD-CAE8-4AC8-936D-333769D479E5}"/>
              </a:ext>
            </a:extLst>
          </p:cNvPr>
          <p:cNvSpPr>
            <a:spLocks noGrp="1"/>
          </p:cNvSpPr>
          <p:nvPr>
            <p:ph type="ctrTitle"/>
          </p:nvPr>
        </p:nvSpPr>
        <p:spPr>
          <a:xfrm>
            <a:off x="6905625" y="889686"/>
            <a:ext cx="5092786" cy="4633783"/>
          </a:xfrm>
        </p:spPr>
        <p:txBody>
          <a:bodyPr rtlCol="0">
            <a:noAutofit/>
          </a:bodyPr>
          <a:lstStyle/>
          <a:p>
            <a:pPr algn="ctr"/>
            <a:r>
              <a:rPr lang="es-ES" sz="4800" dirty="0"/>
              <a:t>Bienvenidos </a:t>
            </a:r>
            <a:br>
              <a:rPr lang="es-ES" sz="4800" dirty="0"/>
            </a:br>
            <a:br>
              <a:rPr lang="es-ES" sz="4800" dirty="0"/>
            </a:br>
            <a:r>
              <a:rPr lang="es-ES" sz="3200" dirty="0"/>
              <a:t> CONTADOR POR IGUALA  CERTIFICADO(CIC).</a:t>
            </a:r>
            <a:br>
              <a:rPr lang="es-ES" sz="3200" dirty="0"/>
            </a:br>
            <a:br>
              <a:rPr lang="es-ES" sz="3200" dirty="0"/>
            </a:br>
            <a:r>
              <a:rPr lang="es-ES" sz="3200" dirty="0"/>
              <a:t>solicitamos su atención y concentración  para aprovechar al </a:t>
            </a:r>
            <a:r>
              <a:rPr lang="es-ES" sz="3200"/>
              <a:t>máximo  </a:t>
            </a:r>
            <a:r>
              <a:rPr lang="es-ES" sz="3200" dirty="0"/>
              <a:t>las clases.</a:t>
            </a:r>
          </a:p>
        </p:txBody>
      </p:sp>
      <p:pic>
        <p:nvPicPr>
          <p:cNvPr id="4" name="Imagen 1">
            <a:extLst>
              <a:ext uri="{FF2B5EF4-FFF2-40B4-BE49-F238E27FC236}">
                <a16:creationId xmlns:a16="http://schemas.microsoft.com/office/drawing/2014/main" id="{E23FB8DD-3809-409A-ABB1-744A4A8507BD}"/>
              </a:ext>
            </a:extLst>
          </p:cNvPr>
          <p:cNvPicPr>
            <a:picLocks noChangeAspect="1"/>
          </p:cNvPicPr>
          <p:nvPr/>
        </p:nvPicPr>
        <p:blipFill>
          <a:blip r:embed="rId4"/>
          <a:stretch>
            <a:fillRect/>
          </a:stretch>
        </p:blipFill>
        <p:spPr>
          <a:xfrm>
            <a:off x="6724988" y="0"/>
            <a:ext cx="4895512" cy="1225402"/>
          </a:xfrm>
          <a:prstGeom prst="rect">
            <a:avLst/>
          </a:prstGeom>
        </p:spPr>
      </p:pic>
    </p:spTree>
    <p:extLst>
      <p:ext uri="{BB962C8B-B14F-4D97-AF65-F5344CB8AC3E}">
        <p14:creationId xmlns:p14="http://schemas.microsoft.com/office/powerpoint/2010/main" val="3113794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Marcador de posición de imagen 16">
            <a:extLst>
              <a:ext uri="{FF2B5EF4-FFF2-40B4-BE49-F238E27FC236}">
                <a16:creationId xmlns:a16="http://schemas.microsoft.com/office/drawing/2014/main" id="{18B7855D-2DE6-49A4-BA98-97404403C66B}"/>
              </a:ext>
              <a:ext uri="{C183D7F6-B498-43B3-948B-1728B52AA6E4}">
                <adec:decorative xmlns:adec="http://schemas.microsoft.com/office/drawing/2017/decorative" val="1"/>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96070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DE253D32-8B7B-47D0-BB63-402C3DB9B549}"/>
              </a:ext>
            </a:extLst>
          </p:cNvPr>
          <p:cNvSpPr>
            <a:spLocks noGrp="1"/>
          </p:cNvSpPr>
          <p:nvPr>
            <p:ph type="title"/>
          </p:nvPr>
        </p:nvSpPr>
        <p:spPr>
          <a:xfrm>
            <a:off x="5931244" y="71292"/>
            <a:ext cx="5492317" cy="1184046"/>
          </a:xfrm>
        </p:spPr>
        <p:txBody>
          <a:bodyPr rtlCol="0"/>
          <a:lstStyle/>
          <a:p>
            <a:pPr algn="ctr"/>
            <a:br>
              <a:rPr lang="es-DO" sz="2800" dirty="0">
                <a:solidFill>
                  <a:srgbClr val="002060"/>
                </a:solidFill>
              </a:rPr>
            </a:br>
            <a:br>
              <a:rPr lang="es-DO" sz="2800" dirty="0">
                <a:solidFill>
                  <a:srgbClr val="002060"/>
                </a:solidFill>
              </a:rPr>
            </a:br>
            <a:r>
              <a:rPr lang="es-DO" sz="2800" dirty="0">
                <a:solidFill>
                  <a:srgbClr val="002060"/>
                </a:solidFill>
              </a:rPr>
              <a:t>I </a:t>
            </a:r>
            <a:r>
              <a:rPr lang="es-DO" sz="2000" dirty="0">
                <a:solidFill>
                  <a:srgbClr val="002060"/>
                </a:solidFill>
              </a:rPr>
              <a:t>CONTABILIDAD ADMINISTRATIVA Y CONTROL DE GESTIÓN </a:t>
            </a:r>
            <a:br>
              <a:rPr lang="es-DO" sz="2800" dirty="0">
                <a:solidFill>
                  <a:srgbClr val="002060"/>
                </a:solidFill>
              </a:rPr>
            </a:br>
            <a:r>
              <a:rPr lang="es-ES" sz="3200" dirty="0">
                <a:solidFill>
                  <a:srgbClr val="002060"/>
                </a:solidFill>
              </a:rPr>
              <a:t> </a:t>
            </a:r>
            <a:endParaRPr lang="es-ES" dirty="0">
              <a:solidFill>
                <a:srgbClr val="002060"/>
              </a:solidFill>
            </a:endParaRPr>
          </a:p>
        </p:txBody>
      </p:sp>
      <p:sp>
        <p:nvSpPr>
          <p:cNvPr id="7" name="Marcador de contenido 6">
            <a:extLst>
              <a:ext uri="{FF2B5EF4-FFF2-40B4-BE49-F238E27FC236}">
                <a16:creationId xmlns:a16="http://schemas.microsoft.com/office/drawing/2014/main" id="{1D6EB617-E017-4B26-9576-8578E948979A}"/>
              </a:ext>
            </a:extLst>
          </p:cNvPr>
          <p:cNvSpPr>
            <a:spLocks noGrp="1"/>
          </p:cNvSpPr>
          <p:nvPr>
            <p:ph idx="1"/>
          </p:nvPr>
        </p:nvSpPr>
        <p:spPr>
          <a:xfrm>
            <a:off x="7302842" y="1359243"/>
            <a:ext cx="4589120" cy="5118830"/>
          </a:xfrm>
        </p:spPr>
        <p:txBody>
          <a:bodyPr rtlCol="0">
            <a:noAutofit/>
          </a:bodyPr>
          <a:lstStyle/>
          <a:p>
            <a:pPr marL="0" indent="0">
              <a:buNone/>
            </a:pPr>
            <a:r>
              <a:rPr lang="en-US" sz="3200" dirty="0" err="1">
                <a:solidFill>
                  <a:schemeClr val="accent2"/>
                </a:solidFill>
                <a:latin typeface="+mj-lt"/>
              </a:rPr>
              <a:t>Objetivos</a:t>
            </a:r>
            <a:r>
              <a:rPr lang="en-US" sz="3200" dirty="0">
                <a:solidFill>
                  <a:schemeClr val="accent2"/>
                </a:solidFill>
                <a:latin typeface="+mj-lt"/>
              </a:rPr>
              <a:t>:</a:t>
            </a:r>
            <a:endParaRPr lang="es-ES" sz="3200" dirty="0">
              <a:solidFill>
                <a:schemeClr val="accent2"/>
              </a:solidFill>
              <a:latin typeface="+mj-lt"/>
            </a:endParaRPr>
          </a:p>
          <a:p>
            <a:pPr>
              <a:buFont typeface="Wingdings" panose="05000000000000000000" pitchFamily="2" charset="2"/>
              <a:buChar char="ü"/>
            </a:pPr>
            <a:r>
              <a:rPr lang="es-ES" dirty="0">
                <a:solidFill>
                  <a:schemeClr val="accent2"/>
                </a:solidFill>
                <a:latin typeface="+mj-lt"/>
              </a:rPr>
              <a:t>1-Saber estructurar un catalogo de cuentas.</a:t>
            </a:r>
          </a:p>
          <a:p>
            <a:pPr>
              <a:buFont typeface="Wingdings" panose="05000000000000000000" pitchFamily="2" charset="2"/>
              <a:buChar char="ü"/>
            </a:pPr>
            <a:r>
              <a:rPr lang="es-ES" dirty="0">
                <a:solidFill>
                  <a:schemeClr val="accent2"/>
                </a:solidFill>
                <a:latin typeface="+mj-lt"/>
              </a:rPr>
              <a:t>2- Entender conceptos elementales de la configuración e integración del ciclo contable y los softwares informáticos.</a:t>
            </a:r>
          </a:p>
          <a:p>
            <a:pPr>
              <a:buFont typeface="Wingdings" panose="05000000000000000000" pitchFamily="2" charset="2"/>
              <a:buChar char="ü"/>
            </a:pPr>
            <a:r>
              <a:rPr lang="es-ES" dirty="0">
                <a:solidFill>
                  <a:schemeClr val="accent2"/>
                </a:solidFill>
                <a:latin typeface="+mj-lt"/>
              </a:rPr>
              <a:t>3- Conocer los asientos de ajuste y de cierre.</a:t>
            </a:r>
          </a:p>
          <a:p>
            <a:pPr>
              <a:buFont typeface="Wingdings" panose="05000000000000000000" pitchFamily="2" charset="2"/>
              <a:buChar char="ü"/>
            </a:pPr>
            <a:r>
              <a:rPr lang="es-ES" dirty="0">
                <a:solidFill>
                  <a:schemeClr val="accent2"/>
                </a:solidFill>
                <a:latin typeface="+mj-lt"/>
              </a:rPr>
              <a:t>4-comprender las conciliaciones bancarias.</a:t>
            </a:r>
          </a:p>
          <a:p>
            <a:pPr>
              <a:buFont typeface="Wingdings" panose="05000000000000000000" pitchFamily="2" charset="2"/>
              <a:buChar char="ü"/>
            </a:pPr>
            <a:r>
              <a:rPr lang="es-ES" dirty="0">
                <a:solidFill>
                  <a:schemeClr val="accent2"/>
                </a:solidFill>
                <a:latin typeface="+mj-lt"/>
              </a:rPr>
              <a:t>5-generar los estados financieros.</a:t>
            </a:r>
          </a:p>
          <a:p>
            <a:pPr>
              <a:buFont typeface="Wingdings" panose="05000000000000000000" pitchFamily="2" charset="2"/>
              <a:buChar char="ü"/>
            </a:pPr>
            <a:r>
              <a:rPr lang="en-US" dirty="0">
                <a:solidFill>
                  <a:schemeClr val="accent2"/>
                </a:solidFill>
                <a:latin typeface="+mj-lt"/>
              </a:rPr>
              <a:t>6-Enteder el  </a:t>
            </a:r>
            <a:r>
              <a:rPr lang="en-US" dirty="0" err="1">
                <a:solidFill>
                  <a:schemeClr val="accent2"/>
                </a:solidFill>
                <a:latin typeface="+mj-lt"/>
              </a:rPr>
              <a:t>origen</a:t>
            </a:r>
            <a:r>
              <a:rPr lang="en-US" dirty="0">
                <a:solidFill>
                  <a:schemeClr val="accent2"/>
                </a:solidFill>
                <a:latin typeface="+mj-lt"/>
              </a:rPr>
              <a:t> de las </a:t>
            </a:r>
            <a:r>
              <a:rPr lang="en-US" dirty="0" err="1">
                <a:solidFill>
                  <a:schemeClr val="accent2"/>
                </a:solidFill>
                <a:latin typeface="+mj-lt"/>
              </a:rPr>
              <a:t>cuentas</a:t>
            </a:r>
            <a:r>
              <a:rPr lang="en-US" dirty="0">
                <a:solidFill>
                  <a:schemeClr val="accent2"/>
                </a:solidFill>
                <a:latin typeface="+mj-lt"/>
              </a:rPr>
              <a:t>.</a:t>
            </a:r>
            <a:endParaRPr lang="es-ES" dirty="0">
              <a:solidFill>
                <a:schemeClr val="accent2"/>
              </a:solidFill>
              <a:latin typeface="+mj-lt"/>
            </a:endParaRPr>
          </a:p>
        </p:txBody>
      </p:sp>
      <p:sp>
        <p:nvSpPr>
          <p:cNvPr id="4" name="Marcador de número de diapositiva 3">
            <a:extLst>
              <a:ext uri="{FF2B5EF4-FFF2-40B4-BE49-F238E27FC236}">
                <a16:creationId xmlns:a16="http://schemas.microsoft.com/office/drawing/2014/main" id="{D4C183CA-19AD-485E-AEC5-FC032D453828}"/>
              </a:ext>
            </a:extLst>
          </p:cNvPr>
          <p:cNvSpPr>
            <a:spLocks noGrp="1"/>
          </p:cNvSpPr>
          <p:nvPr>
            <p:ph type="sldNum" sz="quarter" idx="12"/>
          </p:nvPr>
        </p:nvSpPr>
        <p:spPr/>
        <p:txBody>
          <a:bodyPr rtlCol="0"/>
          <a:lstStyle/>
          <a:p>
            <a:pPr rtl="0"/>
            <a:fld id="{03DC2DEF-D2FE-4B45-ABA4-9F153FD1C98A}" type="slidenum">
              <a:rPr lang="es-ES" smtClean="0"/>
              <a:t>3</a:t>
            </a:fld>
            <a:endParaRPr lang="es-ES"/>
          </a:p>
        </p:txBody>
      </p:sp>
      <p:pic>
        <p:nvPicPr>
          <p:cNvPr id="2" name="Imagen 1"/>
          <p:cNvPicPr>
            <a:picLocks noChangeAspect="1"/>
          </p:cNvPicPr>
          <p:nvPr/>
        </p:nvPicPr>
        <p:blipFill>
          <a:blip r:embed="rId3"/>
          <a:stretch>
            <a:fillRect/>
          </a:stretch>
        </p:blipFill>
        <p:spPr>
          <a:xfrm>
            <a:off x="0" y="1107583"/>
            <a:ext cx="7083380" cy="5750417"/>
          </a:xfrm>
          <a:prstGeom prst="rect">
            <a:avLst/>
          </a:prstGeom>
        </p:spPr>
      </p:pic>
      <p:pic>
        <p:nvPicPr>
          <p:cNvPr id="3" name="Imagen 2"/>
          <p:cNvPicPr>
            <a:picLocks noChangeAspect="1"/>
          </p:cNvPicPr>
          <p:nvPr/>
        </p:nvPicPr>
        <p:blipFill>
          <a:blip r:embed="rId4"/>
          <a:stretch>
            <a:fillRect/>
          </a:stretch>
        </p:blipFill>
        <p:spPr>
          <a:xfrm>
            <a:off x="151937" y="-117819"/>
            <a:ext cx="4895512" cy="1225402"/>
          </a:xfrm>
          <a:prstGeom prst="rect">
            <a:avLst/>
          </a:prstGeom>
        </p:spPr>
      </p:pic>
    </p:spTree>
    <p:extLst>
      <p:ext uri="{BB962C8B-B14F-4D97-AF65-F5344CB8AC3E}">
        <p14:creationId xmlns:p14="http://schemas.microsoft.com/office/powerpoint/2010/main" val="3946034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posición de imagen 5">
            <a:extLst>
              <a:ext uri="{FF2B5EF4-FFF2-40B4-BE49-F238E27FC236}">
                <a16:creationId xmlns:a16="http://schemas.microsoft.com/office/drawing/2014/main" id="{251CEBEB-5088-4E63-81A4-0DCEB5B45207}"/>
              </a:ext>
              <a:ext uri="{C183D7F6-B498-43B3-948B-1728B52AA6E4}">
                <adec:decorative xmlns:adec="http://schemas.microsoft.com/office/drawing/2017/decorative" val="1"/>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3" name="Título 2">
            <a:extLst>
              <a:ext uri="{FF2B5EF4-FFF2-40B4-BE49-F238E27FC236}">
                <a16:creationId xmlns:a16="http://schemas.microsoft.com/office/drawing/2014/main" id="{3D71C9CD-CAE8-4AC8-936D-333769D479E5}"/>
              </a:ext>
            </a:extLst>
          </p:cNvPr>
          <p:cNvSpPr>
            <a:spLocks noGrp="1"/>
          </p:cNvSpPr>
          <p:nvPr>
            <p:ph type="ctrTitle"/>
          </p:nvPr>
        </p:nvSpPr>
        <p:spPr>
          <a:xfrm>
            <a:off x="7018638" y="259492"/>
            <a:ext cx="4979773" cy="5325762"/>
          </a:xfrm>
        </p:spPr>
        <p:txBody>
          <a:bodyPr rtlCol="0">
            <a:noAutofit/>
          </a:bodyPr>
          <a:lstStyle/>
          <a:p>
            <a:pPr algn="ctr"/>
            <a:r>
              <a:rPr lang="es-ES" sz="4800" dirty="0">
                <a:solidFill>
                  <a:schemeClr val="tx1"/>
                </a:solidFill>
              </a:rPr>
              <a:t>Dirigido a:</a:t>
            </a:r>
            <a:br>
              <a:rPr lang="es-ES" sz="4800" dirty="0">
                <a:solidFill>
                  <a:schemeClr val="tx1"/>
                </a:solidFill>
              </a:rPr>
            </a:br>
            <a:br>
              <a:rPr lang="es-ES" sz="4800" dirty="0"/>
            </a:br>
            <a:r>
              <a:rPr lang="es-ES" sz="3600" dirty="0"/>
              <a:t>Contadores emprendedores</a:t>
            </a:r>
            <a:br>
              <a:rPr lang="es-ES" sz="3600" dirty="0"/>
            </a:br>
            <a:r>
              <a:rPr lang="es-ES" sz="3600" dirty="0"/>
              <a:t>o  con deseos de emprender y convertirse en Contadores por Igualas exitosos </a:t>
            </a:r>
          </a:p>
        </p:txBody>
      </p:sp>
      <p:pic>
        <p:nvPicPr>
          <p:cNvPr id="4" name="Imagen 3"/>
          <p:cNvPicPr>
            <a:picLocks noChangeAspect="1"/>
          </p:cNvPicPr>
          <p:nvPr/>
        </p:nvPicPr>
        <p:blipFill>
          <a:blip r:embed="rId4"/>
          <a:stretch>
            <a:fillRect/>
          </a:stretch>
        </p:blipFill>
        <p:spPr>
          <a:xfrm>
            <a:off x="-185351" y="1"/>
            <a:ext cx="7043351" cy="6857998"/>
          </a:xfrm>
          <a:prstGeom prst="rect">
            <a:avLst/>
          </a:prstGeom>
        </p:spPr>
      </p:pic>
    </p:spTree>
    <p:extLst>
      <p:ext uri="{BB962C8B-B14F-4D97-AF65-F5344CB8AC3E}">
        <p14:creationId xmlns:p14="http://schemas.microsoft.com/office/powerpoint/2010/main" val="49067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posición de imagen 5">
            <a:extLst>
              <a:ext uri="{FF2B5EF4-FFF2-40B4-BE49-F238E27FC236}">
                <a16:creationId xmlns:a16="http://schemas.microsoft.com/office/drawing/2014/main" id="{251CEBEB-5088-4E63-81A4-0DCEB5B45207}"/>
              </a:ext>
              <a:ext uri="{C183D7F6-B498-43B3-948B-1728B52AA6E4}">
                <adec:decorative xmlns:adec="http://schemas.microsoft.com/office/drawing/2017/decorative" val="1"/>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xfrm>
            <a:off x="571500" y="0"/>
            <a:ext cx="5162035" cy="6857999"/>
          </a:xfrm>
        </p:spPr>
      </p:pic>
      <p:sp>
        <p:nvSpPr>
          <p:cNvPr id="3" name="Título 2">
            <a:extLst>
              <a:ext uri="{FF2B5EF4-FFF2-40B4-BE49-F238E27FC236}">
                <a16:creationId xmlns:a16="http://schemas.microsoft.com/office/drawing/2014/main" id="{3D71C9CD-CAE8-4AC8-936D-333769D479E5}"/>
              </a:ext>
            </a:extLst>
          </p:cNvPr>
          <p:cNvSpPr>
            <a:spLocks noGrp="1"/>
          </p:cNvSpPr>
          <p:nvPr>
            <p:ph type="ctrTitle"/>
          </p:nvPr>
        </p:nvSpPr>
        <p:spPr>
          <a:xfrm>
            <a:off x="6905625" y="86498"/>
            <a:ext cx="4141316" cy="1408670"/>
          </a:xfrm>
        </p:spPr>
        <p:txBody>
          <a:bodyPr rtlCol="0">
            <a:noAutofit/>
          </a:bodyPr>
          <a:lstStyle/>
          <a:p>
            <a:pPr algn="ctr"/>
            <a:br>
              <a:rPr lang="es-ES" sz="4800" dirty="0"/>
            </a:br>
            <a:br>
              <a:rPr lang="es-ES" sz="4800" dirty="0"/>
            </a:br>
            <a:r>
              <a:rPr lang="es-ES" sz="4800" dirty="0">
                <a:solidFill>
                  <a:srgbClr val="002060"/>
                </a:solidFill>
              </a:rPr>
              <a:t>Mi historia:</a:t>
            </a:r>
            <a:br>
              <a:rPr lang="es-ES" sz="4800" dirty="0">
                <a:solidFill>
                  <a:srgbClr val="002060"/>
                </a:solidFill>
              </a:rPr>
            </a:br>
            <a:r>
              <a:rPr lang="es-ES" sz="4800" dirty="0"/>
              <a:t> </a:t>
            </a:r>
          </a:p>
        </p:txBody>
      </p:sp>
      <p:pic>
        <p:nvPicPr>
          <p:cNvPr id="2" name="Imagen 1"/>
          <p:cNvPicPr>
            <a:picLocks noChangeAspect="1"/>
          </p:cNvPicPr>
          <p:nvPr/>
        </p:nvPicPr>
        <p:blipFill>
          <a:blip r:embed="rId4"/>
          <a:stretch>
            <a:fillRect/>
          </a:stretch>
        </p:blipFill>
        <p:spPr>
          <a:xfrm>
            <a:off x="1" y="0"/>
            <a:ext cx="5881815" cy="6858000"/>
          </a:xfrm>
          <a:prstGeom prst="rect">
            <a:avLst/>
          </a:prstGeom>
        </p:spPr>
      </p:pic>
      <p:sp>
        <p:nvSpPr>
          <p:cNvPr id="5" name="Título 2">
            <a:extLst>
              <a:ext uri="{FF2B5EF4-FFF2-40B4-BE49-F238E27FC236}">
                <a16:creationId xmlns:a16="http://schemas.microsoft.com/office/drawing/2014/main" id="{3D71C9CD-CAE8-4AC8-936D-333769D479E5}"/>
              </a:ext>
            </a:extLst>
          </p:cNvPr>
          <p:cNvSpPr txBox="1">
            <a:spLocks/>
          </p:cNvSpPr>
          <p:nvPr/>
        </p:nvSpPr>
        <p:spPr>
          <a:xfrm>
            <a:off x="6305034" y="-2"/>
            <a:ext cx="5886966" cy="7481457"/>
          </a:xfrm>
          <a:prstGeom prst="rect">
            <a:avLst/>
          </a:prstGeom>
          <a:solidFill>
            <a:schemeClr val="accent5">
              <a:lumMod val="20000"/>
              <a:lumOff val="80000"/>
            </a:schemeClr>
          </a:solidFill>
        </p:spPr>
        <p:txBody>
          <a:bodyPr vert="horz" lIns="91440" tIns="45720" rIns="91440" bIns="45720" rtlCol="0" anchor="b">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gn="ctr"/>
            <a:endParaRPr lang="es-ES" sz="3200" dirty="0"/>
          </a:p>
          <a:p>
            <a:pPr marL="342900" indent="-342900" algn="ctr">
              <a:buFont typeface="Wingdings" panose="05000000000000000000" pitchFamily="2" charset="2"/>
              <a:buChar char="Ø"/>
            </a:pPr>
            <a:r>
              <a:rPr lang="es-ES" sz="4000" b="0" dirty="0">
                <a:solidFill>
                  <a:srgbClr val="002060"/>
                </a:solidFill>
                <a:latin typeface="Nirmala UI" panose="020B0502040204020203" pitchFamily="34" charset="0"/>
                <a:cs typeface="Nirmala UI" panose="020B0502040204020203" pitchFamily="34" charset="0"/>
              </a:rPr>
              <a:t>Más de 15 años de experiencia</a:t>
            </a:r>
            <a:r>
              <a:rPr lang="es-ES" sz="1800" b="0" dirty="0">
                <a:solidFill>
                  <a:srgbClr val="002060"/>
                </a:solidFill>
                <a:latin typeface="Nirmala UI" panose="020B0502040204020203" pitchFamily="34" charset="0"/>
                <a:cs typeface="Nirmala UI" panose="020B0502040204020203" pitchFamily="34" charset="0"/>
              </a:rPr>
              <a:t>:</a:t>
            </a:r>
          </a:p>
          <a:p>
            <a:pPr marL="342900" indent="-342900" algn="just">
              <a:buFont typeface="Wingdings" panose="05000000000000000000" pitchFamily="2" charset="2"/>
              <a:buChar char="Ø"/>
            </a:pPr>
            <a:endParaRPr lang="es-ES" sz="1800" b="0" dirty="0">
              <a:solidFill>
                <a:srgbClr val="002060"/>
              </a:solidFill>
              <a:latin typeface="Nirmala UI" panose="020B0502040204020203" pitchFamily="34" charset="0"/>
              <a:cs typeface="Nirmala UI" panose="020B0502040204020203" pitchFamily="34" charset="0"/>
            </a:endParaRPr>
          </a:p>
          <a:p>
            <a:pPr marL="342900" indent="-342900" algn="just">
              <a:buFont typeface="Wingdings" panose="05000000000000000000" pitchFamily="2" charset="2"/>
              <a:buChar char="Ø"/>
            </a:pPr>
            <a:r>
              <a:rPr lang="es-ES" sz="1800" b="0" dirty="0">
                <a:solidFill>
                  <a:srgbClr val="002060"/>
                </a:solidFill>
                <a:latin typeface="Nirmala UI" panose="020B0502040204020203" pitchFamily="34" charset="0"/>
                <a:cs typeface="Nirmala UI" panose="020B0502040204020203" pitchFamily="34" charset="0"/>
              </a:rPr>
              <a:t> Asesorías de Impuestos, finanzas, libertad financiera Igualas contables, inversiones </a:t>
            </a:r>
            <a:r>
              <a:rPr lang="es-ES" sz="1800" b="0" dirty="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Nirmala UI" panose="020B0502040204020203" pitchFamily="34" charset="0"/>
                <a:cs typeface="Nirmala UI" panose="020B0502040204020203" pitchFamily="34" charset="0"/>
              </a:rPr>
              <a:t>en</a:t>
            </a:r>
            <a:r>
              <a:rPr lang="es-ES" sz="1800" b="0" dirty="0">
                <a:solidFill>
                  <a:srgbClr val="002060"/>
                </a:solidFill>
                <a:latin typeface="Nirmala UI" panose="020B0502040204020203" pitchFamily="34" charset="0"/>
                <a:cs typeface="Nirmala UI" panose="020B0502040204020203" pitchFamily="34" charset="0"/>
              </a:rPr>
              <a:t> bolsa. </a:t>
            </a:r>
          </a:p>
          <a:p>
            <a:pPr algn="just"/>
            <a:endParaRPr lang="es-ES" sz="1800" b="0" dirty="0">
              <a:solidFill>
                <a:srgbClr val="002060"/>
              </a:solidFill>
              <a:latin typeface="Nirmala UI" panose="020B0502040204020203" pitchFamily="34" charset="0"/>
              <a:cs typeface="Nirmala UI" panose="020B0502040204020203" pitchFamily="34" charset="0"/>
            </a:endParaRPr>
          </a:p>
          <a:p>
            <a:pPr marL="342900" indent="-342900" algn="just">
              <a:buFont typeface="Wingdings" panose="05000000000000000000" pitchFamily="2" charset="2"/>
              <a:buChar char="Ø"/>
            </a:pPr>
            <a:r>
              <a:rPr lang="es-ES" sz="1800" b="0" dirty="0">
                <a:solidFill>
                  <a:srgbClr val="002060"/>
                </a:solidFill>
                <a:latin typeface="Nirmala UI" panose="020B0502040204020203" pitchFamily="34" charset="0"/>
                <a:cs typeface="Nirmala UI" panose="020B0502040204020203" pitchFamily="34" charset="0"/>
              </a:rPr>
              <a:t> Licenciado en Contabilidad</a:t>
            </a:r>
          </a:p>
          <a:p>
            <a:pPr marL="342900" indent="-342900" algn="just">
              <a:buFont typeface="Wingdings" panose="05000000000000000000" pitchFamily="2" charset="2"/>
              <a:buChar char="Ø"/>
            </a:pPr>
            <a:endParaRPr lang="es-ES" sz="1800" b="0" dirty="0">
              <a:solidFill>
                <a:srgbClr val="002060"/>
              </a:solidFill>
              <a:latin typeface="Nirmala UI" panose="020B0502040204020203" pitchFamily="34" charset="0"/>
              <a:cs typeface="Nirmala UI" panose="020B0502040204020203" pitchFamily="34" charset="0"/>
            </a:endParaRPr>
          </a:p>
          <a:p>
            <a:pPr marL="342900" indent="-342900" algn="just">
              <a:buFont typeface="Wingdings" panose="05000000000000000000" pitchFamily="2" charset="2"/>
              <a:buChar char="Ø"/>
            </a:pPr>
            <a:r>
              <a:rPr lang="en-US" sz="1800" b="0" dirty="0">
                <a:solidFill>
                  <a:srgbClr val="002060"/>
                </a:solidFill>
                <a:latin typeface="Nirmala UI" panose="020B0502040204020203" pitchFamily="34" charset="0"/>
                <a:cs typeface="Nirmala UI" panose="020B0502040204020203" pitchFamily="34" charset="0"/>
              </a:rPr>
              <a:t>Master Business Administration (MBA)</a:t>
            </a:r>
          </a:p>
          <a:p>
            <a:pPr marL="342900" indent="-342900" algn="just">
              <a:buFont typeface="Wingdings" panose="05000000000000000000" pitchFamily="2" charset="2"/>
              <a:buChar char="Ø"/>
            </a:pPr>
            <a:endParaRPr lang="en-US" sz="1800" b="0" dirty="0">
              <a:solidFill>
                <a:srgbClr val="002060"/>
              </a:solidFill>
              <a:latin typeface="Nirmala UI" panose="020B0502040204020203" pitchFamily="34" charset="0"/>
              <a:cs typeface="Nirmala UI" panose="020B0502040204020203" pitchFamily="34" charset="0"/>
            </a:endParaRPr>
          </a:p>
          <a:p>
            <a:pPr marL="342900" indent="-342900" algn="just">
              <a:buFont typeface="Wingdings" panose="05000000000000000000" pitchFamily="2" charset="2"/>
              <a:buChar char="Ø"/>
            </a:pPr>
            <a:r>
              <a:rPr lang="en-US" sz="1800" b="0" dirty="0" err="1">
                <a:solidFill>
                  <a:srgbClr val="002060"/>
                </a:solidFill>
                <a:latin typeface="Nirmala UI" panose="020B0502040204020203" pitchFamily="34" charset="0"/>
                <a:cs typeface="Nirmala UI" panose="020B0502040204020203" pitchFamily="34" charset="0"/>
              </a:rPr>
              <a:t>Especialidad</a:t>
            </a:r>
            <a:r>
              <a:rPr lang="en-US" sz="1800" b="0" dirty="0">
                <a:solidFill>
                  <a:srgbClr val="002060"/>
                </a:solidFill>
                <a:latin typeface="Nirmala UI" panose="020B0502040204020203" pitchFamily="34" charset="0"/>
                <a:cs typeface="Nirmala UI" panose="020B0502040204020203" pitchFamily="34" charset="0"/>
              </a:rPr>
              <a:t> </a:t>
            </a:r>
            <a:r>
              <a:rPr lang="en-US" sz="1800" b="0" dirty="0" err="1">
                <a:solidFill>
                  <a:srgbClr val="002060"/>
                </a:solidFill>
                <a:latin typeface="Nirmala UI" panose="020B0502040204020203" pitchFamily="34" charset="0"/>
                <a:cs typeface="Nirmala UI" panose="020B0502040204020203" pitchFamily="34" charset="0"/>
              </a:rPr>
              <a:t>en</a:t>
            </a:r>
            <a:r>
              <a:rPr lang="en-US" sz="1800" b="0" dirty="0">
                <a:solidFill>
                  <a:srgbClr val="002060"/>
                </a:solidFill>
                <a:latin typeface="Nirmala UI" panose="020B0502040204020203" pitchFamily="34" charset="0"/>
                <a:cs typeface="Nirmala UI" panose="020B0502040204020203" pitchFamily="34" charset="0"/>
              </a:rPr>
              <a:t> </a:t>
            </a:r>
            <a:r>
              <a:rPr lang="en-US" sz="1800" b="0" dirty="0" err="1">
                <a:solidFill>
                  <a:srgbClr val="002060"/>
                </a:solidFill>
                <a:latin typeface="Nirmala UI" panose="020B0502040204020203" pitchFamily="34" charset="0"/>
                <a:cs typeface="Nirmala UI" panose="020B0502040204020203" pitchFamily="34" charset="0"/>
              </a:rPr>
              <a:t>Tributación</a:t>
            </a:r>
            <a:r>
              <a:rPr lang="en-US" sz="1800" b="0" dirty="0">
                <a:solidFill>
                  <a:srgbClr val="002060"/>
                </a:solidFill>
                <a:latin typeface="Nirmala UI" panose="020B0502040204020203" pitchFamily="34" charset="0"/>
                <a:cs typeface="Nirmala UI" panose="020B0502040204020203" pitchFamily="34" charset="0"/>
              </a:rPr>
              <a:t> </a:t>
            </a:r>
            <a:r>
              <a:rPr lang="en-US" sz="1800" b="0" dirty="0" err="1">
                <a:solidFill>
                  <a:srgbClr val="002060"/>
                </a:solidFill>
                <a:latin typeface="Nirmala UI" panose="020B0502040204020203" pitchFamily="34" charset="0"/>
                <a:cs typeface="Nirmala UI" panose="020B0502040204020203" pitchFamily="34" charset="0"/>
              </a:rPr>
              <a:t>Dominicana</a:t>
            </a:r>
            <a:r>
              <a:rPr lang="en-US" sz="1800" b="0" dirty="0">
                <a:solidFill>
                  <a:srgbClr val="002060"/>
                </a:solidFill>
                <a:latin typeface="Nirmala UI" panose="020B0502040204020203" pitchFamily="34" charset="0"/>
                <a:cs typeface="Nirmala UI" panose="020B0502040204020203" pitchFamily="34" charset="0"/>
              </a:rPr>
              <a:t>.</a:t>
            </a:r>
            <a:endParaRPr lang="es-ES" sz="1800" b="0" dirty="0">
              <a:solidFill>
                <a:srgbClr val="002060"/>
              </a:solidFill>
              <a:latin typeface="Nirmala UI" panose="020B0502040204020203" pitchFamily="34" charset="0"/>
              <a:cs typeface="Nirmala UI" panose="020B0502040204020203" pitchFamily="34" charset="0"/>
            </a:endParaRPr>
          </a:p>
          <a:p>
            <a:pPr algn="just"/>
            <a:endParaRPr lang="es-ES" sz="1800" b="0" dirty="0">
              <a:solidFill>
                <a:srgbClr val="002060"/>
              </a:solidFill>
              <a:latin typeface="Nirmala UI" panose="020B0502040204020203" pitchFamily="34" charset="0"/>
              <a:cs typeface="Nirmala UI" panose="020B0502040204020203" pitchFamily="34" charset="0"/>
            </a:endParaRPr>
          </a:p>
          <a:p>
            <a:pPr marL="342900" indent="-342900" algn="just">
              <a:buFont typeface="Wingdings" panose="05000000000000000000" pitchFamily="2" charset="2"/>
              <a:buChar char="Ø"/>
            </a:pPr>
            <a:r>
              <a:rPr lang="es-ES" sz="1800" b="0" dirty="0">
                <a:solidFill>
                  <a:srgbClr val="002060"/>
                </a:solidFill>
                <a:latin typeface="Nirmala UI" panose="020B0502040204020203" pitchFamily="34" charset="0"/>
                <a:cs typeface="Nirmala UI" panose="020B0502040204020203" pitchFamily="34" charset="0"/>
              </a:rPr>
              <a:t> Inicie mi negocio formalmente en el 2008, junto a mi esposa, </a:t>
            </a:r>
            <a:r>
              <a:rPr lang="es-ES" sz="1800" b="0" dirty="0" err="1">
                <a:solidFill>
                  <a:srgbClr val="002060"/>
                </a:solidFill>
                <a:latin typeface="Nirmala UI" panose="020B0502040204020203" pitchFamily="34" charset="0"/>
                <a:cs typeface="Nirmala UI" panose="020B0502040204020203" pitchFamily="34" charset="0"/>
              </a:rPr>
              <a:t>Johanny</a:t>
            </a:r>
            <a:r>
              <a:rPr lang="es-ES" sz="1800" b="0" dirty="0">
                <a:solidFill>
                  <a:srgbClr val="002060"/>
                </a:solidFill>
                <a:latin typeface="Nirmala UI" panose="020B0502040204020203" pitchFamily="34" charset="0"/>
                <a:cs typeface="Nirmala UI" panose="020B0502040204020203" pitchFamily="34" charset="0"/>
              </a:rPr>
              <a:t> Tapia, al mismo tiempo que FTA Escuela de Negocios.</a:t>
            </a:r>
          </a:p>
          <a:p>
            <a:pPr algn="just"/>
            <a:endParaRPr lang="es-ES" sz="1800" b="0" dirty="0">
              <a:solidFill>
                <a:srgbClr val="002060"/>
              </a:solidFill>
              <a:latin typeface="Nirmala UI" panose="020B0502040204020203" pitchFamily="34" charset="0"/>
              <a:cs typeface="Nirmala UI" panose="020B0502040204020203" pitchFamily="34" charset="0"/>
            </a:endParaRPr>
          </a:p>
          <a:p>
            <a:pPr marL="342900" indent="-342900" algn="just">
              <a:buFont typeface="Wingdings" panose="05000000000000000000" pitchFamily="2" charset="2"/>
              <a:buChar char="Ø"/>
            </a:pPr>
            <a:r>
              <a:rPr lang="en-US" sz="1800" b="0" dirty="0" err="1">
                <a:solidFill>
                  <a:srgbClr val="002060"/>
                </a:solidFill>
                <a:latin typeface="Nirmala UI" panose="020B0502040204020203" pitchFamily="34" charset="0"/>
                <a:cs typeface="Nirmala UI" panose="020B0502040204020203" pitchFamily="34" charset="0"/>
              </a:rPr>
              <a:t>Autor</a:t>
            </a:r>
            <a:r>
              <a:rPr lang="en-US" sz="1800" b="0" dirty="0">
                <a:solidFill>
                  <a:srgbClr val="002060"/>
                </a:solidFill>
                <a:latin typeface="Nirmala UI" panose="020B0502040204020203" pitchFamily="34" charset="0"/>
                <a:cs typeface="Nirmala UI" panose="020B0502040204020203" pitchFamily="34" charset="0"/>
              </a:rPr>
              <a:t> del </a:t>
            </a:r>
            <a:r>
              <a:rPr lang="en-US" sz="1800" b="0" dirty="0" err="1">
                <a:solidFill>
                  <a:srgbClr val="002060"/>
                </a:solidFill>
                <a:latin typeface="Nirmala UI" panose="020B0502040204020203" pitchFamily="34" charset="0"/>
                <a:cs typeface="Nirmala UI" panose="020B0502040204020203" pitchFamily="34" charset="0"/>
              </a:rPr>
              <a:t>libro</a:t>
            </a:r>
            <a:r>
              <a:rPr lang="en-US" sz="1800" b="0" dirty="0">
                <a:solidFill>
                  <a:srgbClr val="002060"/>
                </a:solidFill>
                <a:latin typeface="Nirmala UI" panose="020B0502040204020203" pitchFamily="34" charset="0"/>
                <a:cs typeface="Nirmala UI" panose="020B0502040204020203" pitchFamily="34" charset="0"/>
              </a:rPr>
              <a:t>: MÁS QUE RICO, las 7 </a:t>
            </a:r>
            <a:r>
              <a:rPr lang="en-US" sz="1800" b="0" dirty="0" err="1">
                <a:solidFill>
                  <a:srgbClr val="002060"/>
                </a:solidFill>
                <a:latin typeface="Nirmala UI" panose="020B0502040204020203" pitchFamily="34" charset="0"/>
                <a:cs typeface="Nirmala UI" panose="020B0502040204020203" pitchFamily="34" charset="0"/>
              </a:rPr>
              <a:t>llaves</a:t>
            </a:r>
            <a:r>
              <a:rPr lang="en-US" sz="1800" b="0" dirty="0">
                <a:solidFill>
                  <a:srgbClr val="002060"/>
                </a:solidFill>
                <a:latin typeface="Nirmala UI" panose="020B0502040204020203" pitchFamily="34" charset="0"/>
                <a:cs typeface="Nirmala UI" panose="020B0502040204020203" pitchFamily="34" charset="0"/>
              </a:rPr>
              <a:t> de la </a:t>
            </a:r>
            <a:r>
              <a:rPr lang="en-US" sz="1800" b="0" dirty="0" err="1">
                <a:solidFill>
                  <a:srgbClr val="002060"/>
                </a:solidFill>
                <a:latin typeface="Nirmala UI" panose="020B0502040204020203" pitchFamily="34" charset="0"/>
                <a:cs typeface="Nirmala UI" panose="020B0502040204020203" pitchFamily="34" charset="0"/>
              </a:rPr>
              <a:t>libertad</a:t>
            </a:r>
            <a:r>
              <a:rPr lang="en-US" sz="1800" b="0" dirty="0">
                <a:solidFill>
                  <a:srgbClr val="002060"/>
                </a:solidFill>
                <a:latin typeface="Nirmala UI" panose="020B0502040204020203" pitchFamily="34" charset="0"/>
                <a:cs typeface="Nirmala UI" panose="020B0502040204020203" pitchFamily="34" charset="0"/>
              </a:rPr>
              <a:t> </a:t>
            </a:r>
            <a:r>
              <a:rPr lang="en-US" sz="1800" b="0" dirty="0" err="1">
                <a:solidFill>
                  <a:srgbClr val="002060"/>
                </a:solidFill>
                <a:latin typeface="Nirmala UI" panose="020B0502040204020203" pitchFamily="34" charset="0"/>
                <a:cs typeface="Nirmala UI" panose="020B0502040204020203" pitchFamily="34" charset="0"/>
              </a:rPr>
              <a:t>financiera</a:t>
            </a:r>
            <a:r>
              <a:rPr lang="en-US" sz="1800" b="0" dirty="0">
                <a:solidFill>
                  <a:srgbClr val="002060"/>
                </a:solidFill>
                <a:latin typeface="Nirmala UI" panose="020B0502040204020203" pitchFamily="34" charset="0"/>
                <a:cs typeface="Nirmala UI" panose="020B0502040204020203" pitchFamily="34" charset="0"/>
              </a:rPr>
              <a:t>.</a:t>
            </a:r>
            <a:endParaRPr lang="es-ES" sz="1800" b="0" dirty="0">
              <a:solidFill>
                <a:srgbClr val="002060"/>
              </a:solidFill>
              <a:latin typeface="Nirmala UI" panose="020B0502040204020203" pitchFamily="34" charset="0"/>
              <a:cs typeface="Nirmala UI" panose="020B0502040204020203" pitchFamily="34" charset="0"/>
            </a:endParaRPr>
          </a:p>
          <a:p>
            <a:pPr algn="just"/>
            <a:endParaRPr lang="es-ES" sz="1800" b="0" dirty="0">
              <a:solidFill>
                <a:srgbClr val="002060"/>
              </a:solidFill>
              <a:latin typeface="Nirmala UI" panose="020B0502040204020203" pitchFamily="34" charset="0"/>
              <a:cs typeface="Nirmala UI" panose="020B0502040204020203" pitchFamily="34" charset="0"/>
            </a:endParaRPr>
          </a:p>
          <a:p>
            <a:pPr marL="342900" indent="-342900" algn="just">
              <a:buFont typeface="Wingdings" panose="05000000000000000000" pitchFamily="2" charset="2"/>
              <a:buChar char="Ø"/>
            </a:pPr>
            <a:r>
              <a:rPr lang="es-ES" sz="1800" b="0" dirty="0">
                <a:solidFill>
                  <a:srgbClr val="002060"/>
                </a:solidFill>
                <a:latin typeface="Nirmala UI" panose="020B0502040204020203" pitchFamily="34" charset="0"/>
                <a:cs typeface="Nirmala UI" panose="020B0502040204020203" pitchFamily="34" charset="0"/>
              </a:rPr>
              <a:t> Estuve donde estas se hace más fácil con las herramientas correctas y apoyo de un mentor.</a:t>
            </a:r>
          </a:p>
          <a:p>
            <a:pPr marL="342900" indent="-342900" algn="just">
              <a:buFont typeface="Wingdings" panose="05000000000000000000" pitchFamily="2" charset="2"/>
              <a:buChar char="Ø"/>
            </a:pPr>
            <a:endParaRPr lang="es-ES" sz="1800" b="0" dirty="0">
              <a:solidFill>
                <a:srgbClr val="002060"/>
              </a:solidFill>
              <a:latin typeface="Nirmala UI" panose="020B0502040204020203" pitchFamily="34" charset="0"/>
              <a:cs typeface="Nirmala UI" panose="020B0502040204020203" pitchFamily="34" charset="0"/>
            </a:endParaRPr>
          </a:p>
          <a:p>
            <a:pPr marL="342900" indent="-342900" algn="just">
              <a:buFont typeface="Wingdings" panose="05000000000000000000" pitchFamily="2" charset="2"/>
              <a:buChar char="Ø"/>
            </a:pPr>
            <a:r>
              <a:rPr lang="es-ES" sz="1800" b="0" dirty="0">
                <a:solidFill>
                  <a:srgbClr val="002060"/>
                </a:solidFill>
                <a:latin typeface="Nirmala UI" panose="020B0502040204020203" pitchFamily="34" charset="0"/>
                <a:cs typeface="Nirmala UI" panose="020B0502040204020203" pitchFamily="34" charset="0"/>
              </a:rPr>
              <a:t> Se que puedo ayudarte y puedes tener la plena seguridad  que vas a recibir lo mejor de mi con excelencia para que logres tus objetivos.</a:t>
            </a:r>
          </a:p>
          <a:p>
            <a:pPr marL="342900" indent="-342900" algn="just">
              <a:buFont typeface="Wingdings" panose="05000000000000000000" pitchFamily="2" charset="2"/>
              <a:buChar char="Ø"/>
            </a:pPr>
            <a:endParaRPr lang="es-ES" sz="1800" dirty="0">
              <a:solidFill>
                <a:schemeClr val="tx2"/>
              </a:solidFill>
              <a:latin typeface="Nirmala UI" panose="020B0502040204020203" pitchFamily="34" charset="0"/>
              <a:cs typeface="Nirmala UI" panose="020B0502040204020203" pitchFamily="34" charset="0"/>
            </a:endParaRPr>
          </a:p>
          <a:p>
            <a:pPr marL="342900" indent="-342900" algn="just">
              <a:buFont typeface="Wingdings" panose="05000000000000000000" pitchFamily="2" charset="2"/>
              <a:buChar char="Ø"/>
            </a:pPr>
            <a:endParaRPr lang="en-US" sz="1800" dirty="0">
              <a:solidFill>
                <a:schemeClr val="tx1"/>
              </a:solidFill>
            </a:endParaRPr>
          </a:p>
          <a:p>
            <a:pPr marL="342900" indent="-342900" algn="just">
              <a:buFont typeface="Wingdings" panose="05000000000000000000" pitchFamily="2" charset="2"/>
              <a:buChar char="Ø"/>
            </a:pPr>
            <a:endParaRPr lang="es-ES" sz="1800" dirty="0">
              <a:solidFill>
                <a:schemeClr val="tx1"/>
              </a:solidFill>
            </a:endParaRPr>
          </a:p>
        </p:txBody>
      </p:sp>
      <p:pic>
        <p:nvPicPr>
          <p:cNvPr id="4" name="Imagen 3"/>
          <p:cNvPicPr>
            <a:picLocks noChangeAspect="1"/>
          </p:cNvPicPr>
          <p:nvPr/>
        </p:nvPicPr>
        <p:blipFill>
          <a:blip r:embed="rId5"/>
          <a:stretch>
            <a:fillRect/>
          </a:stretch>
        </p:blipFill>
        <p:spPr>
          <a:xfrm>
            <a:off x="-98853" y="0"/>
            <a:ext cx="5980669" cy="6858000"/>
          </a:xfrm>
          <a:prstGeom prst="rect">
            <a:avLst/>
          </a:prstGeom>
        </p:spPr>
      </p:pic>
      <p:pic>
        <p:nvPicPr>
          <p:cNvPr id="7" name="Imagen 6"/>
          <p:cNvPicPr>
            <a:picLocks noChangeAspect="1"/>
          </p:cNvPicPr>
          <p:nvPr/>
        </p:nvPicPr>
        <p:blipFill>
          <a:blip r:embed="rId6"/>
          <a:stretch>
            <a:fillRect/>
          </a:stretch>
        </p:blipFill>
        <p:spPr>
          <a:xfrm>
            <a:off x="282147" y="-1"/>
            <a:ext cx="6022888" cy="6858000"/>
          </a:xfrm>
          <a:prstGeom prst="rect">
            <a:avLst/>
          </a:prstGeom>
        </p:spPr>
      </p:pic>
      <p:sp>
        <p:nvSpPr>
          <p:cNvPr id="8" name="AutoShape 2" descr="blob:https://web.whatsapp.com/f12c256f-4e98-4f73-a937-6039f68117e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9" name="Imagen 8"/>
          <p:cNvPicPr>
            <a:picLocks noChangeAspect="1"/>
          </p:cNvPicPr>
          <p:nvPr/>
        </p:nvPicPr>
        <p:blipFill>
          <a:blip r:embed="rId7"/>
          <a:stretch>
            <a:fillRect/>
          </a:stretch>
        </p:blipFill>
        <p:spPr>
          <a:xfrm>
            <a:off x="-318443" y="-1"/>
            <a:ext cx="6623476" cy="7481456"/>
          </a:xfrm>
          <a:prstGeom prst="rect">
            <a:avLst/>
          </a:prstGeom>
        </p:spPr>
      </p:pic>
    </p:spTree>
    <p:extLst>
      <p:ext uri="{BB962C8B-B14F-4D97-AF65-F5344CB8AC3E}">
        <p14:creationId xmlns:p14="http://schemas.microsoft.com/office/powerpoint/2010/main" val="3815917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2 Marcador de contenido"/>
          <p:cNvSpPr>
            <a:spLocks noGrp="1"/>
          </p:cNvSpPr>
          <p:nvPr>
            <p:ph idx="1"/>
          </p:nvPr>
        </p:nvSpPr>
        <p:spPr>
          <a:xfrm>
            <a:off x="1981200" y="1557338"/>
            <a:ext cx="8229600" cy="4449762"/>
          </a:xfrm>
        </p:spPr>
        <p:txBody>
          <a:bodyPr>
            <a:normAutofit lnSpcReduction="10000"/>
          </a:bodyPr>
          <a:lstStyle/>
          <a:p>
            <a:pPr algn="just" eaLnBrk="1" hangingPunct="1"/>
            <a:r>
              <a:rPr lang="es-ES" altLang="es-DO" sz="1800" dirty="0"/>
              <a:t>Somos una empresa que ofrece los servicios integrados de contabilidad, </a:t>
            </a:r>
          </a:p>
          <a:p>
            <a:pPr algn="just" eaLnBrk="1" hangingPunct="1"/>
            <a:r>
              <a:rPr lang="es-ES" altLang="es-DO" sz="1800" dirty="0"/>
              <a:t>auditoría, asesoría fiscal, talleres de capacitación  y consultoría de negocios, </a:t>
            </a:r>
          </a:p>
          <a:p>
            <a:pPr algn="just" eaLnBrk="1" hangingPunct="1"/>
            <a:r>
              <a:rPr lang="es-ES" altLang="es-DO" sz="1800" dirty="0"/>
              <a:t>para brindar soluciones a nuestros clientes a sus necesidades administrativas </a:t>
            </a:r>
          </a:p>
          <a:p>
            <a:pPr algn="just" eaLnBrk="1" hangingPunct="1"/>
            <a:r>
              <a:rPr lang="es-ES" altLang="es-DO" sz="1800" dirty="0"/>
              <a:t>y gerenciales.</a:t>
            </a:r>
          </a:p>
          <a:p>
            <a:pPr algn="just" eaLnBrk="1" hangingPunct="1"/>
            <a:endParaRPr lang="es-ES" altLang="es-DO" sz="1800" dirty="0">
              <a:solidFill>
                <a:srgbClr val="FF0000"/>
              </a:solidFill>
            </a:endParaRPr>
          </a:p>
          <a:p>
            <a:pPr eaLnBrk="1" hangingPunct="1">
              <a:buFont typeface="Wingdings 3" pitchFamily="18" charset="2"/>
              <a:buNone/>
            </a:pPr>
            <a:r>
              <a:rPr lang="es-ES" altLang="es-DO" sz="1800" b="1" u="sng" dirty="0"/>
              <a:t>Misión.</a:t>
            </a:r>
          </a:p>
          <a:p>
            <a:pPr algn="just" eaLnBrk="1" hangingPunct="1">
              <a:buFont typeface="Wingdings 3" pitchFamily="18" charset="2"/>
              <a:buNone/>
            </a:pPr>
            <a:r>
              <a:rPr lang="es-DO" altLang="es-DO" sz="1800" dirty="0"/>
              <a:t>  Somos una firma especializada en ofrecer servicios de auditoría, asesoría </a:t>
            </a:r>
          </a:p>
          <a:p>
            <a:pPr algn="just" eaLnBrk="1" hangingPunct="1">
              <a:buFont typeface="Wingdings 3" pitchFamily="18" charset="2"/>
              <a:buNone/>
            </a:pPr>
            <a:r>
              <a:rPr lang="es-DO" altLang="es-DO" sz="1800" dirty="0"/>
              <a:t>de negocios, educación tributaria y financiera, con un personal altamente c</a:t>
            </a:r>
          </a:p>
          <a:p>
            <a:pPr algn="just" eaLnBrk="1" hangingPunct="1">
              <a:buFont typeface="Wingdings 3" pitchFamily="18" charset="2"/>
              <a:buNone/>
            </a:pPr>
            <a:r>
              <a:rPr lang="es-DO" altLang="es-DO" sz="1800" dirty="0" err="1"/>
              <a:t>alificado</a:t>
            </a:r>
            <a:r>
              <a:rPr lang="es-DO" altLang="es-DO" sz="1800" dirty="0"/>
              <a:t>, comprometido con el éxito de nuestros clientes.</a:t>
            </a:r>
          </a:p>
          <a:p>
            <a:pPr algn="just" eaLnBrk="1" hangingPunct="1">
              <a:buFont typeface="Wingdings 3" pitchFamily="18" charset="2"/>
              <a:buNone/>
            </a:pPr>
            <a:endParaRPr lang="es-ES" altLang="es-DO" sz="1800" dirty="0">
              <a:solidFill>
                <a:srgbClr val="FF0000"/>
              </a:solidFill>
            </a:endParaRPr>
          </a:p>
          <a:p>
            <a:pPr eaLnBrk="1" hangingPunct="1">
              <a:buFont typeface="Wingdings 3" pitchFamily="18" charset="2"/>
              <a:buNone/>
            </a:pPr>
            <a:r>
              <a:rPr lang="es-ES" altLang="es-DO" sz="1800" b="1" u="sng" dirty="0"/>
              <a:t>Visión.</a:t>
            </a:r>
          </a:p>
          <a:p>
            <a:pPr eaLnBrk="1" hangingPunct="1">
              <a:buFont typeface="Wingdings 3" pitchFamily="18" charset="2"/>
              <a:buNone/>
            </a:pPr>
            <a:r>
              <a:rPr lang="es-DO" altLang="es-DO" sz="1800" dirty="0"/>
              <a:t>   Ser un modelo de excelencia y ética profesional a nivel nacional e internacional, a través de un servicio personalizado e innovador.</a:t>
            </a:r>
          </a:p>
          <a:p>
            <a:pPr algn="just" eaLnBrk="1" hangingPunct="1">
              <a:buFont typeface="Wingdings 3" pitchFamily="18" charset="2"/>
              <a:buNone/>
            </a:pPr>
            <a:endParaRPr lang="es-ES" altLang="es-DO" sz="1800" dirty="0">
              <a:solidFill>
                <a:srgbClr val="FF0000"/>
              </a:solidFill>
            </a:endParaRPr>
          </a:p>
        </p:txBody>
      </p:sp>
      <p:sp>
        <p:nvSpPr>
          <p:cNvPr id="2" name="1 Título"/>
          <p:cNvSpPr>
            <a:spLocks noGrp="1"/>
          </p:cNvSpPr>
          <p:nvPr>
            <p:ph type="title"/>
          </p:nvPr>
        </p:nvSpPr>
        <p:spPr>
          <a:xfrm>
            <a:off x="1981200" y="980728"/>
            <a:ext cx="8229600" cy="576064"/>
          </a:xfrm>
        </p:spPr>
        <p:txBody>
          <a:bodyPr>
            <a:normAutofit fontScale="90000"/>
          </a:bodyPr>
          <a:lstStyle/>
          <a:p>
            <a:pPr>
              <a:defRPr/>
            </a:pPr>
            <a:br>
              <a:rPr lang="es-ES" dirty="0"/>
            </a:br>
            <a:r>
              <a:rPr lang="es-ES" sz="2400" dirty="0"/>
              <a:t>¿</a:t>
            </a:r>
            <a:r>
              <a:rPr lang="es-ES" sz="2700" u="sng" dirty="0"/>
              <a:t>Quiénes somos?</a:t>
            </a:r>
            <a:br>
              <a:rPr lang="es-ES" dirty="0">
                <a:solidFill>
                  <a:schemeClr val="tx1"/>
                </a:solidFill>
              </a:rPr>
            </a:br>
            <a:endParaRPr lang="es-ES" dirty="0">
              <a:solidFill>
                <a:schemeClr val="tx1"/>
              </a:solidFill>
            </a:endParaRPr>
          </a:p>
        </p:txBody>
      </p:sp>
      <p:pic>
        <p:nvPicPr>
          <p:cNvPr id="25604" name="Picture 6"/>
          <p:cNvPicPr>
            <a:picLocks noChangeAspect="1" noChangeArrowheads="1"/>
          </p:cNvPicPr>
          <p:nvPr/>
        </p:nvPicPr>
        <p:blipFill>
          <a:blip r:embed="rId2" cstate="print"/>
          <a:srcRect/>
          <a:stretch>
            <a:fillRect/>
          </a:stretch>
        </p:blipFill>
        <p:spPr bwMode="auto">
          <a:xfrm>
            <a:off x="1666876" y="0"/>
            <a:ext cx="1069975" cy="998538"/>
          </a:xfrm>
          <a:prstGeom prst="rect">
            <a:avLst/>
          </a:prstGeom>
          <a:noFill/>
          <a:ln w="9525">
            <a:noFill/>
            <a:miter lim="800000"/>
            <a:headEnd/>
            <a:tailEnd/>
          </a:ln>
        </p:spPr>
      </p:pic>
    </p:spTree>
    <p:extLst>
      <p:ext uri="{BB962C8B-B14F-4D97-AF65-F5344CB8AC3E}">
        <p14:creationId xmlns:p14="http://schemas.microsoft.com/office/powerpoint/2010/main" val="3022694154"/>
      </p:ext>
    </p:extLst>
  </p:cSld>
  <p:clrMapOvr>
    <a:masterClrMapping/>
  </p:clrMapOvr>
  <p:transition>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1981200" y="981076"/>
            <a:ext cx="8362950" cy="5248275"/>
          </a:xfrm>
        </p:spPr>
        <p:txBody>
          <a:bodyPr>
            <a:normAutofit/>
          </a:bodyPr>
          <a:lstStyle/>
          <a:p>
            <a:pPr marL="365760" indent="-256032">
              <a:buClr>
                <a:srgbClr val="2DA2BF"/>
              </a:buClr>
              <a:buFont typeface="Wingdings 3"/>
              <a:buChar char=""/>
              <a:defRPr/>
            </a:pPr>
            <a:endParaRPr lang="es-DO" sz="1800" b="1" dirty="0">
              <a:solidFill>
                <a:prstClr val="black"/>
              </a:solidFill>
            </a:endParaRPr>
          </a:p>
          <a:p>
            <a:pPr marL="365760" indent="-256032">
              <a:buClr>
                <a:srgbClr val="2DA2BF"/>
              </a:buClr>
              <a:buFont typeface="Wingdings 3"/>
              <a:buChar char=""/>
              <a:defRPr/>
            </a:pPr>
            <a:r>
              <a:rPr lang="es-DO" sz="1800" b="1" dirty="0">
                <a:solidFill>
                  <a:prstClr val="black"/>
                </a:solidFill>
              </a:rPr>
              <a:t>POR QUE ELEGIRNOS ?</a:t>
            </a:r>
          </a:p>
          <a:p>
            <a:pPr marL="109728" indent="0">
              <a:buClr>
                <a:srgbClr val="2DA2BF"/>
              </a:buClr>
              <a:buNone/>
              <a:defRPr/>
            </a:pPr>
            <a:endParaRPr lang="es-DO" sz="1800" b="1" dirty="0">
              <a:solidFill>
                <a:prstClr val="black"/>
              </a:solidFill>
            </a:endParaRPr>
          </a:p>
          <a:p>
            <a:pPr marL="365760" indent="-256032">
              <a:buClr>
                <a:srgbClr val="2DA2BF"/>
              </a:buClr>
              <a:buFont typeface="Wingdings 3"/>
              <a:buChar char=""/>
              <a:defRPr/>
            </a:pPr>
            <a:r>
              <a:rPr lang="es-DO" sz="1800" b="1" dirty="0">
                <a:solidFill>
                  <a:prstClr val="black"/>
                </a:solidFill>
              </a:rPr>
              <a:t>Éxito </a:t>
            </a:r>
          </a:p>
          <a:p>
            <a:pPr marL="365760" indent="-256032">
              <a:buClr>
                <a:srgbClr val="2DA2BF"/>
              </a:buClr>
              <a:buFont typeface="Wingdings 3"/>
              <a:buChar char=""/>
              <a:defRPr/>
            </a:pPr>
            <a:r>
              <a:rPr lang="es-DO" sz="1800" dirty="0">
                <a:solidFill>
                  <a:prstClr val="black"/>
                </a:solidFill>
              </a:rPr>
              <a:t>Nuestro  personal está  altamente calificado comprometido con el éxito de </a:t>
            </a:r>
          </a:p>
          <a:p>
            <a:pPr marL="365760" indent="-256032">
              <a:buClr>
                <a:srgbClr val="2DA2BF"/>
              </a:buClr>
              <a:buFont typeface="Wingdings 3"/>
              <a:buChar char=""/>
              <a:defRPr/>
            </a:pPr>
            <a:r>
              <a:rPr lang="es-DO" sz="1800" dirty="0">
                <a:solidFill>
                  <a:prstClr val="black"/>
                </a:solidFill>
              </a:rPr>
              <a:t>nuestros clientes.</a:t>
            </a:r>
          </a:p>
          <a:p>
            <a:pPr marL="365760" indent="-256032">
              <a:buClr>
                <a:srgbClr val="2DA2BF"/>
              </a:buClr>
              <a:buFont typeface="Wingdings 3"/>
              <a:buChar char=""/>
              <a:defRPr/>
            </a:pPr>
            <a:endParaRPr lang="es-DO" sz="1800" b="1" dirty="0">
              <a:solidFill>
                <a:prstClr val="black"/>
              </a:solidFill>
            </a:endParaRPr>
          </a:p>
          <a:p>
            <a:pPr marL="365760" indent="-256032">
              <a:buClr>
                <a:srgbClr val="2DA2BF"/>
              </a:buClr>
              <a:buFont typeface="Wingdings 3"/>
              <a:buChar char=""/>
              <a:defRPr/>
            </a:pPr>
            <a:r>
              <a:rPr lang="es-DO" sz="1800" b="1" dirty="0">
                <a:solidFill>
                  <a:prstClr val="black"/>
                </a:solidFill>
              </a:rPr>
              <a:t>Innovación </a:t>
            </a:r>
          </a:p>
          <a:p>
            <a:pPr marL="365760" indent="-256032">
              <a:buClr>
                <a:srgbClr val="2DA2BF"/>
              </a:buClr>
              <a:buFont typeface="Wingdings 3"/>
              <a:buChar char=""/>
              <a:defRPr/>
            </a:pPr>
            <a:r>
              <a:rPr lang="es-DO" sz="1800" dirty="0">
                <a:solidFill>
                  <a:prstClr val="black"/>
                </a:solidFill>
              </a:rPr>
              <a:t>Ofrecemos un servicio  personalizado e innovador.</a:t>
            </a:r>
          </a:p>
          <a:p>
            <a:pPr marL="365760" indent="-256032">
              <a:buClr>
                <a:srgbClr val="2DA2BF"/>
              </a:buClr>
              <a:buFont typeface="Wingdings 3"/>
              <a:buChar char=""/>
              <a:defRPr/>
            </a:pPr>
            <a:endParaRPr lang="es-DO" sz="1800" dirty="0">
              <a:solidFill>
                <a:prstClr val="black"/>
              </a:solidFill>
            </a:endParaRPr>
          </a:p>
          <a:p>
            <a:pPr marL="365760" indent="-256032">
              <a:buClr>
                <a:srgbClr val="2DA2BF"/>
              </a:buClr>
              <a:buFont typeface="Wingdings 3"/>
              <a:buChar char=""/>
              <a:defRPr/>
            </a:pPr>
            <a:r>
              <a:rPr lang="es-DO" sz="1800" b="1" dirty="0">
                <a:solidFill>
                  <a:prstClr val="black"/>
                </a:solidFill>
              </a:rPr>
              <a:t>Valor</a:t>
            </a:r>
          </a:p>
          <a:p>
            <a:pPr marL="365760" indent="-256032">
              <a:buClr>
                <a:srgbClr val="2DA2BF"/>
              </a:buClr>
              <a:buFont typeface="Wingdings 3"/>
              <a:buChar char=""/>
              <a:defRPr/>
            </a:pPr>
            <a:r>
              <a:rPr lang="es-DO" sz="1800" dirty="0">
                <a:solidFill>
                  <a:prstClr val="black"/>
                </a:solidFill>
              </a:rPr>
              <a:t>Honramos nuestros compromisos con nuestros clientes, superamos sus expectativas, agregamos valor y fomentamos la transparencia en nuestra  interacción.</a:t>
            </a:r>
            <a:endParaRPr lang="es-ES" sz="1800" dirty="0"/>
          </a:p>
        </p:txBody>
      </p:sp>
      <p:pic>
        <p:nvPicPr>
          <p:cNvPr id="26627" name="Picture 6"/>
          <p:cNvPicPr>
            <a:picLocks noChangeAspect="1" noChangeArrowheads="1"/>
          </p:cNvPicPr>
          <p:nvPr/>
        </p:nvPicPr>
        <p:blipFill>
          <a:blip r:embed="rId3" cstate="print"/>
          <a:srcRect/>
          <a:stretch>
            <a:fillRect/>
          </a:stretch>
        </p:blipFill>
        <p:spPr bwMode="auto">
          <a:xfrm>
            <a:off x="1666876" y="1"/>
            <a:ext cx="1071563" cy="1000125"/>
          </a:xfrm>
          <a:prstGeom prst="rect">
            <a:avLst/>
          </a:prstGeom>
          <a:noFill/>
          <a:ln w="9525">
            <a:noFill/>
            <a:miter lim="800000"/>
            <a:headEnd/>
            <a:tailEnd/>
          </a:ln>
        </p:spPr>
      </p:pic>
    </p:spTree>
    <p:extLst>
      <p:ext uri="{BB962C8B-B14F-4D97-AF65-F5344CB8AC3E}">
        <p14:creationId xmlns:p14="http://schemas.microsoft.com/office/powerpoint/2010/main" val="4063342752"/>
      </p:ext>
    </p:extLst>
  </p:cSld>
  <p:clrMapOvr>
    <a:masterClrMapping/>
  </p:clrMapOvr>
  <p:transition spd="slow" advTm="14005"/>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1981200" y="765176"/>
            <a:ext cx="8362950" cy="5832475"/>
          </a:xfrm>
        </p:spPr>
        <p:txBody>
          <a:bodyPr>
            <a:normAutofit lnSpcReduction="10000"/>
          </a:bodyPr>
          <a:lstStyle/>
          <a:p>
            <a:pPr marL="109728" indent="0">
              <a:buClr>
                <a:srgbClr val="2DA2BF"/>
              </a:buClr>
              <a:buNone/>
              <a:defRPr/>
            </a:pPr>
            <a:endParaRPr lang="es-DO" sz="1800" b="1" dirty="0">
              <a:solidFill>
                <a:prstClr val="black"/>
              </a:solidFill>
            </a:endParaRPr>
          </a:p>
          <a:p>
            <a:pPr marL="365760" indent="-256032">
              <a:buClr>
                <a:srgbClr val="2DA2BF"/>
              </a:buClr>
              <a:buFont typeface="Wingdings 3"/>
              <a:buChar char=""/>
              <a:defRPr/>
            </a:pPr>
            <a:r>
              <a:rPr lang="es-DO" sz="1800" b="1" dirty="0">
                <a:solidFill>
                  <a:prstClr val="black"/>
                </a:solidFill>
              </a:rPr>
              <a:t>NUESTROS SERVICIOS</a:t>
            </a:r>
          </a:p>
          <a:p>
            <a:pPr marL="365760" indent="-256032">
              <a:buFont typeface="Wingdings 3"/>
              <a:buChar char=""/>
              <a:defRPr/>
            </a:pPr>
            <a:r>
              <a:rPr lang="es-DO" sz="1800" dirty="0"/>
              <a:t>Auditorias y Asesoría Fiscal </a:t>
            </a:r>
          </a:p>
          <a:p>
            <a:pPr marL="365760" indent="-256032">
              <a:buFont typeface="Wingdings 3"/>
              <a:buChar char=""/>
              <a:defRPr/>
            </a:pPr>
            <a:r>
              <a:rPr lang="es-DO" sz="1800" dirty="0"/>
              <a:t>Talleres de Capacitación </a:t>
            </a:r>
          </a:p>
          <a:p>
            <a:pPr marL="365760" indent="-256032">
              <a:buFont typeface="Wingdings 3"/>
              <a:buChar char=""/>
              <a:defRPr/>
            </a:pPr>
            <a:r>
              <a:rPr lang="es-DO" sz="1800" dirty="0"/>
              <a:t>Igualas Contables e Implementación de Sistemas de Contabilidad</a:t>
            </a:r>
          </a:p>
          <a:p>
            <a:pPr marL="365760" indent="-256032">
              <a:buFont typeface="Wingdings 3"/>
              <a:buChar char=""/>
              <a:defRPr/>
            </a:pPr>
            <a:r>
              <a:rPr lang="es-DO" sz="1800" dirty="0"/>
              <a:t>Preparación de Manuales de Políticas y Procedimientos</a:t>
            </a:r>
          </a:p>
          <a:p>
            <a:pPr marL="365760" indent="-256032">
              <a:buFont typeface="Wingdings 3"/>
              <a:buChar char=""/>
              <a:defRPr/>
            </a:pPr>
            <a:r>
              <a:rPr lang="es-DO" sz="1800" dirty="0"/>
              <a:t>Organización de Negocios y Comisarias de Cuentas.</a:t>
            </a:r>
          </a:p>
          <a:p>
            <a:pPr marL="365760" indent="-256032">
              <a:buFont typeface="Wingdings 3"/>
              <a:buChar char=""/>
              <a:defRPr/>
            </a:pPr>
            <a:endParaRPr lang="es-DO" sz="1200" b="1" dirty="0"/>
          </a:p>
          <a:p>
            <a:pPr marL="109728" indent="0">
              <a:buNone/>
              <a:defRPr/>
            </a:pPr>
            <a:r>
              <a:rPr lang="es-DO" sz="1200" dirty="0"/>
              <a:t>     </a:t>
            </a:r>
            <a:r>
              <a:rPr lang="es-DO" sz="1200" b="1" dirty="0"/>
              <a:t>DIRECCIÓN</a:t>
            </a:r>
            <a:br>
              <a:rPr lang="es-DO" sz="1200" dirty="0"/>
            </a:br>
            <a:r>
              <a:rPr lang="es-DO" sz="1200" dirty="0"/>
              <a:t>     Av. Abraham Lincoln Unicentro Plaza 3er nivel suite #56, Santo Domingo, Rep. Dom.</a:t>
            </a:r>
          </a:p>
          <a:p>
            <a:pPr marL="365760" indent="-256032">
              <a:buFont typeface="Wingdings 3"/>
              <a:buChar char=""/>
              <a:defRPr/>
            </a:pPr>
            <a:r>
              <a:rPr lang="es-DO" sz="1400" dirty="0"/>
              <a:t>TELÉFONOS.  (809) 621-8230  Consultorías , Igualas y Auditorias</a:t>
            </a:r>
          </a:p>
          <a:p>
            <a:pPr marL="365760" indent="-256032">
              <a:buFont typeface="Wingdings 3"/>
              <a:buChar char=""/>
              <a:defRPr/>
            </a:pPr>
            <a:r>
              <a:rPr lang="es-DO" sz="1400" dirty="0"/>
              <a:t>TELEFONO     (809-412-7790  Capacitaciones.</a:t>
            </a:r>
          </a:p>
          <a:p>
            <a:pPr marL="365760" indent="-256032">
              <a:buFont typeface="Wingdings 3"/>
              <a:buChar char=""/>
              <a:defRPr/>
            </a:pPr>
            <a:r>
              <a:rPr lang="es-DO" sz="1400" b="1" dirty="0"/>
              <a:t>Correos y Redes sociales:</a:t>
            </a:r>
            <a:br>
              <a:rPr lang="es-DO" sz="1800" b="1" dirty="0"/>
            </a:br>
            <a:r>
              <a:rPr lang="es-DO" sz="1400" b="1" dirty="0">
                <a:hlinkClick r:id="rId3"/>
              </a:rPr>
              <a:t>info@ftaconsultores.com</a:t>
            </a:r>
            <a:r>
              <a:rPr lang="es-DO" sz="1400" b="1" dirty="0"/>
              <a:t> ,  </a:t>
            </a:r>
            <a:r>
              <a:rPr lang="es-DO" sz="1400" b="1" dirty="0">
                <a:solidFill>
                  <a:schemeClr val="accent3"/>
                </a:solidFill>
                <a:hlinkClick r:id="rId4"/>
              </a:rPr>
              <a:t>info@fta.edu.do</a:t>
            </a:r>
            <a:endParaRPr lang="es-DO" sz="1400" b="1" dirty="0">
              <a:solidFill>
                <a:schemeClr val="accent3"/>
              </a:solidFill>
            </a:endParaRPr>
          </a:p>
          <a:p>
            <a:pPr marL="365760" indent="-256032">
              <a:buFont typeface="Wingdings 3"/>
              <a:buChar char=""/>
              <a:defRPr/>
            </a:pPr>
            <a:r>
              <a:rPr lang="es-DO" sz="1800" b="1" dirty="0">
                <a:solidFill>
                  <a:prstClr val="black"/>
                </a:solidFill>
              </a:rPr>
              <a:t>        </a:t>
            </a:r>
          </a:p>
          <a:p>
            <a:pPr marL="365760" indent="-256032">
              <a:buNone/>
              <a:defRPr/>
            </a:pPr>
            <a:r>
              <a:rPr lang="es-DO" sz="1800" b="1" dirty="0">
                <a:solidFill>
                  <a:prstClr val="black"/>
                </a:solidFill>
              </a:rPr>
              <a:t>              </a:t>
            </a:r>
            <a:r>
              <a:rPr lang="es-DO" sz="1800" b="1" dirty="0" err="1">
                <a:solidFill>
                  <a:prstClr val="black"/>
                </a:solidFill>
              </a:rPr>
              <a:t>FTAnegocios</a:t>
            </a:r>
            <a:endParaRPr lang="es-DO" sz="1800" b="1" dirty="0">
              <a:solidFill>
                <a:prstClr val="black"/>
              </a:solidFill>
            </a:endParaRPr>
          </a:p>
          <a:p>
            <a:pPr marL="365760" indent="-256032">
              <a:buClr>
                <a:srgbClr val="2DA2BF"/>
              </a:buClr>
              <a:buFont typeface="Wingdings 3"/>
              <a:buChar char=""/>
              <a:defRPr/>
            </a:pPr>
            <a:endParaRPr lang="es-DO" sz="1800" b="1" dirty="0">
              <a:solidFill>
                <a:prstClr val="black"/>
              </a:solidFill>
            </a:endParaRPr>
          </a:p>
          <a:p>
            <a:pPr marL="365760" indent="-256032">
              <a:buClr>
                <a:srgbClr val="2DA2BF"/>
              </a:buClr>
              <a:buFont typeface="Wingdings 3"/>
              <a:buChar char=""/>
              <a:defRPr/>
            </a:pPr>
            <a:r>
              <a:rPr lang="es-DO" sz="1800" b="1" dirty="0">
                <a:solidFill>
                  <a:prstClr val="black"/>
                </a:solidFill>
              </a:rPr>
              <a:t>          </a:t>
            </a:r>
            <a:r>
              <a:rPr lang="es-DO" sz="1800" b="1" dirty="0" err="1">
                <a:solidFill>
                  <a:prstClr val="black"/>
                </a:solidFill>
              </a:rPr>
              <a:t>FTAnegocios</a:t>
            </a:r>
            <a:endParaRPr lang="es-DO" sz="1800" b="1" dirty="0">
              <a:solidFill>
                <a:prstClr val="black"/>
              </a:solidFill>
            </a:endParaRPr>
          </a:p>
          <a:p>
            <a:pPr marL="365760" indent="-256032">
              <a:buClr>
                <a:srgbClr val="2DA2BF"/>
              </a:buClr>
              <a:buFont typeface="Wingdings 3"/>
              <a:buChar char=""/>
              <a:defRPr/>
            </a:pPr>
            <a:endParaRPr lang="es-DO" sz="1800" b="1" dirty="0">
              <a:solidFill>
                <a:prstClr val="black"/>
              </a:solidFill>
            </a:endParaRPr>
          </a:p>
          <a:p>
            <a:pPr marL="109728" indent="0">
              <a:buClr>
                <a:srgbClr val="2DA2BF"/>
              </a:buClr>
              <a:buNone/>
              <a:defRPr/>
            </a:pPr>
            <a:endParaRPr lang="es-DO" sz="1800" b="1" dirty="0">
              <a:solidFill>
                <a:prstClr val="black"/>
              </a:solidFill>
            </a:endParaRPr>
          </a:p>
        </p:txBody>
      </p:sp>
      <p:pic>
        <p:nvPicPr>
          <p:cNvPr id="27651" name="Picture 2"/>
          <p:cNvPicPr>
            <a:picLocks noChangeAspect="1" noChangeArrowheads="1"/>
          </p:cNvPicPr>
          <p:nvPr/>
        </p:nvPicPr>
        <p:blipFill>
          <a:blip r:embed="rId5" cstate="print"/>
          <a:srcRect/>
          <a:stretch>
            <a:fillRect/>
          </a:stretch>
        </p:blipFill>
        <p:spPr bwMode="auto">
          <a:xfrm>
            <a:off x="2328864" y="4881564"/>
            <a:ext cx="536575" cy="492125"/>
          </a:xfrm>
          <a:prstGeom prst="rect">
            <a:avLst/>
          </a:prstGeom>
          <a:noFill/>
          <a:ln w="9525">
            <a:noFill/>
            <a:miter lim="800000"/>
            <a:headEnd/>
            <a:tailEnd/>
          </a:ln>
        </p:spPr>
      </p:pic>
      <p:pic>
        <p:nvPicPr>
          <p:cNvPr id="27652" name="Picture 3"/>
          <p:cNvPicPr>
            <a:picLocks noChangeAspect="1" noChangeArrowheads="1"/>
          </p:cNvPicPr>
          <p:nvPr/>
        </p:nvPicPr>
        <p:blipFill>
          <a:blip r:embed="rId6" cstate="print"/>
          <a:srcRect/>
          <a:stretch>
            <a:fillRect/>
          </a:stretch>
        </p:blipFill>
        <p:spPr bwMode="auto">
          <a:xfrm>
            <a:off x="2328864" y="5507038"/>
            <a:ext cx="536575" cy="514350"/>
          </a:xfrm>
          <a:prstGeom prst="rect">
            <a:avLst/>
          </a:prstGeom>
          <a:noFill/>
          <a:ln w="9525">
            <a:noFill/>
            <a:miter lim="800000"/>
            <a:headEnd/>
            <a:tailEnd/>
          </a:ln>
        </p:spPr>
      </p:pic>
      <p:pic>
        <p:nvPicPr>
          <p:cNvPr id="27653" name="Picture 6"/>
          <p:cNvPicPr>
            <a:picLocks noChangeAspect="1" noChangeArrowheads="1"/>
          </p:cNvPicPr>
          <p:nvPr/>
        </p:nvPicPr>
        <p:blipFill>
          <a:blip r:embed="rId7" cstate="print"/>
          <a:srcRect/>
          <a:stretch>
            <a:fillRect/>
          </a:stretch>
        </p:blipFill>
        <p:spPr bwMode="auto">
          <a:xfrm>
            <a:off x="1666876" y="0"/>
            <a:ext cx="1069975" cy="998538"/>
          </a:xfrm>
          <a:prstGeom prst="rect">
            <a:avLst/>
          </a:prstGeom>
          <a:noFill/>
          <a:ln w="9525">
            <a:noFill/>
            <a:miter lim="800000"/>
            <a:headEnd/>
            <a:tailEnd/>
          </a:ln>
        </p:spPr>
      </p:pic>
    </p:spTree>
    <p:extLst>
      <p:ext uri="{BB962C8B-B14F-4D97-AF65-F5344CB8AC3E}">
        <p14:creationId xmlns:p14="http://schemas.microsoft.com/office/powerpoint/2010/main" val="3311736780"/>
      </p:ext>
    </p:extLst>
  </p:cSld>
  <p:clrMapOvr>
    <a:masterClrMapping/>
  </p:clrMapOvr>
  <p:transition spd="slow" advTm="20062"/>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3 Rectángulo"/>
          <p:cNvSpPr>
            <a:spLocks noChangeArrowheads="1"/>
          </p:cNvSpPr>
          <p:nvPr/>
        </p:nvSpPr>
        <p:spPr bwMode="auto">
          <a:xfrm>
            <a:off x="2208214" y="836713"/>
            <a:ext cx="7344171" cy="5909310"/>
          </a:xfrm>
          <a:prstGeom prst="rect">
            <a:avLst/>
          </a:prstGeom>
          <a:noFill/>
          <a:ln w="9525">
            <a:noFill/>
            <a:miter lim="800000"/>
            <a:headEnd/>
            <a:tailEnd/>
          </a:ln>
        </p:spPr>
        <p:txBody>
          <a:bodyPr wrap="square">
            <a:spAutoFit/>
          </a:bodyPr>
          <a:lstStyle/>
          <a:p>
            <a:pPr algn="just"/>
            <a:endParaRPr lang="es-DO" b="1" u="sng" dirty="0">
              <a:solidFill>
                <a:srgbClr val="000000"/>
              </a:solidFill>
              <a:latin typeface="Lucida Sans Unicode" pitchFamily="34" charset="0"/>
              <a:cs typeface="Arial" charset="0"/>
            </a:endParaRPr>
          </a:p>
          <a:p>
            <a:pPr algn="just"/>
            <a:r>
              <a:rPr lang="es-DO" b="1" u="sng" dirty="0">
                <a:solidFill>
                  <a:srgbClr val="000000"/>
                </a:solidFill>
                <a:latin typeface="Lucida Sans Unicode" pitchFamily="34" charset="0"/>
                <a:cs typeface="Arial" charset="0"/>
              </a:rPr>
              <a:t>BENEFICIOS MEMBRESIA GOLD Y SILVER:</a:t>
            </a:r>
          </a:p>
          <a:p>
            <a:pPr algn="just"/>
            <a:endParaRPr lang="es-DO" b="1" u="sng" dirty="0">
              <a:solidFill>
                <a:srgbClr val="000000"/>
              </a:solidFill>
              <a:latin typeface="Lucida Sans Unicode" pitchFamily="34" charset="0"/>
              <a:cs typeface="Arial" charset="0"/>
            </a:endParaRPr>
          </a:p>
          <a:p>
            <a:pPr marL="342900" indent="-342900" algn="just">
              <a:buAutoNum type="arabicPeriod"/>
            </a:pPr>
            <a:r>
              <a:rPr lang="es-DO" b="1" u="sng" dirty="0">
                <a:solidFill>
                  <a:srgbClr val="000000"/>
                </a:solidFill>
                <a:latin typeface="Lucida Sans Unicode" pitchFamily="34" charset="0"/>
                <a:cs typeface="Arial" charset="0"/>
              </a:rPr>
              <a:t>Reuniones de consultoría y </a:t>
            </a:r>
            <a:r>
              <a:rPr lang="es-DO" b="1" u="sng" dirty="0" err="1">
                <a:solidFill>
                  <a:srgbClr val="000000"/>
                </a:solidFill>
                <a:latin typeface="Lucida Sans Unicode" pitchFamily="34" charset="0"/>
                <a:cs typeface="Arial" charset="0"/>
              </a:rPr>
              <a:t>asesoria</a:t>
            </a:r>
            <a:r>
              <a:rPr lang="es-DO" b="1" u="sng" dirty="0">
                <a:solidFill>
                  <a:srgbClr val="000000"/>
                </a:solidFill>
                <a:latin typeface="Lucida Sans Unicode" pitchFamily="34" charset="0"/>
                <a:cs typeface="Arial" charset="0"/>
              </a:rPr>
              <a:t> en capacitación</a:t>
            </a:r>
          </a:p>
          <a:p>
            <a:pPr marL="342900" indent="-342900" algn="just"/>
            <a:endParaRPr lang="es-DO" b="1" u="sng" dirty="0">
              <a:solidFill>
                <a:srgbClr val="000000"/>
              </a:solidFill>
              <a:latin typeface="Lucida Sans Unicode" pitchFamily="34" charset="0"/>
              <a:cs typeface="Arial" charset="0"/>
            </a:endParaRPr>
          </a:p>
          <a:p>
            <a:pPr algn="just"/>
            <a:r>
              <a:rPr lang="es-DO" b="1" u="sng" dirty="0">
                <a:solidFill>
                  <a:srgbClr val="000000"/>
                </a:solidFill>
                <a:latin typeface="Lucida Sans Unicode" pitchFamily="34" charset="0"/>
                <a:cs typeface="Arial" charset="0"/>
              </a:rPr>
              <a:t>2.Descuentos y Promociones especiales:</a:t>
            </a:r>
          </a:p>
          <a:p>
            <a:pPr algn="just"/>
            <a:endParaRPr lang="es-DO" b="1" u="sng" dirty="0">
              <a:solidFill>
                <a:srgbClr val="000000"/>
              </a:solidFill>
              <a:latin typeface="Lucida Sans Unicode" pitchFamily="34" charset="0"/>
              <a:cs typeface="Arial" charset="0"/>
            </a:endParaRPr>
          </a:p>
          <a:p>
            <a:pPr algn="just"/>
            <a:r>
              <a:rPr lang="es-DO" dirty="0">
                <a:solidFill>
                  <a:srgbClr val="000000"/>
                </a:solidFill>
                <a:latin typeface="Lucida Sans Unicode" pitchFamily="34" charset="0"/>
                <a:cs typeface="Arial" charset="0"/>
              </a:rPr>
              <a:t>Los socios obtendrán un 20% de descuento en los talleres de capacitación y servicios,  charlas y tutorías.</a:t>
            </a:r>
          </a:p>
          <a:p>
            <a:pPr algn="just"/>
            <a:r>
              <a:rPr lang="es-DO" dirty="0">
                <a:solidFill>
                  <a:srgbClr val="000000"/>
                </a:solidFill>
                <a:latin typeface="Lucida Sans Unicode" pitchFamily="34" charset="0"/>
                <a:cs typeface="Arial" charset="0"/>
              </a:rPr>
              <a:t> </a:t>
            </a:r>
          </a:p>
          <a:p>
            <a:pPr algn="just"/>
            <a:r>
              <a:rPr lang="es-DO" b="1" u="sng" dirty="0">
                <a:solidFill>
                  <a:srgbClr val="000000"/>
                </a:solidFill>
                <a:latin typeface="Lucida Sans Unicode" pitchFamily="34" charset="0"/>
                <a:cs typeface="Arial" charset="0"/>
              </a:rPr>
              <a:t>3. Charlas y Tutorías gratuitas: </a:t>
            </a:r>
          </a:p>
          <a:p>
            <a:pPr algn="just"/>
            <a:endParaRPr lang="es-DO" b="1" u="sng" dirty="0">
              <a:solidFill>
                <a:srgbClr val="000000"/>
              </a:solidFill>
              <a:latin typeface="Lucida Sans Unicode" pitchFamily="34" charset="0"/>
              <a:cs typeface="Arial" charset="0"/>
            </a:endParaRPr>
          </a:p>
          <a:p>
            <a:pPr algn="just"/>
            <a:r>
              <a:rPr lang="es-DO" dirty="0">
                <a:solidFill>
                  <a:srgbClr val="000000"/>
                </a:solidFill>
                <a:latin typeface="Lucida Sans Unicode" pitchFamily="34" charset="0"/>
                <a:cs typeface="Arial" charset="0"/>
              </a:rPr>
              <a:t>Los socios pueden solicitar  charlas o tutorías gratuitas con un máximo de 16 horas al año.</a:t>
            </a:r>
          </a:p>
          <a:p>
            <a:pPr algn="just"/>
            <a:r>
              <a:rPr lang="es-DO" dirty="0">
                <a:solidFill>
                  <a:srgbClr val="000000"/>
                </a:solidFill>
                <a:latin typeface="Lucida Sans Unicode" pitchFamily="34" charset="0"/>
                <a:cs typeface="Arial" charset="0"/>
              </a:rPr>
              <a:t> </a:t>
            </a:r>
          </a:p>
          <a:p>
            <a:pPr algn="just"/>
            <a:r>
              <a:rPr lang="es-DO" dirty="0">
                <a:solidFill>
                  <a:srgbClr val="000000"/>
                </a:solidFill>
                <a:latin typeface="Lucida Sans Unicode" pitchFamily="34" charset="0"/>
                <a:cs typeface="Arial" charset="0"/>
              </a:rPr>
              <a:t> </a:t>
            </a:r>
          </a:p>
          <a:p>
            <a:pPr algn="just"/>
            <a:r>
              <a:rPr lang="es-DO" b="1" u="sng" dirty="0">
                <a:solidFill>
                  <a:srgbClr val="000000"/>
                </a:solidFill>
                <a:latin typeface="Lucida Sans Unicode" pitchFamily="34" charset="0"/>
                <a:cs typeface="Arial" charset="0"/>
              </a:rPr>
              <a:t>4. Información de valor a los socios:</a:t>
            </a:r>
          </a:p>
          <a:p>
            <a:pPr algn="just"/>
            <a:endParaRPr lang="es-DO" b="1" u="sng" dirty="0">
              <a:solidFill>
                <a:srgbClr val="000000"/>
              </a:solidFill>
              <a:latin typeface="Lucida Sans Unicode" pitchFamily="34" charset="0"/>
              <a:cs typeface="Arial" charset="0"/>
            </a:endParaRPr>
          </a:p>
          <a:p>
            <a:pPr algn="just"/>
            <a:r>
              <a:rPr lang="es-DO" dirty="0">
                <a:solidFill>
                  <a:srgbClr val="000000"/>
                </a:solidFill>
                <a:latin typeface="Lucida Sans Unicode" pitchFamily="34" charset="0"/>
                <a:cs typeface="Arial" charset="0"/>
              </a:rPr>
              <a:t>Los socios recibirán noticias mensuales con información de valor y de sumo interés como novedades, promociones, periodos de descuento o recomendaciones.</a:t>
            </a:r>
          </a:p>
        </p:txBody>
      </p:sp>
      <p:pic>
        <p:nvPicPr>
          <p:cNvPr id="28675" name="Picture 6"/>
          <p:cNvPicPr>
            <a:picLocks noChangeAspect="1" noChangeArrowheads="1"/>
          </p:cNvPicPr>
          <p:nvPr/>
        </p:nvPicPr>
        <p:blipFill>
          <a:blip r:embed="rId2" cstate="print"/>
          <a:srcRect/>
          <a:stretch>
            <a:fillRect/>
          </a:stretch>
        </p:blipFill>
        <p:spPr bwMode="auto">
          <a:xfrm>
            <a:off x="1666876" y="0"/>
            <a:ext cx="1069975" cy="998538"/>
          </a:xfrm>
          <a:prstGeom prst="rect">
            <a:avLst/>
          </a:prstGeom>
          <a:noFill/>
          <a:ln w="9525">
            <a:noFill/>
            <a:miter lim="800000"/>
            <a:headEnd/>
            <a:tailEnd/>
          </a:ln>
        </p:spPr>
      </p:pic>
    </p:spTree>
    <p:extLst>
      <p:ext uri="{BB962C8B-B14F-4D97-AF65-F5344CB8AC3E}">
        <p14:creationId xmlns:p14="http://schemas.microsoft.com/office/powerpoint/2010/main" val="92179664"/>
      </p:ext>
    </p:extLst>
  </p:cSld>
  <p:clrMapOvr>
    <a:masterClrMapping/>
  </p:clrMapOvr>
  <p:transition spd="slow" advTm="12294"/>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2344739" y="1092201"/>
            <a:ext cx="7380287" cy="5140325"/>
          </a:xfrm>
          <a:prstGeom prst="rect">
            <a:avLst/>
          </a:prstGeom>
        </p:spPr>
        <p:txBody>
          <a:bodyPr>
            <a:spAutoFit/>
          </a:bodyPr>
          <a:lstStyle/>
          <a:p>
            <a:pPr>
              <a:defRPr/>
            </a:pPr>
            <a:endParaRPr lang="es-DO" sz="2000" b="1" u="sng" dirty="0">
              <a:solidFill>
                <a:prstClr val="black"/>
              </a:solidFill>
              <a:latin typeface="Lucida Sans Unicode"/>
              <a:cs typeface="Arial" pitchFamily="34" charset="0"/>
            </a:endParaRPr>
          </a:p>
          <a:p>
            <a:pPr algn="ctr">
              <a:defRPr/>
            </a:pPr>
            <a:r>
              <a:rPr lang="es-DO" sz="2000" b="1" u="sng" dirty="0">
                <a:solidFill>
                  <a:prstClr val="black"/>
                </a:solidFill>
                <a:latin typeface="Lucida Sans Unicode"/>
                <a:cs typeface="Arial" pitchFamily="34" charset="0"/>
              </a:rPr>
              <a:t>PROGRAMA DE CAPACITACION DISPONIBLES MIEMBROS</a:t>
            </a:r>
          </a:p>
          <a:p>
            <a:pPr>
              <a:defRPr/>
            </a:pPr>
            <a:endParaRPr lang="es-DO" b="1" dirty="0">
              <a:solidFill>
                <a:prstClr val="black"/>
              </a:solidFill>
              <a:latin typeface="Lucida Sans Unicode"/>
              <a:cs typeface="Arial" pitchFamily="34" charset="0"/>
            </a:endParaRPr>
          </a:p>
          <a:p>
            <a:pPr algn="just">
              <a:defRPr/>
            </a:pPr>
            <a:r>
              <a:rPr lang="es-DO" sz="1600" b="1" u="sng" dirty="0">
                <a:solidFill>
                  <a:prstClr val="black"/>
                </a:solidFill>
                <a:latin typeface="Lucida Sans Unicode"/>
                <a:cs typeface="Arial" pitchFamily="34" charset="0"/>
              </a:rPr>
              <a:t>TALLERES Y SEMINARIOS:</a:t>
            </a:r>
          </a:p>
          <a:p>
            <a:pPr>
              <a:defRPr/>
            </a:pPr>
            <a:r>
              <a:rPr lang="es-DO" dirty="0">
                <a:solidFill>
                  <a:prstClr val="black"/>
                </a:solidFill>
                <a:latin typeface="Lucida Sans Unicode"/>
                <a:cs typeface="Arial" pitchFamily="34" charset="0"/>
              </a:rPr>
              <a:t> </a:t>
            </a:r>
          </a:p>
          <a:p>
            <a:pPr algn="just">
              <a:defRPr/>
            </a:pPr>
            <a:r>
              <a:rPr lang="es-DO" sz="1600" b="1" u="sng" dirty="0">
                <a:solidFill>
                  <a:prstClr val="black"/>
                </a:solidFill>
                <a:latin typeface="Lucida Sans Unicode"/>
                <a:cs typeface="Arial" pitchFamily="34" charset="0"/>
              </a:rPr>
              <a:t>IMPUESTOS Y CONTABILIDAD:</a:t>
            </a:r>
          </a:p>
          <a:p>
            <a:pPr algn="just">
              <a:defRPr/>
            </a:pPr>
            <a:endParaRPr lang="es-DO" dirty="0">
              <a:solidFill>
                <a:prstClr val="black"/>
              </a:solidFill>
              <a:latin typeface="Lucida Sans Unicode"/>
              <a:cs typeface="Arial" pitchFamily="34" charset="0"/>
            </a:endParaRPr>
          </a:p>
          <a:p>
            <a:pPr marL="342900" indent="-342900">
              <a:buFont typeface="+mj-lt"/>
              <a:buAutoNum type="arabicPeriod"/>
              <a:defRPr/>
            </a:pPr>
            <a:r>
              <a:rPr lang="es-DO" dirty="0">
                <a:solidFill>
                  <a:prstClr val="black"/>
                </a:solidFill>
                <a:latin typeface="Lucida Sans Unicode"/>
                <a:cs typeface="Arial" pitchFamily="34" charset="0"/>
              </a:rPr>
              <a:t>Nómina de Pago, Código Laboral y Retenciones de TSS.</a:t>
            </a:r>
          </a:p>
          <a:p>
            <a:pPr marL="342900" indent="-342900">
              <a:buFont typeface="+mj-lt"/>
              <a:buAutoNum type="arabicPeriod"/>
              <a:defRPr/>
            </a:pPr>
            <a:endParaRPr lang="es-DO" dirty="0">
              <a:solidFill>
                <a:prstClr val="black"/>
              </a:solidFill>
              <a:latin typeface="Lucida Sans Unicode"/>
              <a:cs typeface="Arial" pitchFamily="34" charset="0"/>
            </a:endParaRPr>
          </a:p>
          <a:p>
            <a:pPr marL="342900" indent="-342900">
              <a:buFont typeface="+mj-lt"/>
              <a:buAutoNum type="arabicPeriod"/>
              <a:defRPr/>
            </a:pPr>
            <a:r>
              <a:rPr lang="es-DO" dirty="0">
                <a:solidFill>
                  <a:prstClr val="black"/>
                </a:solidFill>
                <a:latin typeface="Lucida Sans Unicode"/>
                <a:cs typeface="Arial" pitchFamily="34" charset="0"/>
              </a:rPr>
              <a:t>Gestión Estratégica de Declaración Jurada  IR-2.</a:t>
            </a:r>
          </a:p>
          <a:p>
            <a:pPr marL="342900" indent="-342900">
              <a:buFont typeface="+mj-lt"/>
              <a:buAutoNum type="arabicPeriod"/>
              <a:defRPr/>
            </a:pPr>
            <a:endParaRPr lang="es-DO" dirty="0">
              <a:solidFill>
                <a:prstClr val="black"/>
              </a:solidFill>
              <a:latin typeface="Lucida Sans Unicode"/>
              <a:cs typeface="Arial" pitchFamily="34" charset="0"/>
            </a:endParaRPr>
          </a:p>
          <a:p>
            <a:pPr marL="342900" indent="-342900">
              <a:buFont typeface="+mj-lt"/>
              <a:buAutoNum type="arabicPeriod"/>
              <a:defRPr/>
            </a:pPr>
            <a:r>
              <a:rPr lang="es-DO" dirty="0">
                <a:solidFill>
                  <a:prstClr val="black"/>
                </a:solidFill>
                <a:latin typeface="Lucida Sans Unicode"/>
                <a:cs typeface="Arial" pitchFamily="34" charset="0"/>
              </a:rPr>
              <a:t>Gestión Estratégica de Retenciones, Comprobantes e ITBIS.</a:t>
            </a:r>
          </a:p>
          <a:p>
            <a:pPr marL="342900" indent="-342900">
              <a:buFont typeface="+mj-lt"/>
              <a:buAutoNum type="arabicPeriod"/>
              <a:defRPr/>
            </a:pPr>
            <a:endParaRPr lang="es-DO" dirty="0">
              <a:solidFill>
                <a:prstClr val="black"/>
              </a:solidFill>
              <a:latin typeface="Lucida Sans Unicode"/>
              <a:cs typeface="Arial" pitchFamily="34" charset="0"/>
            </a:endParaRPr>
          </a:p>
          <a:p>
            <a:pPr marL="342900" indent="-342900">
              <a:buFont typeface="+mj-lt"/>
              <a:buAutoNum type="arabicPeriod"/>
              <a:defRPr/>
            </a:pPr>
            <a:r>
              <a:rPr lang="es-DO" dirty="0">
                <a:solidFill>
                  <a:prstClr val="black"/>
                </a:solidFill>
                <a:latin typeface="Lucida Sans Unicode"/>
                <a:cs typeface="Arial" pitchFamily="34" charset="0"/>
              </a:rPr>
              <a:t>Excel desde la  A hasta la Z.</a:t>
            </a:r>
          </a:p>
          <a:p>
            <a:pPr marL="342900" indent="-342900">
              <a:buFont typeface="+mj-lt"/>
              <a:buAutoNum type="arabicPeriod"/>
              <a:defRPr/>
            </a:pPr>
            <a:endParaRPr lang="es-DO" dirty="0">
              <a:solidFill>
                <a:prstClr val="black"/>
              </a:solidFill>
              <a:latin typeface="Lucida Sans Unicode"/>
              <a:cs typeface="Arial" pitchFamily="34" charset="0"/>
            </a:endParaRPr>
          </a:p>
          <a:p>
            <a:pPr marL="342900" indent="-342900">
              <a:buFont typeface="+mj-lt"/>
              <a:buAutoNum type="arabicPeriod"/>
              <a:defRPr/>
            </a:pPr>
            <a:r>
              <a:rPr lang="es-DO" dirty="0">
                <a:solidFill>
                  <a:prstClr val="black"/>
                </a:solidFill>
                <a:latin typeface="Lucida Sans Unicode"/>
                <a:cs typeface="Arial" pitchFamily="34" charset="0"/>
              </a:rPr>
              <a:t>Impuestos al Sector Construcción.</a:t>
            </a:r>
          </a:p>
          <a:p>
            <a:pPr marL="342900" indent="-342900">
              <a:buFont typeface="+mj-lt"/>
              <a:buAutoNum type="arabicPeriod"/>
              <a:defRPr/>
            </a:pPr>
            <a:endParaRPr lang="es-DO" dirty="0">
              <a:solidFill>
                <a:prstClr val="black"/>
              </a:solidFill>
              <a:latin typeface="Lucida Sans Unicode"/>
              <a:cs typeface="Arial" pitchFamily="34" charset="0"/>
            </a:endParaRPr>
          </a:p>
          <a:p>
            <a:pPr marL="342900" indent="-342900">
              <a:buFont typeface="+mj-lt"/>
              <a:buAutoNum type="arabicPeriod"/>
              <a:defRPr/>
            </a:pPr>
            <a:r>
              <a:rPr lang="es-DO" dirty="0">
                <a:solidFill>
                  <a:prstClr val="black"/>
                </a:solidFill>
                <a:latin typeface="Lucida Sans Unicode"/>
                <a:cs typeface="Arial" pitchFamily="34" charset="0"/>
              </a:rPr>
              <a:t>Contabilidad para no Contadores y Principiantes</a:t>
            </a:r>
          </a:p>
        </p:txBody>
      </p:sp>
      <p:pic>
        <p:nvPicPr>
          <p:cNvPr id="29699" name="Picture 6"/>
          <p:cNvPicPr>
            <a:picLocks noChangeAspect="1" noChangeArrowheads="1"/>
          </p:cNvPicPr>
          <p:nvPr/>
        </p:nvPicPr>
        <p:blipFill>
          <a:blip r:embed="rId2" cstate="print"/>
          <a:srcRect/>
          <a:stretch>
            <a:fillRect/>
          </a:stretch>
        </p:blipFill>
        <p:spPr bwMode="auto">
          <a:xfrm>
            <a:off x="1666876" y="1"/>
            <a:ext cx="1071563" cy="1071563"/>
          </a:xfrm>
          <a:prstGeom prst="rect">
            <a:avLst/>
          </a:prstGeom>
          <a:noFill/>
          <a:ln w="9525">
            <a:noFill/>
            <a:miter lim="800000"/>
            <a:headEnd/>
            <a:tailEnd/>
          </a:ln>
        </p:spPr>
      </p:pic>
    </p:spTree>
    <p:extLst>
      <p:ext uri="{BB962C8B-B14F-4D97-AF65-F5344CB8AC3E}">
        <p14:creationId xmlns:p14="http://schemas.microsoft.com/office/powerpoint/2010/main" val="3925230341"/>
      </p:ext>
    </p:extLst>
  </p:cSld>
  <p:clrMapOvr>
    <a:masterClrMapping/>
  </p:clrMapOvr>
  <p:transition spd="slow" advTm="8627"/>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351088" y="1196975"/>
            <a:ext cx="7200900" cy="4800600"/>
          </a:xfrm>
          <a:prstGeom prst="rect">
            <a:avLst/>
          </a:prstGeom>
        </p:spPr>
        <p:txBody>
          <a:bodyPr>
            <a:spAutoFit/>
          </a:bodyPr>
          <a:lstStyle/>
          <a:p>
            <a:pPr algn="just">
              <a:defRPr/>
            </a:pPr>
            <a:r>
              <a:rPr lang="es-DO" b="1" u="sng" dirty="0">
                <a:solidFill>
                  <a:prstClr val="black"/>
                </a:solidFill>
                <a:latin typeface="Lucida Sans Unicode"/>
                <a:cs typeface="Arial" pitchFamily="34" charset="0"/>
              </a:rPr>
              <a:t>GERENCIA Y ADMINISTRACION:</a:t>
            </a:r>
          </a:p>
          <a:p>
            <a:pPr marL="342900" indent="-342900" algn="just">
              <a:buFont typeface="+mj-lt"/>
              <a:buAutoNum type="arabicPeriod"/>
              <a:defRPr/>
            </a:pPr>
            <a:endParaRPr lang="es-DO" dirty="0">
              <a:solidFill>
                <a:prstClr val="black"/>
              </a:solidFill>
              <a:latin typeface="Lucida Sans Unicode"/>
              <a:cs typeface="Arial" pitchFamily="34" charset="0"/>
            </a:endParaRPr>
          </a:p>
          <a:p>
            <a:pPr marL="342900" indent="-342900" algn="just">
              <a:buFont typeface="+mj-lt"/>
              <a:buAutoNum type="arabicPeriod"/>
              <a:defRPr/>
            </a:pPr>
            <a:r>
              <a:rPr lang="es-DO" dirty="0">
                <a:solidFill>
                  <a:prstClr val="black"/>
                </a:solidFill>
                <a:latin typeface="Lucida Sans Unicode"/>
                <a:cs typeface="Arial" pitchFamily="34" charset="0"/>
              </a:rPr>
              <a:t>Operaciones de Producción de Bienes de Excelencia</a:t>
            </a:r>
          </a:p>
          <a:p>
            <a:pPr marL="342900" indent="-342900" algn="just">
              <a:buFont typeface="+mj-lt"/>
              <a:buAutoNum type="arabicPeriod"/>
              <a:defRPr/>
            </a:pPr>
            <a:endParaRPr lang="es-DO" dirty="0">
              <a:solidFill>
                <a:prstClr val="black"/>
              </a:solidFill>
              <a:latin typeface="Lucida Sans Unicode"/>
              <a:cs typeface="Arial" pitchFamily="34" charset="0"/>
            </a:endParaRPr>
          </a:p>
          <a:p>
            <a:pPr marL="342900" indent="-342900" algn="just">
              <a:buFont typeface="+mj-lt"/>
              <a:buAutoNum type="arabicPeriod"/>
              <a:defRPr/>
            </a:pPr>
            <a:r>
              <a:rPr lang="es-DO" dirty="0">
                <a:solidFill>
                  <a:prstClr val="black"/>
                </a:solidFill>
                <a:latin typeface="Lucida Sans Unicode"/>
                <a:cs typeface="Arial" pitchFamily="34" charset="0"/>
              </a:rPr>
              <a:t>Operaciones de Servicios y Atención de Excelencia</a:t>
            </a:r>
          </a:p>
          <a:p>
            <a:pPr marL="342900" indent="-342900" algn="just">
              <a:buFont typeface="+mj-lt"/>
              <a:buAutoNum type="arabicPeriod"/>
              <a:defRPr/>
            </a:pPr>
            <a:endParaRPr lang="es-DO" dirty="0">
              <a:solidFill>
                <a:prstClr val="black"/>
              </a:solidFill>
              <a:latin typeface="Lucida Sans Unicode"/>
              <a:cs typeface="Arial" pitchFamily="34" charset="0"/>
            </a:endParaRPr>
          </a:p>
          <a:p>
            <a:pPr marL="342900" indent="-342900" algn="just">
              <a:buFont typeface="+mj-lt"/>
              <a:buAutoNum type="arabicPeriod"/>
              <a:defRPr/>
            </a:pPr>
            <a:r>
              <a:rPr lang="es-DO" dirty="0">
                <a:solidFill>
                  <a:prstClr val="black"/>
                </a:solidFill>
                <a:latin typeface="Lucida Sans Unicode"/>
                <a:cs typeface="Arial" pitchFamily="34" charset="0"/>
              </a:rPr>
              <a:t>Investigación de Mercado y Plan Estratégico de Mercadeo</a:t>
            </a:r>
          </a:p>
          <a:p>
            <a:pPr marL="342900" indent="-342900" algn="just">
              <a:buFont typeface="+mj-lt"/>
              <a:buAutoNum type="arabicPeriod"/>
              <a:defRPr/>
            </a:pPr>
            <a:endParaRPr lang="es-DO" dirty="0">
              <a:solidFill>
                <a:prstClr val="black"/>
              </a:solidFill>
              <a:latin typeface="Lucida Sans Unicode"/>
              <a:cs typeface="Arial" pitchFamily="34" charset="0"/>
            </a:endParaRPr>
          </a:p>
          <a:p>
            <a:pPr marL="342900" indent="-342900" algn="just">
              <a:buFont typeface="+mj-lt"/>
              <a:buAutoNum type="arabicPeriod"/>
              <a:defRPr/>
            </a:pPr>
            <a:r>
              <a:rPr lang="es-DO" dirty="0">
                <a:solidFill>
                  <a:prstClr val="black"/>
                </a:solidFill>
                <a:latin typeface="Lucida Sans Unicode"/>
                <a:cs typeface="Arial" pitchFamily="34" charset="0"/>
              </a:rPr>
              <a:t>Gerencia del Capital Humano</a:t>
            </a:r>
          </a:p>
          <a:p>
            <a:pPr marL="342900" indent="-342900" algn="just">
              <a:buFont typeface="+mj-lt"/>
              <a:buAutoNum type="arabicPeriod"/>
              <a:defRPr/>
            </a:pPr>
            <a:endParaRPr lang="es-DO" dirty="0">
              <a:solidFill>
                <a:prstClr val="black"/>
              </a:solidFill>
              <a:latin typeface="Lucida Sans Unicode"/>
              <a:cs typeface="Arial" pitchFamily="34" charset="0"/>
            </a:endParaRPr>
          </a:p>
          <a:p>
            <a:pPr marL="342900" indent="-342900" algn="just">
              <a:buFont typeface="+mj-lt"/>
              <a:buAutoNum type="arabicPeriod"/>
              <a:defRPr/>
            </a:pPr>
            <a:r>
              <a:rPr lang="es-DO" dirty="0">
                <a:solidFill>
                  <a:prstClr val="black"/>
                </a:solidFill>
                <a:latin typeface="Lucida Sans Unicode"/>
                <a:cs typeface="Arial" pitchFamily="34" charset="0"/>
              </a:rPr>
              <a:t>Análisis e Interpretación de Estados Financieros</a:t>
            </a:r>
          </a:p>
          <a:p>
            <a:pPr marL="342900" indent="-342900" algn="just">
              <a:buFont typeface="+mj-lt"/>
              <a:buAutoNum type="arabicPeriod"/>
              <a:defRPr/>
            </a:pPr>
            <a:endParaRPr lang="es-DO" dirty="0">
              <a:solidFill>
                <a:prstClr val="black"/>
              </a:solidFill>
              <a:latin typeface="Lucida Sans Unicode"/>
              <a:cs typeface="Arial" pitchFamily="34" charset="0"/>
            </a:endParaRPr>
          </a:p>
          <a:p>
            <a:pPr marL="342900" indent="-342900" algn="just">
              <a:buFont typeface="+mj-lt"/>
              <a:buAutoNum type="arabicPeriod"/>
              <a:defRPr/>
            </a:pPr>
            <a:r>
              <a:rPr lang="es-DO" dirty="0">
                <a:solidFill>
                  <a:prstClr val="black"/>
                </a:solidFill>
                <a:latin typeface="Lucida Sans Unicode"/>
                <a:cs typeface="Arial" pitchFamily="34" charset="0"/>
              </a:rPr>
              <a:t>Presupuesto Empresarial</a:t>
            </a:r>
          </a:p>
          <a:p>
            <a:pPr marL="342900" indent="-342900" algn="just">
              <a:buFont typeface="+mj-lt"/>
              <a:buAutoNum type="arabicPeriod"/>
              <a:defRPr/>
            </a:pPr>
            <a:endParaRPr lang="es-DO" dirty="0">
              <a:solidFill>
                <a:prstClr val="black"/>
              </a:solidFill>
              <a:latin typeface="Lucida Sans Unicode"/>
              <a:cs typeface="Arial" pitchFamily="34" charset="0"/>
            </a:endParaRPr>
          </a:p>
          <a:p>
            <a:pPr marL="342900" indent="-342900" algn="just">
              <a:buFont typeface="+mj-lt"/>
              <a:buAutoNum type="arabicPeriod"/>
              <a:defRPr/>
            </a:pPr>
            <a:r>
              <a:rPr lang="es-DO" dirty="0">
                <a:solidFill>
                  <a:prstClr val="black"/>
                </a:solidFill>
                <a:latin typeface="Lucida Sans Unicode"/>
                <a:cs typeface="Arial" pitchFamily="34" charset="0"/>
              </a:rPr>
              <a:t>Supervisión Laboral y del Capital Humano</a:t>
            </a:r>
          </a:p>
          <a:p>
            <a:pPr marL="342900" indent="-342900" algn="just">
              <a:buFont typeface="+mj-lt"/>
              <a:buAutoNum type="arabicPeriod"/>
              <a:defRPr/>
            </a:pPr>
            <a:endParaRPr lang="es-DO" dirty="0">
              <a:solidFill>
                <a:prstClr val="black"/>
              </a:solidFill>
              <a:latin typeface="Lucida Sans Unicode"/>
              <a:cs typeface="Arial" pitchFamily="34" charset="0"/>
            </a:endParaRPr>
          </a:p>
          <a:p>
            <a:pPr marL="342900" indent="-342900" algn="just">
              <a:buFont typeface="+mj-lt"/>
              <a:buAutoNum type="arabicPeriod"/>
              <a:defRPr/>
            </a:pPr>
            <a:r>
              <a:rPr lang="es-DO" dirty="0">
                <a:solidFill>
                  <a:prstClr val="black"/>
                </a:solidFill>
                <a:latin typeface="Lucida Sans Unicode"/>
                <a:cs typeface="Arial" pitchFamily="34" charset="0"/>
              </a:rPr>
              <a:t>Estilos de Liderazgo en la Gestión Administrativa</a:t>
            </a:r>
          </a:p>
        </p:txBody>
      </p:sp>
      <p:pic>
        <p:nvPicPr>
          <p:cNvPr id="30723" name="Picture 6"/>
          <p:cNvPicPr>
            <a:picLocks noChangeAspect="1" noChangeArrowheads="1"/>
          </p:cNvPicPr>
          <p:nvPr/>
        </p:nvPicPr>
        <p:blipFill>
          <a:blip r:embed="rId2" cstate="print"/>
          <a:srcRect/>
          <a:stretch>
            <a:fillRect/>
          </a:stretch>
        </p:blipFill>
        <p:spPr bwMode="auto">
          <a:xfrm>
            <a:off x="1666876" y="1"/>
            <a:ext cx="1071563" cy="1071563"/>
          </a:xfrm>
          <a:prstGeom prst="rect">
            <a:avLst/>
          </a:prstGeom>
          <a:noFill/>
          <a:ln w="9525">
            <a:noFill/>
            <a:miter lim="800000"/>
            <a:headEnd/>
            <a:tailEnd/>
          </a:ln>
        </p:spPr>
      </p:pic>
    </p:spTree>
    <p:extLst>
      <p:ext uri="{BB962C8B-B14F-4D97-AF65-F5344CB8AC3E}">
        <p14:creationId xmlns:p14="http://schemas.microsoft.com/office/powerpoint/2010/main" val="2607684663"/>
      </p:ext>
    </p:extLst>
  </p:cSld>
  <p:clrMapOvr>
    <a:masterClrMapping/>
  </p:clrMapOvr>
  <p:transition spd="slow" advTm="8678"/>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495550" y="1268413"/>
            <a:ext cx="7416800" cy="4862512"/>
          </a:xfrm>
          <a:prstGeom prst="rect">
            <a:avLst/>
          </a:prstGeom>
        </p:spPr>
        <p:txBody>
          <a:bodyPr>
            <a:spAutoFit/>
          </a:bodyPr>
          <a:lstStyle/>
          <a:p>
            <a:pPr algn="just">
              <a:defRPr/>
            </a:pPr>
            <a:r>
              <a:rPr lang="es-DO" sz="2000" b="1" u="sng" dirty="0">
                <a:solidFill>
                  <a:prstClr val="black"/>
                </a:solidFill>
                <a:latin typeface="Lucida Sans Unicode"/>
                <a:cs typeface="Arial" pitchFamily="34" charset="0"/>
              </a:rPr>
              <a:t>DESARROLLO PERSONAL: </a:t>
            </a:r>
          </a:p>
          <a:p>
            <a:pPr algn="just">
              <a:defRPr/>
            </a:pPr>
            <a:endParaRPr lang="es-DO" sz="2000" b="1" u="sng" dirty="0">
              <a:solidFill>
                <a:prstClr val="black"/>
              </a:solidFill>
              <a:latin typeface="Lucida Sans Unicode"/>
              <a:cs typeface="Arial" pitchFamily="34" charset="0"/>
            </a:endParaRPr>
          </a:p>
          <a:p>
            <a:pPr marL="342900" indent="-342900" algn="just">
              <a:buFont typeface="+mj-lt"/>
              <a:buAutoNum type="arabicPeriod"/>
              <a:defRPr/>
            </a:pPr>
            <a:r>
              <a:rPr lang="es-DO" dirty="0">
                <a:solidFill>
                  <a:prstClr val="black"/>
                </a:solidFill>
                <a:latin typeface="Lucida Sans Unicode"/>
                <a:cs typeface="Arial" pitchFamily="34" charset="0"/>
              </a:rPr>
              <a:t>Comunicación Efectiva </a:t>
            </a:r>
          </a:p>
          <a:p>
            <a:pPr marL="342900" indent="-342900" algn="just">
              <a:buFont typeface="+mj-lt"/>
              <a:buAutoNum type="arabicPeriod"/>
              <a:defRPr/>
            </a:pPr>
            <a:endParaRPr lang="es-DO" dirty="0">
              <a:solidFill>
                <a:prstClr val="black"/>
              </a:solidFill>
              <a:latin typeface="Lucida Sans Unicode"/>
              <a:cs typeface="Arial" pitchFamily="34" charset="0"/>
            </a:endParaRPr>
          </a:p>
          <a:p>
            <a:pPr marL="342900" indent="-342900" algn="just">
              <a:buFont typeface="+mj-lt"/>
              <a:buAutoNum type="arabicPeriod"/>
              <a:defRPr/>
            </a:pPr>
            <a:r>
              <a:rPr lang="es-DO" dirty="0">
                <a:solidFill>
                  <a:prstClr val="black"/>
                </a:solidFill>
                <a:latin typeface="Lucida Sans Unicode"/>
                <a:cs typeface="Arial" pitchFamily="34" charset="0"/>
              </a:rPr>
              <a:t>Gestión efectiva del tiempo</a:t>
            </a:r>
          </a:p>
          <a:p>
            <a:pPr marL="342900" indent="-342900" algn="just">
              <a:buFont typeface="+mj-lt"/>
              <a:buAutoNum type="arabicPeriod"/>
              <a:defRPr/>
            </a:pPr>
            <a:endParaRPr lang="es-DO" dirty="0">
              <a:solidFill>
                <a:prstClr val="black"/>
              </a:solidFill>
              <a:latin typeface="Lucida Sans Unicode"/>
              <a:cs typeface="Arial" pitchFamily="34" charset="0"/>
            </a:endParaRPr>
          </a:p>
          <a:p>
            <a:pPr marL="342900" indent="-342900" algn="just">
              <a:buFont typeface="+mj-lt"/>
              <a:buAutoNum type="arabicPeriod"/>
              <a:defRPr/>
            </a:pPr>
            <a:r>
              <a:rPr lang="es-DO" dirty="0">
                <a:solidFill>
                  <a:prstClr val="black"/>
                </a:solidFill>
                <a:latin typeface="Lucida Sans Unicode"/>
                <a:cs typeface="Arial" pitchFamily="34" charset="0"/>
              </a:rPr>
              <a:t>Relaciones Humanas</a:t>
            </a:r>
          </a:p>
          <a:p>
            <a:pPr marL="342900" indent="-342900" algn="just">
              <a:buFont typeface="+mj-lt"/>
              <a:buAutoNum type="arabicPeriod"/>
              <a:defRPr/>
            </a:pPr>
            <a:endParaRPr lang="es-DO" dirty="0">
              <a:solidFill>
                <a:prstClr val="black"/>
              </a:solidFill>
              <a:latin typeface="Lucida Sans Unicode"/>
              <a:cs typeface="Arial" pitchFamily="34" charset="0"/>
            </a:endParaRPr>
          </a:p>
          <a:p>
            <a:pPr marL="342900" indent="-342900" algn="just">
              <a:buFont typeface="+mj-lt"/>
              <a:buAutoNum type="arabicPeriod"/>
              <a:defRPr/>
            </a:pPr>
            <a:r>
              <a:rPr lang="es-DO" dirty="0">
                <a:solidFill>
                  <a:prstClr val="black"/>
                </a:solidFill>
                <a:latin typeface="Lucida Sans Unicode"/>
                <a:cs typeface="Arial" pitchFamily="34" charset="0"/>
              </a:rPr>
              <a:t>Excelencia en el servicio al cliente</a:t>
            </a:r>
          </a:p>
          <a:p>
            <a:pPr marL="342900" indent="-342900" algn="just">
              <a:buFont typeface="+mj-lt"/>
              <a:buAutoNum type="arabicPeriod"/>
              <a:defRPr/>
            </a:pPr>
            <a:endParaRPr lang="es-DO" dirty="0">
              <a:solidFill>
                <a:prstClr val="black"/>
              </a:solidFill>
              <a:latin typeface="Lucida Sans Unicode"/>
              <a:cs typeface="Arial" pitchFamily="34" charset="0"/>
            </a:endParaRPr>
          </a:p>
          <a:p>
            <a:pPr marL="342900" indent="-342900" algn="just">
              <a:buFont typeface="+mj-lt"/>
              <a:buAutoNum type="arabicPeriod"/>
              <a:defRPr/>
            </a:pPr>
            <a:r>
              <a:rPr lang="es-DO" dirty="0">
                <a:solidFill>
                  <a:prstClr val="black"/>
                </a:solidFill>
                <a:latin typeface="Lucida Sans Unicode"/>
                <a:cs typeface="Arial" pitchFamily="34" charset="0"/>
              </a:rPr>
              <a:t>Liderazgo y Supervisión efectiva</a:t>
            </a:r>
          </a:p>
          <a:p>
            <a:pPr marL="342900" indent="-342900" algn="just">
              <a:buFont typeface="+mj-lt"/>
              <a:buAutoNum type="arabicPeriod"/>
              <a:defRPr/>
            </a:pPr>
            <a:endParaRPr lang="es-DO" dirty="0">
              <a:solidFill>
                <a:prstClr val="black"/>
              </a:solidFill>
              <a:latin typeface="Lucida Sans Unicode"/>
              <a:cs typeface="Arial" pitchFamily="34" charset="0"/>
            </a:endParaRPr>
          </a:p>
          <a:p>
            <a:pPr marL="342900" indent="-342900" algn="just">
              <a:buFont typeface="+mj-lt"/>
              <a:buAutoNum type="arabicPeriod"/>
              <a:defRPr/>
            </a:pPr>
            <a:r>
              <a:rPr lang="es-DO" dirty="0">
                <a:solidFill>
                  <a:prstClr val="black"/>
                </a:solidFill>
                <a:latin typeface="Lucida Sans Unicode"/>
                <a:cs typeface="Arial" pitchFamily="34" charset="0"/>
              </a:rPr>
              <a:t>Inteligencia Emocional aplicada en el trabajo</a:t>
            </a:r>
          </a:p>
          <a:p>
            <a:pPr marL="342900" indent="-342900" algn="just">
              <a:buFont typeface="+mj-lt"/>
              <a:buAutoNum type="arabicPeriod"/>
              <a:defRPr/>
            </a:pPr>
            <a:endParaRPr lang="es-DO" dirty="0">
              <a:solidFill>
                <a:prstClr val="black"/>
              </a:solidFill>
              <a:latin typeface="Lucida Sans Unicode"/>
              <a:cs typeface="Arial" pitchFamily="34" charset="0"/>
            </a:endParaRPr>
          </a:p>
          <a:p>
            <a:pPr marL="342900" indent="-342900" algn="just">
              <a:buFont typeface="+mj-lt"/>
              <a:buAutoNum type="arabicPeriod"/>
              <a:defRPr/>
            </a:pPr>
            <a:r>
              <a:rPr lang="es-DO" dirty="0">
                <a:solidFill>
                  <a:prstClr val="black"/>
                </a:solidFill>
                <a:latin typeface="Lucida Sans Unicode"/>
                <a:cs typeface="Arial" pitchFamily="34" charset="0"/>
              </a:rPr>
              <a:t>Motivación y trabajo  en equipo</a:t>
            </a:r>
          </a:p>
          <a:p>
            <a:pPr marL="342900" indent="-342900" algn="just">
              <a:buFont typeface="+mj-lt"/>
              <a:buAutoNum type="arabicPeriod"/>
              <a:defRPr/>
            </a:pPr>
            <a:endParaRPr lang="es-DO" dirty="0">
              <a:solidFill>
                <a:prstClr val="black"/>
              </a:solidFill>
              <a:latin typeface="Lucida Sans Unicode"/>
              <a:cs typeface="Arial" pitchFamily="34" charset="0"/>
            </a:endParaRPr>
          </a:p>
          <a:p>
            <a:pPr marL="342900" indent="-342900" algn="just">
              <a:buFont typeface="+mj-lt"/>
              <a:buAutoNum type="arabicPeriod"/>
              <a:defRPr/>
            </a:pPr>
            <a:r>
              <a:rPr lang="es-DO" dirty="0">
                <a:solidFill>
                  <a:prstClr val="black"/>
                </a:solidFill>
                <a:latin typeface="Lucida Sans Unicode"/>
                <a:cs typeface="Arial" pitchFamily="34" charset="0"/>
              </a:rPr>
              <a:t>Manejo de Conflictos</a:t>
            </a:r>
          </a:p>
        </p:txBody>
      </p:sp>
      <p:pic>
        <p:nvPicPr>
          <p:cNvPr id="31747" name="Picture 6"/>
          <p:cNvPicPr>
            <a:picLocks noChangeAspect="1" noChangeArrowheads="1"/>
          </p:cNvPicPr>
          <p:nvPr/>
        </p:nvPicPr>
        <p:blipFill>
          <a:blip r:embed="rId2" cstate="print"/>
          <a:srcRect/>
          <a:stretch>
            <a:fillRect/>
          </a:stretch>
        </p:blipFill>
        <p:spPr bwMode="auto">
          <a:xfrm>
            <a:off x="1666876" y="1"/>
            <a:ext cx="1071563" cy="1071563"/>
          </a:xfrm>
          <a:prstGeom prst="rect">
            <a:avLst/>
          </a:prstGeom>
          <a:noFill/>
          <a:ln w="9525">
            <a:noFill/>
            <a:miter lim="800000"/>
            <a:headEnd/>
            <a:tailEnd/>
          </a:ln>
        </p:spPr>
      </p:pic>
    </p:spTree>
    <p:extLst>
      <p:ext uri="{BB962C8B-B14F-4D97-AF65-F5344CB8AC3E}">
        <p14:creationId xmlns:p14="http://schemas.microsoft.com/office/powerpoint/2010/main" val="224478206"/>
      </p:ext>
    </p:extLst>
  </p:cSld>
  <p:clrMapOvr>
    <a:masterClrMapping/>
  </p:clrMapOvr>
  <p:transition spd="slow" advTm="3533"/>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711451" y="1463675"/>
            <a:ext cx="6697663" cy="2616200"/>
          </a:xfrm>
          <a:prstGeom prst="rect">
            <a:avLst/>
          </a:prstGeom>
        </p:spPr>
        <p:txBody>
          <a:bodyPr>
            <a:spAutoFit/>
          </a:bodyPr>
          <a:lstStyle/>
          <a:p>
            <a:pPr algn="just">
              <a:defRPr/>
            </a:pPr>
            <a:r>
              <a:rPr lang="es-DO" sz="2000" b="1" u="sng" dirty="0">
                <a:solidFill>
                  <a:prstClr val="black"/>
                </a:solidFill>
                <a:latin typeface="Lucida Sans Unicode"/>
                <a:cs typeface="Arial" pitchFamily="34" charset="0"/>
              </a:rPr>
              <a:t>MARKETING DIGITAL:</a:t>
            </a:r>
          </a:p>
          <a:p>
            <a:pPr algn="just">
              <a:defRPr/>
            </a:pPr>
            <a:r>
              <a:rPr lang="es-DO" dirty="0">
                <a:solidFill>
                  <a:prstClr val="black"/>
                </a:solidFill>
                <a:latin typeface="Lucida Sans Unicode"/>
                <a:cs typeface="Arial" pitchFamily="34" charset="0"/>
              </a:rPr>
              <a:t> </a:t>
            </a:r>
          </a:p>
          <a:p>
            <a:pPr marL="342900" indent="-342900" algn="just">
              <a:buFont typeface="+mj-lt"/>
              <a:buAutoNum type="arabicPeriod"/>
              <a:defRPr/>
            </a:pPr>
            <a:r>
              <a:rPr lang="es-DO" dirty="0">
                <a:solidFill>
                  <a:prstClr val="black"/>
                </a:solidFill>
                <a:latin typeface="Lucida Sans Unicode"/>
                <a:cs typeface="Arial" pitchFamily="34" charset="0"/>
              </a:rPr>
              <a:t>Redes Sociales para Empresas.</a:t>
            </a:r>
          </a:p>
          <a:p>
            <a:pPr marL="342900" indent="-342900" algn="just">
              <a:buFont typeface="+mj-lt"/>
              <a:buAutoNum type="arabicPeriod"/>
              <a:defRPr/>
            </a:pPr>
            <a:endParaRPr lang="es-DO" dirty="0">
              <a:solidFill>
                <a:prstClr val="black"/>
              </a:solidFill>
              <a:latin typeface="Lucida Sans Unicode"/>
              <a:cs typeface="Arial" pitchFamily="34" charset="0"/>
            </a:endParaRPr>
          </a:p>
          <a:p>
            <a:pPr marL="342900" indent="-342900" algn="just">
              <a:buFont typeface="+mj-lt"/>
              <a:buAutoNum type="arabicPeriod"/>
              <a:defRPr/>
            </a:pPr>
            <a:r>
              <a:rPr lang="es-DO" dirty="0">
                <a:solidFill>
                  <a:prstClr val="black"/>
                </a:solidFill>
                <a:latin typeface="Lucida Sans Unicode"/>
                <a:cs typeface="Arial" pitchFamily="34" charset="0"/>
              </a:rPr>
              <a:t>Herramientas de Productividad Digital.</a:t>
            </a:r>
          </a:p>
          <a:p>
            <a:pPr marL="342900" indent="-342900" algn="just">
              <a:buFont typeface="+mj-lt"/>
              <a:buAutoNum type="arabicPeriod"/>
              <a:defRPr/>
            </a:pPr>
            <a:endParaRPr lang="es-DO" dirty="0">
              <a:solidFill>
                <a:prstClr val="black"/>
              </a:solidFill>
              <a:latin typeface="Lucida Sans Unicode"/>
              <a:cs typeface="Arial" pitchFamily="34" charset="0"/>
            </a:endParaRPr>
          </a:p>
          <a:p>
            <a:pPr marL="342900" indent="-342900" algn="just">
              <a:buFont typeface="+mj-lt"/>
              <a:buAutoNum type="arabicPeriod"/>
              <a:defRPr/>
            </a:pPr>
            <a:r>
              <a:rPr lang="es-DO" dirty="0">
                <a:solidFill>
                  <a:prstClr val="black"/>
                </a:solidFill>
                <a:latin typeface="Lucida Sans Unicode"/>
                <a:cs typeface="Arial" pitchFamily="34" charset="0"/>
              </a:rPr>
              <a:t>Los 3 Pilares del Marketing Digital</a:t>
            </a:r>
          </a:p>
          <a:p>
            <a:pPr marL="342900" indent="-342900" algn="just">
              <a:buFont typeface="+mj-lt"/>
              <a:buAutoNum type="arabicPeriod"/>
              <a:defRPr/>
            </a:pPr>
            <a:endParaRPr lang="es-DO" dirty="0">
              <a:solidFill>
                <a:prstClr val="black"/>
              </a:solidFill>
              <a:latin typeface="Lucida Sans Unicode"/>
              <a:cs typeface="Arial" pitchFamily="34" charset="0"/>
            </a:endParaRPr>
          </a:p>
          <a:p>
            <a:pPr marL="342900" indent="-342900" algn="just">
              <a:buFont typeface="+mj-lt"/>
              <a:buAutoNum type="arabicPeriod"/>
              <a:defRPr/>
            </a:pPr>
            <a:r>
              <a:rPr lang="es-DO" dirty="0">
                <a:solidFill>
                  <a:prstClr val="black"/>
                </a:solidFill>
                <a:latin typeface="Lucida Sans Unicode"/>
                <a:cs typeface="Arial" pitchFamily="34" charset="0"/>
              </a:rPr>
              <a:t>Comercio Electrónico Efectivo.</a:t>
            </a:r>
          </a:p>
        </p:txBody>
      </p:sp>
      <p:pic>
        <p:nvPicPr>
          <p:cNvPr id="32771" name="Picture 6"/>
          <p:cNvPicPr>
            <a:picLocks noChangeAspect="1" noChangeArrowheads="1"/>
          </p:cNvPicPr>
          <p:nvPr/>
        </p:nvPicPr>
        <p:blipFill>
          <a:blip r:embed="rId2" cstate="print"/>
          <a:srcRect/>
          <a:stretch>
            <a:fillRect/>
          </a:stretch>
        </p:blipFill>
        <p:spPr bwMode="auto">
          <a:xfrm>
            <a:off x="1666876" y="1"/>
            <a:ext cx="1071563" cy="1071563"/>
          </a:xfrm>
          <a:prstGeom prst="rect">
            <a:avLst/>
          </a:prstGeom>
          <a:noFill/>
          <a:ln w="9525">
            <a:noFill/>
            <a:miter lim="800000"/>
            <a:headEnd/>
            <a:tailEnd/>
          </a:ln>
        </p:spPr>
      </p:pic>
    </p:spTree>
    <p:extLst>
      <p:ext uri="{BB962C8B-B14F-4D97-AF65-F5344CB8AC3E}">
        <p14:creationId xmlns:p14="http://schemas.microsoft.com/office/powerpoint/2010/main" val="862806764"/>
      </p:ext>
    </p:extLst>
  </p:cSld>
  <p:clrMapOvr>
    <a:masterClrMapping/>
  </p:clrMapOvr>
  <p:transition spd="slow" advTm="2051"/>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279651" y="1341439"/>
            <a:ext cx="7561263" cy="5602287"/>
          </a:xfrm>
          <a:prstGeom prst="rect">
            <a:avLst/>
          </a:prstGeom>
        </p:spPr>
        <p:txBody>
          <a:bodyPr>
            <a:spAutoFit/>
          </a:bodyPr>
          <a:lstStyle/>
          <a:p>
            <a:pPr algn="just">
              <a:defRPr/>
            </a:pPr>
            <a:r>
              <a:rPr lang="es-DO" sz="2000" b="1" u="sng" dirty="0">
                <a:solidFill>
                  <a:prstClr val="black"/>
                </a:solidFill>
                <a:latin typeface="Lucida Sans Unicode"/>
                <a:cs typeface="Arial" pitchFamily="34" charset="0"/>
              </a:rPr>
              <a:t>Beneficios y ventajas de ser parte de nuestra comunidad:</a:t>
            </a:r>
          </a:p>
          <a:p>
            <a:pPr marL="342900" indent="-342900" algn="just">
              <a:buFont typeface="+mj-lt"/>
              <a:buAutoNum type="arabicPeriod"/>
              <a:defRPr/>
            </a:pPr>
            <a:endParaRPr lang="es-DO" dirty="0">
              <a:solidFill>
                <a:prstClr val="black"/>
              </a:solidFill>
              <a:latin typeface="Lucida Sans Unicode"/>
              <a:cs typeface="Arial" pitchFamily="34" charset="0"/>
            </a:endParaRPr>
          </a:p>
          <a:p>
            <a:pPr marL="342900" indent="-342900" algn="just">
              <a:buFont typeface="+mj-lt"/>
              <a:buAutoNum type="arabicPeriod"/>
              <a:defRPr/>
            </a:pPr>
            <a:r>
              <a:rPr lang="es-DO" sz="1600" dirty="0">
                <a:solidFill>
                  <a:prstClr val="black"/>
                </a:solidFill>
                <a:latin typeface="Lucida Sans Unicode"/>
                <a:cs typeface="Arial" pitchFamily="34" charset="0"/>
              </a:rPr>
              <a:t>Aula Virtual.</a:t>
            </a:r>
          </a:p>
          <a:p>
            <a:pPr marL="342900" indent="-342900" algn="just">
              <a:buFont typeface="+mj-lt"/>
              <a:buAutoNum type="arabicPeriod"/>
              <a:defRPr/>
            </a:pPr>
            <a:endParaRPr lang="es-DO" sz="1600" dirty="0">
              <a:solidFill>
                <a:prstClr val="black"/>
              </a:solidFill>
              <a:latin typeface="Lucida Sans Unicode"/>
              <a:cs typeface="Arial" pitchFamily="34" charset="0"/>
            </a:endParaRPr>
          </a:p>
          <a:p>
            <a:pPr marL="342900" indent="-342900" algn="just">
              <a:buFont typeface="+mj-lt"/>
              <a:buAutoNum type="arabicPeriod"/>
              <a:defRPr/>
            </a:pPr>
            <a:r>
              <a:rPr lang="es-DO" sz="1600" dirty="0">
                <a:solidFill>
                  <a:prstClr val="black"/>
                </a:solidFill>
                <a:latin typeface="Lucida Sans Unicode"/>
                <a:cs typeface="Arial" pitchFamily="34" charset="0"/>
              </a:rPr>
              <a:t>Aulas confortables y Computarizada para los talleres que lo ameritan.</a:t>
            </a:r>
          </a:p>
          <a:p>
            <a:pPr marL="342900" indent="-342900" algn="just">
              <a:buFont typeface="+mj-lt"/>
              <a:buAutoNum type="arabicPeriod"/>
              <a:defRPr/>
            </a:pPr>
            <a:endParaRPr lang="es-DO" sz="1600" dirty="0">
              <a:solidFill>
                <a:prstClr val="black"/>
              </a:solidFill>
              <a:latin typeface="Lucida Sans Unicode"/>
              <a:cs typeface="Arial" pitchFamily="34" charset="0"/>
            </a:endParaRPr>
          </a:p>
          <a:p>
            <a:pPr marL="342900" indent="-342900" algn="just">
              <a:buFont typeface="+mj-lt"/>
              <a:buAutoNum type="arabicPeriod"/>
              <a:defRPr/>
            </a:pPr>
            <a:r>
              <a:rPr lang="es-DO" sz="1600" dirty="0">
                <a:solidFill>
                  <a:prstClr val="black"/>
                </a:solidFill>
                <a:latin typeface="Lucida Sans Unicode"/>
                <a:cs typeface="Arial" pitchFamily="34" charset="0"/>
              </a:rPr>
              <a:t>Atención personalizada y facilitadores altamente calificados.</a:t>
            </a:r>
          </a:p>
          <a:p>
            <a:pPr marL="342900" indent="-342900" algn="just">
              <a:buFont typeface="+mj-lt"/>
              <a:buAutoNum type="arabicPeriod"/>
              <a:defRPr/>
            </a:pPr>
            <a:endParaRPr lang="es-DO" sz="1600" dirty="0">
              <a:solidFill>
                <a:prstClr val="black"/>
              </a:solidFill>
              <a:latin typeface="Lucida Sans Unicode"/>
              <a:cs typeface="Arial" pitchFamily="34" charset="0"/>
            </a:endParaRPr>
          </a:p>
          <a:p>
            <a:pPr marL="342900" indent="-342900" algn="just">
              <a:buFont typeface="+mj-lt"/>
              <a:buAutoNum type="arabicPeriod"/>
              <a:defRPr/>
            </a:pPr>
            <a:r>
              <a:rPr lang="es-DO" sz="1600" dirty="0">
                <a:solidFill>
                  <a:prstClr val="black"/>
                </a:solidFill>
                <a:latin typeface="Lucida Sans Unicode"/>
                <a:cs typeface="Arial" pitchFamily="34" charset="0"/>
              </a:rPr>
              <a:t>1 hora de mentoría gratuita a cada participante.</a:t>
            </a:r>
          </a:p>
          <a:p>
            <a:pPr marL="342900" indent="-342900" algn="just">
              <a:buFont typeface="+mj-lt"/>
              <a:buAutoNum type="arabicPeriod"/>
              <a:defRPr/>
            </a:pPr>
            <a:endParaRPr lang="es-DO" sz="1600" dirty="0">
              <a:solidFill>
                <a:prstClr val="black"/>
              </a:solidFill>
              <a:latin typeface="Lucida Sans Unicode"/>
              <a:cs typeface="Arial" pitchFamily="34" charset="0"/>
            </a:endParaRPr>
          </a:p>
          <a:p>
            <a:pPr marL="342900" indent="-342900" algn="just">
              <a:buFont typeface="+mj-lt"/>
              <a:buAutoNum type="arabicPeriod"/>
              <a:defRPr/>
            </a:pPr>
            <a:r>
              <a:rPr lang="es-DO" sz="1600" dirty="0">
                <a:solidFill>
                  <a:prstClr val="black"/>
                </a:solidFill>
                <a:latin typeface="Lucida Sans Unicode"/>
                <a:cs typeface="Arial" pitchFamily="34" charset="0"/>
              </a:rPr>
              <a:t>1 Consulta gratuita en finanzas, tributación o Auditoria a cada participante.</a:t>
            </a:r>
          </a:p>
          <a:p>
            <a:pPr marL="342900" indent="-342900" algn="just">
              <a:buFont typeface="+mj-lt"/>
              <a:buAutoNum type="arabicPeriod"/>
              <a:defRPr/>
            </a:pPr>
            <a:endParaRPr lang="es-DO" sz="1600" dirty="0">
              <a:solidFill>
                <a:prstClr val="black"/>
              </a:solidFill>
              <a:latin typeface="Lucida Sans Unicode"/>
              <a:cs typeface="Arial" pitchFamily="34" charset="0"/>
            </a:endParaRPr>
          </a:p>
          <a:p>
            <a:pPr marL="342900" indent="-342900" algn="just">
              <a:buFont typeface="+mj-lt"/>
              <a:buAutoNum type="arabicPeriod"/>
              <a:defRPr/>
            </a:pPr>
            <a:r>
              <a:rPr lang="es-DO" sz="1600" dirty="0">
                <a:solidFill>
                  <a:prstClr val="black"/>
                </a:solidFill>
                <a:latin typeface="Lucida Sans Unicode"/>
                <a:cs typeface="Arial" pitchFamily="34" charset="0"/>
              </a:rPr>
              <a:t>Excelente Ubicación y parqueos disponibles.</a:t>
            </a:r>
          </a:p>
          <a:p>
            <a:pPr marL="342900" indent="-342900" algn="just">
              <a:buFont typeface="+mj-lt"/>
              <a:buAutoNum type="arabicPeriod"/>
              <a:defRPr/>
            </a:pPr>
            <a:endParaRPr lang="es-DO" sz="1600" dirty="0">
              <a:solidFill>
                <a:prstClr val="black"/>
              </a:solidFill>
              <a:latin typeface="Lucida Sans Unicode"/>
              <a:cs typeface="Arial" pitchFamily="34" charset="0"/>
            </a:endParaRPr>
          </a:p>
          <a:p>
            <a:pPr marL="342900" indent="-342900" algn="just">
              <a:buFont typeface="+mj-lt"/>
              <a:buAutoNum type="arabicPeriod"/>
              <a:defRPr/>
            </a:pPr>
            <a:r>
              <a:rPr lang="es-DO" sz="1600" dirty="0">
                <a:solidFill>
                  <a:prstClr val="black"/>
                </a:solidFill>
                <a:latin typeface="Lucida Sans Unicode"/>
                <a:cs typeface="Arial" pitchFamily="34" charset="0"/>
              </a:rPr>
              <a:t>Para cualquier otra información adicional favor contáctenos</a:t>
            </a:r>
          </a:p>
          <a:p>
            <a:pPr marL="342900" indent="-342900" algn="just">
              <a:buFont typeface="+mj-lt"/>
              <a:buAutoNum type="arabicPeriod"/>
              <a:defRPr/>
            </a:pPr>
            <a:endParaRPr lang="es-DO" sz="1600" dirty="0">
              <a:solidFill>
                <a:prstClr val="black"/>
              </a:solidFill>
              <a:latin typeface="Lucida Sans Unicode"/>
              <a:cs typeface="Arial" pitchFamily="34" charset="0"/>
            </a:endParaRPr>
          </a:p>
          <a:p>
            <a:pPr marL="342900" indent="-342900" algn="just">
              <a:buFont typeface="+mj-lt"/>
              <a:buAutoNum type="arabicPeriod"/>
              <a:defRPr/>
            </a:pPr>
            <a:r>
              <a:rPr lang="es-DO" sz="1600" dirty="0">
                <a:solidFill>
                  <a:prstClr val="black"/>
                </a:solidFill>
                <a:latin typeface="Lucida Sans Unicode"/>
                <a:cs typeface="Arial" pitchFamily="34" charset="0"/>
              </a:rPr>
              <a:t>información continua de valor a nuestra comunidad. </a:t>
            </a:r>
          </a:p>
          <a:p>
            <a:pPr marL="342900" indent="-342900" algn="just">
              <a:buFont typeface="+mj-lt"/>
              <a:buAutoNum type="arabicPeriod"/>
              <a:defRPr/>
            </a:pPr>
            <a:endParaRPr lang="es-DO" sz="1600" dirty="0">
              <a:solidFill>
                <a:prstClr val="black"/>
              </a:solidFill>
              <a:latin typeface="Lucida Sans Unicode"/>
              <a:cs typeface="Arial" pitchFamily="34" charset="0"/>
            </a:endParaRPr>
          </a:p>
          <a:p>
            <a:pPr algn="just">
              <a:defRPr/>
            </a:pPr>
            <a:endParaRPr lang="es-DO" sz="1600" dirty="0">
              <a:solidFill>
                <a:prstClr val="black"/>
              </a:solidFill>
              <a:latin typeface="Lucida Sans Unicode"/>
              <a:cs typeface="Arial" pitchFamily="34" charset="0"/>
            </a:endParaRPr>
          </a:p>
          <a:p>
            <a:pPr marL="342900" indent="-342900" algn="just">
              <a:buFont typeface="+mj-lt"/>
              <a:buAutoNum type="arabicPeriod"/>
              <a:defRPr/>
            </a:pPr>
            <a:endParaRPr lang="es-DO" sz="1600" dirty="0">
              <a:solidFill>
                <a:prstClr val="black"/>
              </a:solidFill>
              <a:latin typeface="Lucida Sans Unicode"/>
              <a:cs typeface="Arial" pitchFamily="34" charset="0"/>
            </a:endParaRPr>
          </a:p>
          <a:p>
            <a:pPr algn="just">
              <a:defRPr/>
            </a:pPr>
            <a:r>
              <a:rPr lang="es-DO" sz="1600" dirty="0">
                <a:solidFill>
                  <a:prstClr val="black"/>
                </a:solidFill>
                <a:latin typeface="Lucida Sans Unicode"/>
                <a:cs typeface="Arial" pitchFamily="34" charset="0"/>
              </a:rPr>
              <a:t> </a:t>
            </a:r>
          </a:p>
        </p:txBody>
      </p:sp>
      <p:pic>
        <p:nvPicPr>
          <p:cNvPr id="33795" name="Picture 6"/>
          <p:cNvPicPr>
            <a:picLocks noChangeAspect="1" noChangeArrowheads="1"/>
          </p:cNvPicPr>
          <p:nvPr/>
        </p:nvPicPr>
        <p:blipFill>
          <a:blip r:embed="rId2" cstate="print"/>
          <a:srcRect/>
          <a:stretch>
            <a:fillRect/>
          </a:stretch>
        </p:blipFill>
        <p:spPr bwMode="auto">
          <a:xfrm>
            <a:off x="1666876" y="1"/>
            <a:ext cx="1071563" cy="1071563"/>
          </a:xfrm>
          <a:prstGeom prst="rect">
            <a:avLst/>
          </a:prstGeom>
          <a:noFill/>
          <a:ln w="9525">
            <a:noFill/>
            <a:miter lim="800000"/>
            <a:headEnd/>
            <a:tailEnd/>
          </a:ln>
        </p:spPr>
      </p:pic>
    </p:spTree>
    <p:extLst>
      <p:ext uri="{BB962C8B-B14F-4D97-AF65-F5344CB8AC3E}">
        <p14:creationId xmlns:p14="http://schemas.microsoft.com/office/powerpoint/2010/main" val="2526029240"/>
      </p:ext>
    </p:extLst>
  </p:cSld>
  <p:clrMapOvr>
    <a:masterClrMapping/>
  </p:clrMapOvr>
  <p:transition spd="slow" advTm="5879"/>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3A9F837F-0BA9-4901-8301-61951462F435}"/>
              </a:ext>
            </a:extLst>
          </p:cNvPr>
          <p:cNvSpPr>
            <a:spLocks noGrp="1" noChangeArrowheads="1"/>
          </p:cNvSpPr>
          <p:nvPr>
            <p:ph idx="1"/>
          </p:nvPr>
        </p:nvSpPr>
        <p:spPr>
          <a:xfrm>
            <a:off x="2498726" y="2676526"/>
            <a:ext cx="6164263" cy="2143125"/>
          </a:xfrm>
        </p:spPr>
        <p:txBody>
          <a:bodyPr/>
          <a:lstStyle/>
          <a:p>
            <a:pPr algn="just">
              <a:buFontTx/>
              <a:buNone/>
            </a:pPr>
            <a:endParaRPr lang="es-DO" altLang="es-DO" dirty="0">
              <a:latin typeface="NovareseITCTT"/>
              <a:cs typeface="Times New Roman" panose="02020603050405020304" pitchFamily="18" charset="0"/>
            </a:endParaRPr>
          </a:p>
          <a:p>
            <a:pPr algn="just">
              <a:buFontTx/>
              <a:buNone/>
            </a:pPr>
            <a:endParaRPr lang="en-US" altLang="es-DO" dirty="0"/>
          </a:p>
        </p:txBody>
      </p:sp>
      <p:sp>
        <p:nvSpPr>
          <p:cNvPr id="814083" name="Rectangle 3">
            <a:extLst>
              <a:ext uri="{FF2B5EF4-FFF2-40B4-BE49-F238E27FC236}">
                <a16:creationId xmlns:a16="http://schemas.microsoft.com/office/drawing/2014/main" id="{4B647989-7560-444B-A17D-BFA8180EDB12}"/>
              </a:ext>
            </a:extLst>
          </p:cNvPr>
          <p:cNvSpPr>
            <a:spLocks noChangeArrowheads="1"/>
          </p:cNvSpPr>
          <p:nvPr/>
        </p:nvSpPr>
        <p:spPr bwMode="auto">
          <a:xfrm>
            <a:off x="1981200" y="1364974"/>
            <a:ext cx="6460435" cy="636104"/>
          </a:xfrm>
          <a:prstGeom prst="rect">
            <a:avLst/>
          </a:prstGeom>
          <a:noFill/>
          <a:ln w="9525">
            <a:noFill/>
            <a:miter lim="800000"/>
            <a:headEnd/>
            <a:tailEnd/>
          </a:ln>
          <a:effectLst/>
        </p:spPr>
        <p:txBody>
          <a:bodyPr lIns="0" tIns="0" rIns="0" bIns="0"/>
          <a:lstStyle/>
          <a:p>
            <a:pPr algn="ctr">
              <a:defRPr/>
            </a:pPr>
            <a:r>
              <a:rPr lang="es-DO" sz="3900" b="1" dirty="0">
                <a:effectLst>
                  <a:outerShdw blurRad="38100" dist="38100" dir="2700000" algn="tl">
                    <a:srgbClr val="C0C0C0"/>
                  </a:outerShdw>
                </a:effectLst>
                <a:latin typeface="Arial Narrow" pitchFamily="34" charset="0"/>
              </a:rPr>
              <a:t>TEMA</a:t>
            </a:r>
          </a:p>
        </p:txBody>
      </p:sp>
      <p:sp>
        <p:nvSpPr>
          <p:cNvPr id="26628" name="Rectangle 4">
            <a:extLst>
              <a:ext uri="{FF2B5EF4-FFF2-40B4-BE49-F238E27FC236}">
                <a16:creationId xmlns:a16="http://schemas.microsoft.com/office/drawing/2014/main" id="{1B4F1C03-61F5-4813-92AD-4AB597613ABD}"/>
              </a:ext>
            </a:extLst>
          </p:cNvPr>
          <p:cNvSpPr>
            <a:spLocks noChangeArrowheads="1"/>
          </p:cNvSpPr>
          <p:nvPr/>
        </p:nvSpPr>
        <p:spPr bwMode="auto">
          <a:xfrm>
            <a:off x="2438400" y="1676400"/>
            <a:ext cx="76962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just">
              <a:spcBef>
                <a:spcPct val="20000"/>
              </a:spcBef>
              <a:buClr>
                <a:srgbClr val="E00000"/>
              </a:buClr>
            </a:pPr>
            <a:endParaRPr lang="es-DO" altLang="es-DO" sz="2600" dirty="0">
              <a:latin typeface="NovareseITCTT"/>
              <a:cs typeface="Times New Roman" panose="02020603050405020304" pitchFamily="18" charset="0"/>
            </a:endParaRPr>
          </a:p>
          <a:p>
            <a:pPr algn="ctr">
              <a:spcBef>
                <a:spcPct val="20000"/>
              </a:spcBef>
              <a:buClr>
                <a:srgbClr val="E00000"/>
              </a:buClr>
            </a:pPr>
            <a:r>
              <a:rPr lang="es-DO" altLang="es-DO" sz="2600" dirty="0">
                <a:latin typeface="NovareseITCTT"/>
                <a:cs typeface="Times New Roman" panose="02020603050405020304" pitchFamily="18" charset="0"/>
              </a:rPr>
              <a:t>    </a:t>
            </a:r>
            <a:r>
              <a:rPr lang="en-US" altLang="es-DO" sz="4000" b="1" dirty="0" err="1">
                <a:latin typeface="NovareseITCTT"/>
                <a:cs typeface="Times New Roman" panose="02020603050405020304" pitchFamily="18" charset="0"/>
              </a:rPr>
              <a:t>DECLARACIón</a:t>
            </a:r>
            <a:r>
              <a:rPr lang="en-US" altLang="es-DO" sz="4000" b="1" dirty="0">
                <a:latin typeface="NovareseITCTT"/>
                <a:cs typeface="Times New Roman" panose="02020603050405020304" pitchFamily="18" charset="0"/>
              </a:rPr>
              <a:t> JURADA ANUAL IR-2 Y SUS ANEXOS</a:t>
            </a:r>
          </a:p>
        </p:txBody>
      </p:sp>
      <p:pic>
        <p:nvPicPr>
          <p:cNvPr id="2" name="Picture 1">
            <a:extLst>
              <a:ext uri="{FF2B5EF4-FFF2-40B4-BE49-F238E27FC236}">
                <a16:creationId xmlns:a16="http://schemas.microsoft.com/office/drawing/2014/main" id="{BF3E5A6B-32D7-4D16-96B4-C8FB34CDE8E4}"/>
              </a:ext>
            </a:extLst>
          </p:cNvPr>
          <p:cNvPicPr>
            <a:picLocks noChangeAspect="1"/>
          </p:cNvPicPr>
          <p:nvPr/>
        </p:nvPicPr>
        <p:blipFill>
          <a:blip r:embed="rId3"/>
          <a:stretch>
            <a:fillRect/>
          </a:stretch>
        </p:blipFill>
        <p:spPr>
          <a:xfrm>
            <a:off x="4109726" y="3467100"/>
            <a:ext cx="4710320" cy="2982308"/>
          </a:xfrm>
          <a:prstGeom prst="rect">
            <a:avLst/>
          </a:prstGeom>
        </p:spPr>
      </p:pic>
      <p:pic>
        <p:nvPicPr>
          <p:cNvPr id="4" name="Picture 3">
            <a:extLst>
              <a:ext uri="{FF2B5EF4-FFF2-40B4-BE49-F238E27FC236}">
                <a16:creationId xmlns:a16="http://schemas.microsoft.com/office/drawing/2014/main" id="{D16E7402-3128-4871-B748-E77ECD5FBD0A}"/>
              </a:ext>
            </a:extLst>
          </p:cNvPr>
          <p:cNvPicPr>
            <a:picLocks noChangeAspect="1"/>
          </p:cNvPicPr>
          <p:nvPr/>
        </p:nvPicPr>
        <p:blipFill>
          <a:blip r:embed="rId4"/>
          <a:stretch>
            <a:fillRect/>
          </a:stretch>
        </p:blipFill>
        <p:spPr>
          <a:xfrm>
            <a:off x="6736000" y="374803"/>
            <a:ext cx="4895512" cy="1225402"/>
          </a:xfrm>
          <a:prstGeom prst="rect">
            <a:avLst/>
          </a:prstGeom>
        </p:spPr>
      </p:pic>
    </p:spTree>
    <p:extLst>
      <p:ext uri="{BB962C8B-B14F-4D97-AF65-F5344CB8AC3E}">
        <p14:creationId xmlns:p14="http://schemas.microsoft.com/office/powerpoint/2010/main" val="2576762430"/>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3A9F837F-0BA9-4901-8301-61951462F435}"/>
              </a:ext>
            </a:extLst>
          </p:cNvPr>
          <p:cNvSpPr>
            <a:spLocks noGrp="1" noChangeArrowheads="1"/>
          </p:cNvSpPr>
          <p:nvPr>
            <p:ph idx="1"/>
          </p:nvPr>
        </p:nvSpPr>
        <p:spPr>
          <a:xfrm>
            <a:off x="2498726" y="2676526"/>
            <a:ext cx="6164263" cy="2143125"/>
          </a:xfrm>
        </p:spPr>
        <p:txBody>
          <a:bodyPr/>
          <a:lstStyle/>
          <a:p>
            <a:pPr algn="just">
              <a:buFontTx/>
              <a:buNone/>
            </a:pPr>
            <a:endParaRPr lang="es-DO" altLang="es-DO">
              <a:latin typeface="NovareseITCTT"/>
              <a:cs typeface="Times New Roman" panose="02020603050405020304" pitchFamily="18" charset="0"/>
            </a:endParaRPr>
          </a:p>
          <a:p>
            <a:pPr algn="just">
              <a:buFontTx/>
              <a:buNone/>
            </a:pPr>
            <a:endParaRPr lang="en-US" altLang="es-DO"/>
          </a:p>
        </p:txBody>
      </p:sp>
      <p:sp>
        <p:nvSpPr>
          <p:cNvPr id="814083" name="Rectangle 3">
            <a:extLst>
              <a:ext uri="{FF2B5EF4-FFF2-40B4-BE49-F238E27FC236}">
                <a16:creationId xmlns:a16="http://schemas.microsoft.com/office/drawing/2014/main" id="{4B647989-7560-444B-A17D-BFA8180EDB12}"/>
              </a:ext>
            </a:extLst>
          </p:cNvPr>
          <p:cNvSpPr>
            <a:spLocks noChangeArrowheads="1"/>
          </p:cNvSpPr>
          <p:nvPr/>
        </p:nvSpPr>
        <p:spPr bwMode="auto">
          <a:xfrm>
            <a:off x="1981200" y="533400"/>
            <a:ext cx="8458200" cy="838200"/>
          </a:xfrm>
          <a:prstGeom prst="rect">
            <a:avLst/>
          </a:prstGeom>
          <a:noFill/>
          <a:ln w="9525">
            <a:noFill/>
            <a:miter lim="800000"/>
            <a:headEnd/>
            <a:tailEnd/>
          </a:ln>
          <a:effectLst/>
        </p:spPr>
        <p:txBody>
          <a:bodyPr lIns="0" tIns="0" rIns="0" bIns="0"/>
          <a:lstStyle/>
          <a:p>
            <a:pPr>
              <a:defRPr/>
            </a:pPr>
            <a:r>
              <a:rPr lang="es-DO" sz="3900" b="1" dirty="0">
                <a:effectLst>
                  <a:outerShdw blurRad="38100" dist="38100" dir="2700000" algn="tl">
                    <a:srgbClr val="C0C0C0"/>
                  </a:outerShdw>
                </a:effectLst>
                <a:latin typeface="Arial Narrow" pitchFamily="34" charset="0"/>
              </a:rPr>
              <a:t>OBJETIVOS</a:t>
            </a:r>
          </a:p>
        </p:txBody>
      </p:sp>
      <p:sp>
        <p:nvSpPr>
          <p:cNvPr id="26628" name="Rectangle 4">
            <a:extLst>
              <a:ext uri="{FF2B5EF4-FFF2-40B4-BE49-F238E27FC236}">
                <a16:creationId xmlns:a16="http://schemas.microsoft.com/office/drawing/2014/main" id="{1B4F1C03-61F5-4813-92AD-4AB597613ABD}"/>
              </a:ext>
            </a:extLst>
          </p:cNvPr>
          <p:cNvSpPr>
            <a:spLocks noChangeArrowheads="1"/>
          </p:cNvSpPr>
          <p:nvPr/>
        </p:nvSpPr>
        <p:spPr bwMode="auto">
          <a:xfrm>
            <a:off x="2438400" y="1676400"/>
            <a:ext cx="76962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just">
              <a:spcBef>
                <a:spcPct val="20000"/>
              </a:spcBef>
              <a:buClr>
                <a:srgbClr val="E00000"/>
              </a:buClr>
            </a:pPr>
            <a:endParaRPr lang="es-DO" altLang="es-DO" sz="2600">
              <a:latin typeface="NovareseITCTT"/>
              <a:cs typeface="Times New Roman" panose="02020603050405020304" pitchFamily="18" charset="0"/>
            </a:endParaRPr>
          </a:p>
          <a:p>
            <a:pPr algn="just">
              <a:spcBef>
                <a:spcPct val="20000"/>
              </a:spcBef>
              <a:buClr>
                <a:srgbClr val="E00000"/>
              </a:buClr>
            </a:pPr>
            <a:r>
              <a:rPr lang="es-DO" altLang="es-DO" sz="2600">
                <a:latin typeface="NovareseITCTT"/>
                <a:cs typeface="Times New Roman" panose="02020603050405020304" pitchFamily="18" charset="0"/>
              </a:rPr>
              <a:t>    </a:t>
            </a:r>
            <a:r>
              <a:rPr lang="en-US" altLang="es-DO" sz="2600"/>
              <a:t>Dotar a los participantes de los conocimiento preparar de manera correcta y sin errores la declaracion jurada de impuestos IR-2, con todos sus anexos y formularios, evitando de esta forma cualquier contingencia fiscal en el futuro.</a:t>
            </a:r>
            <a:endParaRPr lang="en-US" altLang="es-DO" sz="2600">
              <a:latin typeface="NovareseITCTT"/>
              <a:cs typeface="Times New Roman" panose="02020603050405020304" pitchFamily="18" charset="0"/>
            </a:endParaRPr>
          </a:p>
        </p:txBody>
      </p:sp>
      <p:pic>
        <p:nvPicPr>
          <p:cNvPr id="3" name="Picture 2">
            <a:extLst>
              <a:ext uri="{FF2B5EF4-FFF2-40B4-BE49-F238E27FC236}">
                <a16:creationId xmlns:a16="http://schemas.microsoft.com/office/drawing/2014/main" id="{04E4EE76-C426-44EA-953D-BF6CD7DE7273}"/>
              </a:ext>
            </a:extLst>
          </p:cNvPr>
          <p:cNvPicPr>
            <a:picLocks noChangeAspect="1"/>
          </p:cNvPicPr>
          <p:nvPr/>
        </p:nvPicPr>
        <p:blipFill>
          <a:blip r:embed="rId3"/>
          <a:stretch>
            <a:fillRect/>
          </a:stretch>
        </p:blipFill>
        <p:spPr>
          <a:xfrm>
            <a:off x="6404697" y="140101"/>
            <a:ext cx="4895512" cy="1231499"/>
          </a:xfrm>
          <a:prstGeom prst="rect">
            <a:avLst/>
          </a:prstGeom>
        </p:spPr>
      </p:pic>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DC0C051A-BE80-4E72-9B0B-9325FA89FBBE}"/>
              </a:ext>
            </a:extLst>
          </p:cNvPr>
          <p:cNvSpPr>
            <a:spLocks noGrp="1" noChangeArrowheads="1"/>
          </p:cNvSpPr>
          <p:nvPr>
            <p:ph idx="1"/>
          </p:nvPr>
        </p:nvSpPr>
        <p:spPr>
          <a:xfrm>
            <a:off x="1752600" y="1752600"/>
            <a:ext cx="7772400" cy="3886200"/>
          </a:xfrm>
        </p:spPr>
        <p:txBody>
          <a:bodyPr/>
          <a:lstStyle/>
          <a:p>
            <a:pPr algn="just">
              <a:buFontTx/>
              <a:buNone/>
            </a:pPr>
            <a:endParaRPr lang="es-DO" altLang="es-DO" sz="2100">
              <a:solidFill>
                <a:srgbClr val="F80000"/>
              </a:solidFill>
              <a:latin typeface="NovareseITCTT"/>
              <a:cs typeface="Times New Roman" panose="02020603050405020304" pitchFamily="18" charset="0"/>
            </a:endParaRPr>
          </a:p>
          <a:p>
            <a:pPr algn="just">
              <a:buFontTx/>
              <a:buNone/>
            </a:pPr>
            <a:r>
              <a:rPr lang="es-DO" altLang="es-DO" sz="2100">
                <a:latin typeface="NovareseITCTT"/>
                <a:cs typeface="Times New Roman" panose="02020603050405020304" pitchFamily="18" charset="0"/>
              </a:rPr>
              <a:t>	El Código Tributario admite como deducciones los gastos incurridos para </a:t>
            </a:r>
            <a:r>
              <a:rPr lang="es-DO" altLang="es-DO" sz="2100" b="1">
                <a:solidFill>
                  <a:srgbClr val="F80000"/>
                </a:solidFill>
                <a:latin typeface="NovareseITCTT"/>
                <a:cs typeface="Times New Roman" panose="02020603050405020304" pitchFamily="18" charset="0"/>
              </a:rPr>
              <a:t>obtener, mantener y conservar  renta gravada aquellos que sean propios o relacionados con la actividad o giro del negocio</a:t>
            </a:r>
            <a:r>
              <a:rPr lang="es-DO" altLang="es-DO" sz="2100">
                <a:solidFill>
                  <a:srgbClr val="F80000"/>
                </a:solidFill>
                <a:latin typeface="NovareseITCTT"/>
                <a:cs typeface="Times New Roman" panose="02020603050405020304" pitchFamily="18" charset="0"/>
              </a:rPr>
              <a:t>.</a:t>
            </a:r>
            <a:r>
              <a:rPr lang="es-DO" altLang="es-DO" sz="2100">
                <a:latin typeface="NovareseITCTT"/>
                <a:cs typeface="Times New Roman" panose="02020603050405020304" pitchFamily="18" charset="0"/>
              </a:rPr>
              <a:t>  Para estos fines deberán existir comprobantes fehacientes con NCF, que mantenga relación razonable con el volumen de operaciones del negocio atendiendo a las características del mismo (Articulo 287, </a:t>
            </a:r>
            <a:r>
              <a:rPr lang="en-US" altLang="es-DO" sz="2100">
                <a:latin typeface="NovareseITCTT"/>
                <a:cs typeface="Times New Roman" panose="02020603050405020304" pitchFamily="18" charset="0"/>
              </a:rPr>
              <a:t>Ley 11-92 y artículos </a:t>
            </a:r>
            <a:r>
              <a:rPr lang="es-DO" altLang="es-DO" sz="2100">
                <a:latin typeface="NovareseITCTT"/>
                <a:cs typeface="Times New Roman" panose="02020603050405020304" pitchFamily="18" charset="0"/>
              </a:rPr>
              <a:t>15 al  36 del reglamento</a:t>
            </a:r>
            <a:r>
              <a:rPr lang="en-US" altLang="es-DO" sz="2100">
                <a:latin typeface="NovareseITCTT"/>
                <a:cs typeface="Times New Roman" panose="02020603050405020304" pitchFamily="18" charset="0"/>
              </a:rPr>
              <a:t> 139-98</a:t>
            </a:r>
            <a:r>
              <a:rPr lang="es-DO" altLang="es-DO" sz="2100">
                <a:latin typeface="NovareseITCTT"/>
                <a:cs typeface="Times New Roman" panose="02020603050405020304" pitchFamily="18" charset="0"/>
              </a:rPr>
              <a:t>)</a:t>
            </a:r>
            <a:r>
              <a:rPr lang="en-US" altLang="es-DO" sz="2100">
                <a:latin typeface="NovareseITCTT"/>
                <a:cs typeface="Times New Roman" panose="02020603050405020304" pitchFamily="18" charset="0"/>
              </a:rPr>
              <a:t>.</a:t>
            </a:r>
            <a:endParaRPr lang="es-DO" altLang="es-DO" sz="2100">
              <a:latin typeface="NovareseITCTT"/>
              <a:cs typeface="Times New Roman" panose="02020603050405020304" pitchFamily="18" charset="0"/>
            </a:endParaRPr>
          </a:p>
          <a:p>
            <a:pPr>
              <a:buFontTx/>
              <a:buNone/>
            </a:pPr>
            <a:endParaRPr lang="en-US" altLang="es-DO" sz="2100">
              <a:latin typeface="NovareseITCTT"/>
            </a:endParaRPr>
          </a:p>
        </p:txBody>
      </p:sp>
      <p:sp>
        <p:nvSpPr>
          <p:cNvPr id="661507" name="Rectangle 3">
            <a:extLst>
              <a:ext uri="{FF2B5EF4-FFF2-40B4-BE49-F238E27FC236}">
                <a16:creationId xmlns:a16="http://schemas.microsoft.com/office/drawing/2014/main" id="{32DC0888-6870-477B-8548-763DE484936B}"/>
              </a:ext>
            </a:extLst>
          </p:cNvPr>
          <p:cNvSpPr>
            <a:spLocks noChangeArrowheads="1"/>
          </p:cNvSpPr>
          <p:nvPr/>
        </p:nvSpPr>
        <p:spPr bwMode="auto">
          <a:xfrm>
            <a:off x="2057400" y="533400"/>
            <a:ext cx="8382000" cy="685800"/>
          </a:xfrm>
          <a:prstGeom prst="rect">
            <a:avLst/>
          </a:prstGeom>
          <a:noFill/>
          <a:ln w="9525">
            <a:noFill/>
            <a:miter lim="800000"/>
            <a:headEnd/>
            <a:tailEnd/>
          </a:ln>
          <a:effectLst/>
        </p:spPr>
        <p:txBody>
          <a:bodyPr lIns="0" tIns="0" rIns="0" bIns="0"/>
          <a:lstStyle/>
          <a:p>
            <a:pPr algn="ctr">
              <a:defRPr/>
            </a:pPr>
            <a:r>
              <a:rPr lang="es-DO" sz="3600" b="1" dirty="0">
                <a:effectLst>
                  <a:outerShdw blurRad="38100" dist="38100" dir="2700000" algn="tl">
                    <a:srgbClr val="C0C0C0"/>
                  </a:outerShdw>
                </a:effectLst>
                <a:latin typeface="Arial Narrow" pitchFamily="34" charset="0"/>
              </a:rPr>
              <a:t>DEDUCCIONES ADMITIDAS (1)</a:t>
            </a:r>
          </a:p>
        </p:txBody>
      </p:sp>
      <p:pic>
        <p:nvPicPr>
          <p:cNvPr id="2" name="Picture 1">
            <a:extLst>
              <a:ext uri="{FF2B5EF4-FFF2-40B4-BE49-F238E27FC236}">
                <a16:creationId xmlns:a16="http://schemas.microsoft.com/office/drawing/2014/main" id="{E5883E28-4E13-42BE-980D-AA9BEF97F393}"/>
              </a:ext>
            </a:extLst>
          </p:cNvPr>
          <p:cNvPicPr>
            <a:picLocks noChangeAspect="1"/>
          </p:cNvPicPr>
          <p:nvPr/>
        </p:nvPicPr>
        <p:blipFill>
          <a:blip r:embed="rId3"/>
          <a:stretch>
            <a:fillRect/>
          </a:stretch>
        </p:blipFill>
        <p:spPr>
          <a:xfrm>
            <a:off x="219244" y="5559499"/>
            <a:ext cx="4895512" cy="1225402"/>
          </a:xfrm>
          <a:prstGeom prst="rect">
            <a:avLst/>
          </a:prstGeom>
        </p:spPr>
      </p:pic>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BF27CD08-CB2E-4283-9AA1-4BCD284A88FA}"/>
              </a:ext>
            </a:extLst>
          </p:cNvPr>
          <p:cNvSpPr>
            <a:spLocks noGrp="1" noChangeArrowheads="1"/>
          </p:cNvSpPr>
          <p:nvPr>
            <p:ph idx="1"/>
          </p:nvPr>
        </p:nvSpPr>
        <p:spPr>
          <a:xfrm>
            <a:off x="1981200" y="1828800"/>
            <a:ext cx="8229600" cy="4724400"/>
          </a:xfrm>
        </p:spPr>
        <p:txBody>
          <a:bodyPr/>
          <a:lstStyle/>
          <a:p>
            <a:pPr marL="609600" indent="-609600" algn="just">
              <a:buNone/>
            </a:pPr>
            <a:r>
              <a:rPr lang="en-US" altLang="es-DO" sz="1600">
                <a:solidFill>
                  <a:srgbClr val="F80000"/>
                </a:solidFill>
              </a:rPr>
              <a:t>1.</a:t>
            </a:r>
            <a:r>
              <a:rPr lang="en-US" altLang="es-DO" sz="1600"/>
              <a:t>	</a:t>
            </a:r>
            <a:r>
              <a:rPr lang="es-DO" altLang="es-DO" sz="1600"/>
              <a:t>Los intereses de deudas, siempre que se vinculen directamente con el negocio y estén afectadas a la adquisición, mantenimiento y/o explotación de bienes productores de rentas gravadas. Independientemente, los intereses sobre financiamiento de importaciones y préstamos obtenidos en el exterior serán deducibles sólo si se efectúan y pagan efectivamente las retenciones correspondientes. </a:t>
            </a:r>
            <a:endParaRPr lang="en-US" altLang="es-DO" sz="1600"/>
          </a:p>
          <a:p>
            <a:pPr marL="609600" indent="-609600" algn="just">
              <a:buNone/>
            </a:pPr>
            <a:endParaRPr lang="en-US" altLang="es-DO" sz="1600"/>
          </a:p>
          <a:p>
            <a:pPr marL="609600" indent="-609600" algn="just">
              <a:buNone/>
            </a:pPr>
            <a:r>
              <a:rPr lang="en-US" altLang="es-DO" sz="1600">
                <a:solidFill>
                  <a:srgbClr val="F80000"/>
                </a:solidFill>
              </a:rPr>
              <a:t>2.</a:t>
            </a:r>
            <a:r>
              <a:rPr lang="en-US" altLang="es-DO" sz="1600"/>
              <a:t>	</a:t>
            </a:r>
            <a:r>
              <a:rPr lang="es-DO" altLang="es-DO" sz="1600"/>
              <a:t>Impuestos y tasas que graven los bienes que producen rentas gravadas excepto el ISR </a:t>
            </a:r>
            <a:r>
              <a:rPr lang="en-US" altLang="es-DO" sz="1600"/>
              <a:t>los</a:t>
            </a:r>
            <a:r>
              <a:rPr lang="es-DO" altLang="es-DO" sz="1600"/>
              <a:t> recargos, intereses y multas, entre otros</a:t>
            </a:r>
            <a:r>
              <a:rPr lang="en-US" altLang="es-DO" sz="1600"/>
              <a:t> de este y otros impuestos</a:t>
            </a:r>
            <a:r>
              <a:rPr lang="es-DO" altLang="es-DO" sz="1600"/>
              <a:t>.</a:t>
            </a:r>
            <a:endParaRPr lang="en-US" altLang="es-DO" sz="1600"/>
          </a:p>
          <a:p>
            <a:pPr marL="609600" indent="-609600" algn="just">
              <a:buNone/>
            </a:pPr>
            <a:endParaRPr lang="en-US" altLang="es-DO" sz="1600"/>
          </a:p>
          <a:p>
            <a:pPr marL="609600" indent="-609600" algn="just">
              <a:buNone/>
            </a:pPr>
            <a:r>
              <a:rPr lang="en-US" altLang="es-DO" sz="1600">
                <a:solidFill>
                  <a:srgbClr val="F80000"/>
                </a:solidFill>
              </a:rPr>
              <a:t>3.</a:t>
            </a:r>
            <a:r>
              <a:rPr lang="en-US" altLang="es-DO" sz="1600"/>
              <a:t>	</a:t>
            </a:r>
            <a:r>
              <a:rPr lang="es-DO" altLang="es-DO" sz="1600"/>
              <a:t>Primas de seguros sobre bienes que producen beneficios</a:t>
            </a:r>
            <a:r>
              <a:rPr lang="en-US" altLang="es-DO" sz="1600"/>
              <a:t>.</a:t>
            </a:r>
          </a:p>
          <a:p>
            <a:pPr marL="609600" indent="-609600" algn="just">
              <a:buNone/>
            </a:pPr>
            <a:endParaRPr lang="en-US" altLang="es-DO" sz="1600"/>
          </a:p>
          <a:p>
            <a:pPr marL="609600" indent="-609600" algn="just">
              <a:buNone/>
            </a:pPr>
            <a:r>
              <a:rPr lang="en-US" altLang="es-DO" sz="1600">
                <a:solidFill>
                  <a:srgbClr val="F80000"/>
                </a:solidFill>
              </a:rPr>
              <a:t>4.</a:t>
            </a:r>
            <a:r>
              <a:rPr lang="en-US" altLang="es-DO" sz="1600"/>
              <a:t>	</a:t>
            </a:r>
            <a:r>
              <a:rPr lang="es-DO" altLang="es-DO" sz="1600"/>
              <a:t>Daños extraordinarios por causas fortuitas o delitos de terceros sobre los bienes productores de beneficio se considerarán pérdidas, pero estas deberán ser disminuidas hasta el monto de los valores que por concepto de seguros o indemnización perciba el contribuyente. Si tales valores son superiores al monto de los daños sufridos, la diferencia constituye renta bruta sujeta a impuesto.</a:t>
            </a:r>
          </a:p>
          <a:p>
            <a:pPr marL="609600" indent="-609600" algn="just">
              <a:buNone/>
            </a:pPr>
            <a:endParaRPr lang="en-US" altLang="es-DO" sz="1600"/>
          </a:p>
          <a:p>
            <a:pPr marL="609600" indent="-609600" algn="just">
              <a:buNone/>
            </a:pPr>
            <a:endParaRPr lang="en-US" altLang="es-DO" sz="1600"/>
          </a:p>
        </p:txBody>
      </p:sp>
      <p:sp>
        <p:nvSpPr>
          <p:cNvPr id="663555" name="Rectangle 3">
            <a:extLst>
              <a:ext uri="{FF2B5EF4-FFF2-40B4-BE49-F238E27FC236}">
                <a16:creationId xmlns:a16="http://schemas.microsoft.com/office/drawing/2014/main" id="{69D0E114-76D5-473B-BA07-259C903A0A75}"/>
              </a:ext>
            </a:extLst>
          </p:cNvPr>
          <p:cNvSpPr>
            <a:spLocks noChangeArrowheads="1"/>
          </p:cNvSpPr>
          <p:nvPr/>
        </p:nvSpPr>
        <p:spPr bwMode="auto">
          <a:xfrm>
            <a:off x="2057400" y="533400"/>
            <a:ext cx="8382000" cy="685800"/>
          </a:xfrm>
          <a:prstGeom prst="rect">
            <a:avLst/>
          </a:prstGeom>
          <a:noFill/>
          <a:ln w="9525">
            <a:noFill/>
            <a:miter lim="800000"/>
            <a:headEnd/>
            <a:tailEnd/>
          </a:ln>
          <a:effectLst/>
        </p:spPr>
        <p:txBody>
          <a:bodyPr lIns="0" tIns="0" rIns="0" bIns="0"/>
          <a:lstStyle/>
          <a:p>
            <a:pPr algn="ctr">
              <a:defRPr/>
            </a:pPr>
            <a:r>
              <a:rPr lang="es-DO" sz="3600" b="1" dirty="0">
                <a:effectLst>
                  <a:outerShdw blurRad="38100" dist="38100" dir="2700000" algn="tl">
                    <a:srgbClr val="C0C0C0"/>
                  </a:outerShdw>
                </a:effectLst>
                <a:latin typeface="Arial Narrow" pitchFamily="34" charset="0"/>
              </a:rPr>
              <a:t>DEDUCCIONES ADMITIDAS (2)</a:t>
            </a: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78A0063F-C50A-45E9-BDF7-0EF6FEE7D8E4}"/>
              </a:ext>
            </a:extLst>
          </p:cNvPr>
          <p:cNvSpPr>
            <a:spLocks noGrp="1" noChangeArrowheads="1"/>
          </p:cNvSpPr>
          <p:nvPr>
            <p:ph idx="1"/>
          </p:nvPr>
        </p:nvSpPr>
        <p:spPr>
          <a:xfrm>
            <a:off x="2057400" y="1752600"/>
            <a:ext cx="8001000" cy="4495800"/>
          </a:xfrm>
        </p:spPr>
        <p:txBody>
          <a:bodyPr/>
          <a:lstStyle/>
          <a:p>
            <a:pPr marL="609600" indent="-609600" algn="just">
              <a:buNone/>
            </a:pPr>
            <a:r>
              <a:rPr lang="en-US" altLang="es-DO" sz="2000" b="1">
                <a:solidFill>
                  <a:srgbClr val="F80000"/>
                </a:solidFill>
                <a:latin typeface="NovareseITCTT"/>
              </a:rPr>
              <a:t>5.</a:t>
            </a:r>
            <a:r>
              <a:rPr lang="en-US" altLang="es-DO" sz="2000">
                <a:latin typeface="NovareseITCTT"/>
              </a:rPr>
              <a:t>	</a:t>
            </a:r>
            <a:r>
              <a:rPr lang="es-DO" altLang="es-DO" sz="2000">
                <a:latin typeface="NovareseITCTT"/>
              </a:rPr>
              <a:t>La  depreciación y amortización de activos utilizados para</a:t>
            </a:r>
            <a:r>
              <a:rPr lang="en-US" altLang="es-DO" sz="2000">
                <a:latin typeface="NovareseITCTT"/>
              </a:rPr>
              <a:t> </a:t>
            </a:r>
            <a:r>
              <a:rPr lang="es-DO" altLang="es-DO" sz="2000">
                <a:latin typeface="NovareseITCTT"/>
              </a:rPr>
              <a:t>producir rentas</a:t>
            </a:r>
            <a:r>
              <a:rPr lang="en-US" altLang="es-DO" sz="2000">
                <a:latin typeface="NovareseITCTT"/>
              </a:rPr>
              <a:t>.</a:t>
            </a:r>
          </a:p>
          <a:p>
            <a:pPr marL="609600" indent="-609600" algn="just">
              <a:buNone/>
            </a:pPr>
            <a:endParaRPr lang="en-US" altLang="es-DO" sz="2000">
              <a:latin typeface="NovareseITCTT"/>
            </a:endParaRPr>
          </a:p>
          <a:p>
            <a:pPr marL="609600" indent="-609600" algn="just">
              <a:buNone/>
            </a:pPr>
            <a:r>
              <a:rPr lang="en-US" altLang="es-DO" sz="2000" b="1">
                <a:solidFill>
                  <a:srgbClr val="F80000"/>
                </a:solidFill>
                <a:latin typeface="NovareseITCTT"/>
              </a:rPr>
              <a:t>6.</a:t>
            </a:r>
            <a:r>
              <a:rPr lang="en-US" altLang="es-DO" sz="2000">
                <a:latin typeface="NovareseITCTT"/>
              </a:rPr>
              <a:t>	</a:t>
            </a:r>
            <a:r>
              <a:rPr lang="es-DO" altLang="es-DO" sz="2000">
                <a:latin typeface="NovareseITCTT"/>
              </a:rPr>
              <a:t>Agotamiento de  depósito mineral en explotación</a:t>
            </a:r>
            <a:r>
              <a:rPr lang="en-US" altLang="es-DO" sz="2000">
                <a:latin typeface="NovareseITCTT"/>
              </a:rPr>
              <a:t>.</a:t>
            </a:r>
          </a:p>
          <a:p>
            <a:pPr marL="609600" indent="-609600" algn="just">
              <a:buNone/>
            </a:pPr>
            <a:endParaRPr lang="en-US" altLang="es-DO" sz="2000">
              <a:latin typeface="NovareseITCTT"/>
            </a:endParaRPr>
          </a:p>
          <a:p>
            <a:pPr marL="609600" indent="-609600" algn="just">
              <a:buFontTx/>
              <a:buAutoNum type="arabicPeriod" startAt="7"/>
            </a:pPr>
            <a:r>
              <a:rPr lang="es-DO" altLang="es-DO" sz="2000">
                <a:latin typeface="NovareseITCTT"/>
              </a:rPr>
              <a:t>Las reparaciones de activos utilizados para producir rentas.</a:t>
            </a:r>
          </a:p>
          <a:p>
            <a:pPr marL="609600" indent="-609600" algn="just">
              <a:buFontTx/>
              <a:buAutoNum type="arabicPeriod" startAt="7"/>
            </a:pPr>
            <a:endParaRPr lang="en-US" altLang="es-DO" sz="2000">
              <a:latin typeface="NovareseITCTT"/>
            </a:endParaRPr>
          </a:p>
          <a:p>
            <a:pPr marL="609600" indent="-609600" algn="just">
              <a:buNone/>
            </a:pPr>
            <a:r>
              <a:rPr lang="en-US" altLang="es-DO" sz="2000" b="1">
                <a:solidFill>
                  <a:srgbClr val="F80000"/>
                </a:solidFill>
                <a:latin typeface="NovareseITCTT"/>
              </a:rPr>
              <a:t>8.</a:t>
            </a:r>
            <a:r>
              <a:rPr lang="en-US" altLang="es-DO" sz="2000">
                <a:latin typeface="NovareseITCTT"/>
              </a:rPr>
              <a:t>	</a:t>
            </a:r>
            <a:r>
              <a:rPr lang="es-DO" altLang="es-DO" sz="2000">
                <a:latin typeface="NovareseITCTT"/>
              </a:rPr>
              <a:t>Amortización de bienes intangibles  (patentes, derecho de autor, dibujos, contratos, franquicias) cuya vida útil tenga un limite definido.</a:t>
            </a:r>
            <a:endParaRPr lang="en-US" altLang="es-DO" sz="2000">
              <a:latin typeface="NovareseITCTT"/>
            </a:endParaRPr>
          </a:p>
          <a:p>
            <a:pPr marL="609600" indent="-609600" algn="just">
              <a:buNone/>
            </a:pPr>
            <a:endParaRPr lang="en-US" altLang="es-DO" sz="2000">
              <a:latin typeface="NovareseITCTT"/>
            </a:endParaRPr>
          </a:p>
          <a:p>
            <a:pPr marL="609600" indent="-609600" algn="just">
              <a:buNone/>
            </a:pPr>
            <a:r>
              <a:rPr lang="en-US" altLang="es-DO" sz="2000" b="1">
                <a:solidFill>
                  <a:srgbClr val="F80000"/>
                </a:solidFill>
                <a:latin typeface="NovareseITCTT"/>
              </a:rPr>
              <a:t>9.</a:t>
            </a:r>
            <a:r>
              <a:rPr lang="es-DO" altLang="es-DO" sz="2000">
                <a:latin typeface="NovareseITCTT"/>
              </a:rPr>
              <a:t>	Cuentas incobrables.</a:t>
            </a:r>
            <a:endParaRPr lang="en-US" altLang="es-DO" sz="2000">
              <a:latin typeface="NovareseITCTT"/>
            </a:endParaRPr>
          </a:p>
        </p:txBody>
      </p:sp>
      <p:sp>
        <p:nvSpPr>
          <p:cNvPr id="665603" name="Rectangle 3">
            <a:extLst>
              <a:ext uri="{FF2B5EF4-FFF2-40B4-BE49-F238E27FC236}">
                <a16:creationId xmlns:a16="http://schemas.microsoft.com/office/drawing/2014/main" id="{B9045E9F-E9FC-461D-B309-C931EBCE7680}"/>
              </a:ext>
            </a:extLst>
          </p:cNvPr>
          <p:cNvSpPr>
            <a:spLocks noChangeArrowheads="1"/>
          </p:cNvSpPr>
          <p:nvPr/>
        </p:nvSpPr>
        <p:spPr bwMode="auto">
          <a:xfrm>
            <a:off x="2057400" y="533400"/>
            <a:ext cx="8382000" cy="685800"/>
          </a:xfrm>
          <a:prstGeom prst="rect">
            <a:avLst/>
          </a:prstGeom>
          <a:noFill/>
          <a:ln w="9525">
            <a:noFill/>
            <a:miter lim="800000"/>
            <a:headEnd/>
            <a:tailEnd/>
          </a:ln>
          <a:effectLst/>
        </p:spPr>
        <p:txBody>
          <a:bodyPr lIns="0" tIns="0" rIns="0" bIns="0"/>
          <a:lstStyle/>
          <a:p>
            <a:pPr algn="ctr">
              <a:defRPr/>
            </a:pPr>
            <a:r>
              <a:rPr lang="es-DO" sz="3600" b="1" dirty="0">
                <a:effectLst>
                  <a:outerShdw blurRad="38100" dist="38100" dir="2700000" algn="tl">
                    <a:srgbClr val="C0C0C0"/>
                  </a:outerShdw>
                </a:effectLst>
                <a:latin typeface="Arial Narrow" pitchFamily="34" charset="0"/>
              </a:rPr>
              <a:t>DEDUCCIONES ADMITIDAS (3)</a:t>
            </a: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1EE80526-A5EF-47AA-BBAF-CDD892DC7007}"/>
              </a:ext>
            </a:extLst>
          </p:cNvPr>
          <p:cNvSpPr>
            <a:spLocks noGrp="1" noChangeArrowheads="1"/>
          </p:cNvSpPr>
          <p:nvPr>
            <p:ph idx="1"/>
          </p:nvPr>
        </p:nvSpPr>
        <p:spPr>
          <a:xfrm>
            <a:off x="1905000" y="1676400"/>
            <a:ext cx="8534400" cy="5181600"/>
          </a:xfrm>
        </p:spPr>
        <p:txBody>
          <a:bodyPr/>
          <a:lstStyle/>
          <a:p>
            <a:pPr marL="609600" indent="-609600" algn="just">
              <a:buNone/>
            </a:pPr>
            <a:r>
              <a:rPr lang="en-US" altLang="es-DO" sz="1800">
                <a:solidFill>
                  <a:srgbClr val="F80000"/>
                </a:solidFill>
              </a:rPr>
              <a:t>10.</a:t>
            </a:r>
            <a:r>
              <a:rPr lang="en-US" altLang="es-DO" sz="1800"/>
              <a:t>	</a:t>
            </a:r>
            <a:r>
              <a:rPr lang="es-DO" altLang="es-DO" sz="1800"/>
              <a:t>Donaciones a instituciones de bien publico hasta un 5% de la renta imponible del ejercicio. </a:t>
            </a:r>
            <a:r>
              <a:rPr lang="es-DO" altLang="es-DO" sz="1900"/>
              <a:t>En adición al 5% será posible deducir por concepto de donaciones un 10% adicional, toda vez que dichas donaciones se realicen en favor de entidades educativas de nivel superior legalmente reconocida, esta disposición se fundamenta el artículo 101 de la Ley 139-01. </a:t>
            </a:r>
            <a:r>
              <a:rPr lang="es-DO" altLang="es-DO" sz="1900" b="1">
                <a:solidFill>
                  <a:srgbClr val="000008"/>
                </a:solidFill>
              </a:rPr>
              <a:t>En caso de pérdida fiscal, la empresa  tendrá que auto impugnar la totalidad del gasto en donación</a:t>
            </a:r>
            <a:r>
              <a:rPr lang="es-DO" altLang="es-DO" sz="1900">
                <a:solidFill>
                  <a:srgbClr val="000008"/>
                </a:solidFill>
              </a:rPr>
              <a:t>.</a:t>
            </a:r>
          </a:p>
          <a:p>
            <a:pPr marL="609600" indent="-609600" algn="just">
              <a:buNone/>
            </a:pPr>
            <a:endParaRPr lang="en-US" altLang="es-DO" sz="1800">
              <a:solidFill>
                <a:srgbClr val="000008"/>
              </a:solidFill>
            </a:endParaRPr>
          </a:p>
          <a:p>
            <a:pPr marL="609600" indent="-609600" algn="just">
              <a:buNone/>
            </a:pPr>
            <a:r>
              <a:rPr lang="en-US" altLang="es-DO" sz="1800">
                <a:solidFill>
                  <a:srgbClr val="F80000"/>
                </a:solidFill>
              </a:rPr>
              <a:t>11</a:t>
            </a:r>
            <a:r>
              <a:rPr lang="en-US" altLang="es-DO" sz="1800"/>
              <a:t>.	</a:t>
            </a:r>
            <a:r>
              <a:rPr lang="es-DO" altLang="es-DO" sz="1800"/>
              <a:t>Gastos de investigación  y experimentación, previa autorización de la DGII. Esta deducción no aplica en los casos de tierras</a:t>
            </a:r>
            <a:r>
              <a:rPr lang="es-DO" altLang="es-DO" sz="1900"/>
              <a:t> o bienes depreciables, ni a cualquier gasto en que se haya incurrido o pagado con el propósito de determinar la existencia, ubicación, extensión o calidad de cualquier depósito natural. </a:t>
            </a:r>
          </a:p>
          <a:p>
            <a:pPr marL="609600" indent="-609600" algn="just">
              <a:buNone/>
            </a:pPr>
            <a:endParaRPr lang="en-US" altLang="es-DO" sz="1800"/>
          </a:p>
          <a:p>
            <a:pPr marL="609600" indent="-609600" algn="just">
              <a:buFontTx/>
              <a:buAutoNum type="arabicPeriod" startAt="12"/>
            </a:pPr>
            <a:r>
              <a:rPr lang="es-DO" altLang="es-DO" sz="1800"/>
              <a:t>Las pérdidas que sufrieren las empresas en sus ejercicios económicos.   Serán compensables de las utilidades obtenidas hasta </a:t>
            </a:r>
            <a:r>
              <a:rPr lang="en-US" altLang="es-DO" sz="1800"/>
              <a:t>5</a:t>
            </a:r>
            <a:r>
              <a:rPr lang="es-DO" altLang="es-DO" sz="1800"/>
              <a:t> ejercicios contables siguientes, e</a:t>
            </a:r>
            <a:r>
              <a:rPr lang="en-US" altLang="es-DO" sz="1800"/>
              <a:t>x</a:t>
            </a:r>
            <a:r>
              <a:rPr lang="es-DO" altLang="es-DO" sz="1800"/>
              <a:t>c</a:t>
            </a:r>
            <a:r>
              <a:rPr lang="en-US" altLang="es-DO" sz="1800"/>
              <a:t>epto las p</a:t>
            </a:r>
            <a:r>
              <a:rPr lang="es-DO" altLang="es-DO" sz="1800"/>
              <a:t>é</a:t>
            </a:r>
            <a:r>
              <a:rPr lang="en-US" altLang="es-DO" sz="1800"/>
              <a:t>rdidas fruto de reorganización de sociedades (art. 2 Ley 288-04)</a:t>
            </a:r>
          </a:p>
        </p:txBody>
      </p:sp>
      <p:sp>
        <p:nvSpPr>
          <p:cNvPr id="667651" name="Rectangle 3">
            <a:extLst>
              <a:ext uri="{FF2B5EF4-FFF2-40B4-BE49-F238E27FC236}">
                <a16:creationId xmlns:a16="http://schemas.microsoft.com/office/drawing/2014/main" id="{49C8D14F-D956-4AF2-ADF4-6926195A270A}"/>
              </a:ext>
            </a:extLst>
          </p:cNvPr>
          <p:cNvSpPr>
            <a:spLocks noChangeArrowheads="1"/>
          </p:cNvSpPr>
          <p:nvPr/>
        </p:nvSpPr>
        <p:spPr bwMode="auto">
          <a:xfrm>
            <a:off x="2057400" y="533400"/>
            <a:ext cx="8382000" cy="685800"/>
          </a:xfrm>
          <a:prstGeom prst="rect">
            <a:avLst/>
          </a:prstGeom>
          <a:noFill/>
          <a:ln w="9525">
            <a:noFill/>
            <a:miter lim="800000"/>
            <a:headEnd/>
            <a:tailEnd/>
          </a:ln>
          <a:effectLst/>
        </p:spPr>
        <p:txBody>
          <a:bodyPr lIns="0" tIns="0" rIns="0" bIns="0"/>
          <a:lstStyle/>
          <a:p>
            <a:pPr algn="ctr">
              <a:defRPr/>
            </a:pPr>
            <a:r>
              <a:rPr lang="es-DO" sz="3600" b="1" dirty="0">
                <a:effectLst>
                  <a:outerShdw blurRad="38100" dist="38100" dir="2700000" algn="tl">
                    <a:srgbClr val="C0C0C0"/>
                  </a:outerShdw>
                </a:effectLst>
                <a:latin typeface="Arial Narrow" pitchFamily="34" charset="0"/>
              </a:rPr>
              <a:t>DEDUCCIONES ADMITIDAS (4)</a:t>
            </a: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8D7FCFF1-CC8C-4636-91F9-2301896B93DE}"/>
              </a:ext>
            </a:extLst>
          </p:cNvPr>
          <p:cNvSpPr>
            <a:spLocks noGrp="1" noChangeArrowheads="1"/>
          </p:cNvSpPr>
          <p:nvPr>
            <p:ph idx="1"/>
          </p:nvPr>
        </p:nvSpPr>
        <p:spPr>
          <a:xfrm>
            <a:off x="2133600" y="2057400"/>
            <a:ext cx="8153400" cy="4191000"/>
          </a:xfrm>
        </p:spPr>
        <p:txBody>
          <a:bodyPr/>
          <a:lstStyle/>
          <a:p>
            <a:pPr marL="609600" indent="-609600" algn="just">
              <a:buFontTx/>
              <a:buAutoNum type="arabicPeriod" startAt="13"/>
            </a:pPr>
            <a:r>
              <a:rPr lang="es-DO" altLang="es-DO" sz="2200">
                <a:latin typeface="NovareseITCTT"/>
              </a:rPr>
              <a:t>Aportes a planes de pensiones y jubilaciones.</a:t>
            </a:r>
          </a:p>
          <a:p>
            <a:pPr marL="609600" indent="-609600" algn="just">
              <a:buFontTx/>
              <a:buAutoNum type="arabicPeriod" startAt="13"/>
            </a:pPr>
            <a:endParaRPr lang="en-US" altLang="es-DO" sz="2200">
              <a:latin typeface="NovareseITCTT"/>
            </a:endParaRPr>
          </a:p>
          <a:p>
            <a:pPr marL="609600" indent="-609600" algn="just">
              <a:buNone/>
            </a:pPr>
            <a:r>
              <a:rPr lang="en-US" altLang="es-DO" sz="2200">
                <a:solidFill>
                  <a:srgbClr val="F80000"/>
                </a:solidFill>
                <a:latin typeface="NovareseITCTT"/>
              </a:rPr>
              <a:t>14.</a:t>
            </a:r>
            <a:r>
              <a:rPr lang="en-US" altLang="es-DO" sz="2200">
                <a:latin typeface="NovareseITCTT"/>
              </a:rPr>
              <a:t>	</a:t>
            </a:r>
            <a:r>
              <a:rPr lang="es-DO" altLang="es-DO" sz="2200">
                <a:latin typeface="NovareseITCTT"/>
              </a:rPr>
              <a:t>Las personas físicas excepto los asalariados, deducirán  gastos   comprobados necesarios para obtener, mantener y conservar la renta gravada.</a:t>
            </a:r>
            <a:endParaRPr lang="en-US" altLang="es-DO" sz="2200">
              <a:latin typeface="NovareseITCTT"/>
            </a:endParaRPr>
          </a:p>
          <a:p>
            <a:pPr marL="609600" indent="-609600" algn="just">
              <a:buNone/>
            </a:pPr>
            <a:endParaRPr lang="en-US" altLang="es-DO" sz="2200">
              <a:latin typeface="NovareseITCTT"/>
            </a:endParaRPr>
          </a:p>
          <a:p>
            <a:pPr marL="609600" indent="-609600" algn="just">
              <a:buNone/>
            </a:pPr>
            <a:r>
              <a:rPr lang="en-US" altLang="es-DO" sz="2200">
                <a:solidFill>
                  <a:srgbClr val="F80000"/>
                </a:solidFill>
                <a:latin typeface="NovareseITCTT"/>
              </a:rPr>
              <a:t>15.</a:t>
            </a:r>
            <a:r>
              <a:rPr lang="en-US" altLang="es-DO" sz="2200">
                <a:latin typeface="NovareseITCTT"/>
              </a:rPr>
              <a:t>	</a:t>
            </a:r>
            <a:r>
              <a:rPr lang="es-DO" altLang="es-DO" sz="2200">
                <a:latin typeface="NovareseITCTT"/>
              </a:rPr>
              <a:t>Las provisiones  de las entidades bancarias para activos de alto riesgo,  en la forma que dispongan las autoridades bancarias y financieras del estado.</a:t>
            </a:r>
            <a:endParaRPr lang="en-US" altLang="es-DO" sz="2200">
              <a:latin typeface="NovareseITCTT"/>
            </a:endParaRPr>
          </a:p>
          <a:p>
            <a:pPr marL="609600" indent="-609600" algn="just">
              <a:buNone/>
            </a:pPr>
            <a:endParaRPr lang="en-US" altLang="es-DO" sz="2200">
              <a:latin typeface="NovareseITCTT"/>
            </a:endParaRPr>
          </a:p>
          <a:p>
            <a:pPr marL="609600" indent="-609600" algn="just">
              <a:buNone/>
            </a:pPr>
            <a:endParaRPr lang="en-US" altLang="es-DO" sz="2200">
              <a:latin typeface="NovareseITCTT"/>
            </a:endParaRPr>
          </a:p>
        </p:txBody>
      </p:sp>
      <p:sp>
        <p:nvSpPr>
          <p:cNvPr id="669699" name="Rectangle 3">
            <a:extLst>
              <a:ext uri="{FF2B5EF4-FFF2-40B4-BE49-F238E27FC236}">
                <a16:creationId xmlns:a16="http://schemas.microsoft.com/office/drawing/2014/main" id="{6DA10CDE-1CFA-4760-916D-4ECEA27FC93C}"/>
              </a:ext>
            </a:extLst>
          </p:cNvPr>
          <p:cNvSpPr>
            <a:spLocks noChangeArrowheads="1"/>
          </p:cNvSpPr>
          <p:nvPr/>
        </p:nvSpPr>
        <p:spPr bwMode="auto">
          <a:xfrm>
            <a:off x="2057400" y="533400"/>
            <a:ext cx="8382000" cy="685800"/>
          </a:xfrm>
          <a:prstGeom prst="rect">
            <a:avLst/>
          </a:prstGeom>
          <a:noFill/>
          <a:ln w="9525">
            <a:noFill/>
            <a:miter lim="800000"/>
            <a:headEnd/>
            <a:tailEnd/>
          </a:ln>
          <a:effectLst/>
        </p:spPr>
        <p:txBody>
          <a:bodyPr lIns="0" tIns="0" rIns="0" bIns="0"/>
          <a:lstStyle/>
          <a:p>
            <a:pPr algn="ctr">
              <a:defRPr/>
            </a:pPr>
            <a:r>
              <a:rPr lang="es-DO" sz="3600" b="1" dirty="0">
                <a:effectLst>
                  <a:outerShdw blurRad="38100" dist="38100" dir="2700000" algn="tl">
                    <a:srgbClr val="C0C0C0"/>
                  </a:outerShdw>
                </a:effectLst>
                <a:latin typeface="Arial Narrow" pitchFamily="34" charset="0"/>
              </a:rPr>
              <a:t>DEDUCCIONES ADMITIDAS (5)</a:t>
            </a:r>
          </a:p>
        </p:txBody>
      </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5B7B2FF3-8358-4FF6-AEF4-28EF88C542AE}"/>
              </a:ext>
            </a:extLst>
          </p:cNvPr>
          <p:cNvSpPr>
            <a:spLocks noGrp="1" noChangeArrowheads="1"/>
          </p:cNvSpPr>
          <p:nvPr>
            <p:ph idx="1"/>
          </p:nvPr>
        </p:nvSpPr>
        <p:spPr>
          <a:xfrm>
            <a:off x="2057400" y="2133600"/>
            <a:ext cx="8001000" cy="3962400"/>
          </a:xfrm>
        </p:spPr>
        <p:txBody>
          <a:bodyPr/>
          <a:lstStyle/>
          <a:p>
            <a:pPr marL="609600" indent="-609600" algn="just">
              <a:buNone/>
            </a:pPr>
            <a:r>
              <a:rPr lang="en-US" altLang="es-DO" sz="2000" b="1">
                <a:solidFill>
                  <a:srgbClr val="F80000"/>
                </a:solidFill>
                <a:latin typeface="NovareseITCTT"/>
              </a:rPr>
              <a:t>16.</a:t>
            </a:r>
            <a:r>
              <a:rPr lang="en-US" altLang="es-DO" sz="2000">
                <a:latin typeface="NovareseITCTT"/>
              </a:rPr>
              <a:t>	</a:t>
            </a:r>
            <a:r>
              <a:rPr lang="es-DO" altLang="es-DO" sz="2000">
                <a:latin typeface="NovareseITCTT"/>
              </a:rPr>
              <a:t>Gastos de representación por atenciones en restaurantes y otros lugares públicos a clientes o relacionados, siempre que tengan el comprobante correspondiente.</a:t>
            </a:r>
            <a:endParaRPr lang="en-US" altLang="es-DO" sz="2000">
              <a:latin typeface="NovareseITCTT"/>
            </a:endParaRPr>
          </a:p>
          <a:p>
            <a:pPr marL="609600" indent="-609600" algn="just">
              <a:buNone/>
            </a:pPr>
            <a:endParaRPr lang="en-US" altLang="es-DO" sz="2000">
              <a:latin typeface="NovareseITCTT"/>
            </a:endParaRPr>
          </a:p>
          <a:p>
            <a:pPr marL="609600" indent="-609600" algn="just">
              <a:buNone/>
            </a:pPr>
            <a:r>
              <a:rPr lang="en-US" altLang="es-DO" sz="2000" b="1">
                <a:solidFill>
                  <a:srgbClr val="F80000"/>
                </a:solidFill>
                <a:latin typeface="NovareseITCTT"/>
              </a:rPr>
              <a:t>17</a:t>
            </a:r>
            <a:r>
              <a:rPr lang="en-US" altLang="es-DO" sz="2000">
                <a:solidFill>
                  <a:srgbClr val="F80000"/>
                </a:solidFill>
                <a:latin typeface="NovareseITCTT"/>
              </a:rPr>
              <a:t>.</a:t>
            </a:r>
            <a:r>
              <a:rPr lang="en-US" altLang="es-DO" sz="2000">
                <a:latin typeface="NovareseITCTT"/>
              </a:rPr>
              <a:t>	</a:t>
            </a:r>
            <a:r>
              <a:rPr lang="es-DO" altLang="es-DO" sz="2000">
                <a:latin typeface="NovareseITCTT"/>
              </a:rPr>
              <a:t>Los gastos de viajes y hospedaje que estén vinculados con el negocio</a:t>
            </a:r>
            <a:r>
              <a:rPr lang="en-US" altLang="es-DO" sz="2000">
                <a:latin typeface="NovareseITCTT"/>
              </a:rPr>
              <a:t>.</a:t>
            </a:r>
          </a:p>
          <a:p>
            <a:pPr marL="609600" indent="-609600" algn="just">
              <a:buNone/>
            </a:pPr>
            <a:endParaRPr lang="en-US" altLang="es-DO" sz="2000">
              <a:latin typeface="NovareseITCTT"/>
            </a:endParaRPr>
          </a:p>
          <a:p>
            <a:pPr marL="609600" indent="-609600">
              <a:buNone/>
            </a:pPr>
            <a:r>
              <a:rPr lang="en-US" altLang="es-DO" sz="2000" b="1">
                <a:solidFill>
                  <a:srgbClr val="F80000"/>
                </a:solidFill>
                <a:latin typeface="NovareseITCTT"/>
                <a:cs typeface="Times New Roman" panose="02020603050405020304" pitchFamily="18" charset="0"/>
              </a:rPr>
              <a:t>18</a:t>
            </a:r>
            <a:r>
              <a:rPr lang="es-DO" altLang="es-DO" sz="2000">
                <a:solidFill>
                  <a:srgbClr val="F80000"/>
                </a:solidFill>
                <a:latin typeface="NovareseITCTT"/>
                <a:cs typeface="Times New Roman" panose="02020603050405020304" pitchFamily="18" charset="0"/>
              </a:rPr>
              <a:t>.</a:t>
            </a:r>
            <a:r>
              <a:rPr lang="es-DO" altLang="es-DO" sz="2000">
                <a:latin typeface="NovareseITCTT"/>
                <a:cs typeface="Times New Roman" panose="02020603050405020304" pitchFamily="18" charset="0"/>
              </a:rPr>
              <a:t>	Gastos de celebración de convenciones que tenga el país como sede.</a:t>
            </a:r>
            <a:r>
              <a:rPr lang="en-US" altLang="es-DO" sz="2000">
                <a:latin typeface="NovareseITCTT"/>
              </a:rPr>
              <a:t> </a:t>
            </a:r>
            <a:r>
              <a:rPr lang="es-DO" altLang="es-DO" sz="2000">
                <a:latin typeface="NovareseITCTT"/>
              </a:rPr>
              <a:t> Se requiere invitaciones, programa, etc.</a:t>
            </a:r>
            <a:endParaRPr lang="en-US" altLang="es-DO" sz="2000">
              <a:latin typeface="NovareseITCTT"/>
            </a:endParaRPr>
          </a:p>
          <a:p>
            <a:pPr marL="609600" indent="-609600" algn="just">
              <a:buNone/>
            </a:pPr>
            <a:endParaRPr lang="en-US" altLang="es-DO" sz="2000">
              <a:latin typeface="NovareseITCTT"/>
              <a:cs typeface="Times New Roman" panose="02020603050405020304" pitchFamily="18" charset="0"/>
            </a:endParaRPr>
          </a:p>
        </p:txBody>
      </p:sp>
      <p:sp>
        <p:nvSpPr>
          <p:cNvPr id="671747" name="Rectangle 3">
            <a:extLst>
              <a:ext uri="{FF2B5EF4-FFF2-40B4-BE49-F238E27FC236}">
                <a16:creationId xmlns:a16="http://schemas.microsoft.com/office/drawing/2014/main" id="{1DCB35D5-D56A-432E-AD44-B725EE5BB0CB}"/>
              </a:ext>
            </a:extLst>
          </p:cNvPr>
          <p:cNvSpPr>
            <a:spLocks noChangeArrowheads="1"/>
          </p:cNvSpPr>
          <p:nvPr/>
        </p:nvSpPr>
        <p:spPr bwMode="auto">
          <a:xfrm>
            <a:off x="2057400" y="533400"/>
            <a:ext cx="8382000" cy="685800"/>
          </a:xfrm>
          <a:prstGeom prst="rect">
            <a:avLst/>
          </a:prstGeom>
          <a:noFill/>
          <a:ln w="9525">
            <a:noFill/>
            <a:miter lim="800000"/>
            <a:headEnd/>
            <a:tailEnd/>
          </a:ln>
          <a:effectLst/>
        </p:spPr>
        <p:txBody>
          <a:bodyPr lIns="0" tIns="0" rIns="0" bIns="0"/>
          <a:lstStyle/>
          <a:p>
            <a:pPr algn="ctr">
              <a:defRPr/>
            </a:pPr>
            <a:r>
              <a:rPr lang="es-DO" sz="3600" b="1" dirty="0">
                <a:effectLst>
                  <a:outerShdw blurRad="38100" dist="38100" dir="2700000" algn="tl">
                    <a:srgbClr val="C0C0C0"/>
                  </a:outerShdw>
                </a:effectLst>
                <a:latin typeface="Arial Narrow" pitchFamily="34" charset="0"/>
              </a:rPr>
              <a:t>DEDUCCIONES ADMITIDAS (6)</a:t>
            </a:r>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3DD0643F-0F95-437B-86CE-BD1244D82E22}"/>
              </a:ext>
            </a:extLst>
          </p:cNvPr>
          <p:cNvSpPr>
            <a:spLocks noGrp="1" noChangeArrowheads="1"/>
          </p:cNvSpPr>
          <p:nvPr>
            <p:ph idx="1"/>
          </p:nvPr>
        </p:nvSpPr>
        <p:spPr>
          <a:xfrm>
            <a:off x="1981200" y="1828800"/>
            <a:ext cx="8001000" cy="4419600"/>
          </a:xfrm>
        </p:spPr>
        <p:txBody>
          <a:bodyPr/>
          <a:lstStyle/>
          <a:p>
            <a:pPr marL="609600" indent="-609600" algn="ctr">
              <a:buNone/>
            </a:pPr>
            <a:r>
              <a:rPr lang="es-DO" altLang="es-DO" sz="2000" b="1">
                <a:solidFill>
                  <a:srgbClr val="F80000"/>
                </a:solidFill>
                <a:latin typeface="NovareseITCTT"/>
                <a:cs typeface="Times New Roman" panose="02020603050405020304" pitchFamily="18" charset="0"/>
              </a:rPr>
              <a:t>Partidas No Deducibles</a:t>
            </a:r>
            <a:r>
              <a:rPr lang="es-DO" altLang="es-DO" sz="2100" b="1">
                <a:solidFill>
                  <a:srgbClr val="F80000"/>
                </a:solidFill>
                <a:latin typeface="NovareseITCTT"/>
                <a:cs typeface="Times New Roman" panose="02020603050405020304" pitchFamily="18" charset="0"/>
              </a:rPr>
              <a:t> </a:t>
            </a:r>
          </a:p>
          <a:p>
            <a:pPr marL="609600" indent="-609600" algn="ctr">
              <a:buNone/>
            </a:pPr>
            <a:r>
              <a:rPr lang="es-DO" altLang="es-DO" sz="1600" b="1">
                <a:solidFill>
                  <a:srgbClr val="F80000"/>
                </a:solidFill>
                <a:latin typeface="NovareseITCTT"/>
                <a:cs typeface="Times New Roman" panose="02020603050405020304" pitchFamily="18" charset="0"/>
              </a:rPr>
              <a:t>(Art. 288</a:t>
            </a:r>
            <a:r>
              <a:rPr lang="en-US" altLang="es-DO" sz="1600" b="1">
                <a:solidFill>
                  <a:srgbClr val="F80000"/>
                </a:solidFill>
                <a:latin typeface="NovareseITCTT"/>
                <a:cs typeface="Times New Roman" panose="02020603050405020304" pitchFamily="18" charset="0"/>
              </a:rPr>
              <a:t> Ley 11-92 </a:t>
            </a:r>
            <a:r>
              <a:rPr lang="es-DO" altLang="es-DO" sz="1600" b="1">
                <a:solidFill>
                  <a:srgbClr val="F80000"/>
                </a:solidFill>
                <a:latin typeface="NovareseITCTT"/>
                <a:cs typeface="Times New Roman" panose="02020603050405020304" pitchFamily="18" charset="0"/>
              </a:rPr>
              <a:t> y 40 del reglamento</a:t>
            </a:r>
            <a:r>
              <a:rPr lang="en-US" altLang="es-DO" sz="1600" b="1">
                <a:solidFill>
                  <a:srgbClr val="F80000"/>
                </a:solidFill>
                <a:latin typeface="NovareseITCTT"/>
                <a:cs typeface="Times New Roman" panose="02020603050405020304" pitchFamily="18" charset="0"/>
              </a:rPr>
              <a:t> 139-98</a:t>
            </a:r>
            <a:r>
              <a:rPr lang="es-DO" altLang="es-DO" sz="1600" b="1">
                <a:solidFill>
                  <a:srgbClr val="F80000"/>
                </a:solidFill>
                <a:latin typeface="NovareseITCTT"/>
                <a:cs typeface="Times New Roman" panose="02020603050405020304" pitchFamily="18" charset="0"/>
              </a:rPr>
              <a:t>)</a:t>
            </a:r>
          </a:p>
          <a:p>
            <a:pPr marL="609600" indent="-609600" algn="just">
              <a:buNone/>
            </a:pPr>
            <a:endParaRPr lang="es-DO" altLang="es-DO" sz="1600">
              <a:latin typeface="NovareseITCTT"/>
              <a:cs typeface="Times New Roman" panose="02020603050405020304" pitchFamily="18" charset="0"/>
            </a:endParaRPr>
          </a:p>
          <a:p>
            <a:pPr marL="609600" indent="-609600" algn="just">
              <a:buNone/>
            </a:pPr>
            <a:r>
              <a:rPr lang="es-DO" altLang="es-DO" sz="2100">
                <a:latin typeface="NovareseITCTT"/>
              </a:rPr>
              <a:t>    </a:t>
            </a:r>
            <a:r>
              <a:rPr lang="en-US" altLang="es-DO" sz="2100" b="1">
                <a:solidFill>
                  <a:srgbClr val="F80000"/>
                </a:solidFill>
                <a:latin typeface="NovareseITCTT"/>
              </a:rPr>
              <a:t>1</a:t>
            </a:r>
            <a:r>
              <a:rPr lang="es-DO" altLang="es-DO" b="1">
                <a:solidFill>
                  <a:srgbClr val="F80000"/>
                </a:solidFill>
                <a:latin typeface="NovareseITCTT"/>
              </a:rPr>
              <a:t>.</a:t>
            </a:r>
            <a:r>
              <a:rPr lang="en-US" altLang="es-DO" b="1">
                <a:solidFill>
                  <a:srgbClr val="F80000"/>
                </a:solidFill>
                <a:latin typeface="NovareseITCTT"/>
              </a:rPr>
              <a:t>	</a:t>
            </a:r>
            <a:r>
              <a:rPr lang="es-DO" altLang="es-DO" sz="2000">
                <a:latin typeface="NovareseITCTT"/>
              </a:rPr>
              <a:t>Gastos personales del dueño, socio o representante del</a:t>
            </a:r>
            <a:r>
              <a:rPr lang="en-US" altLang="es-DO" sz="2000">
                <a:latin typeface="NovareseITCTT"/>
              </a:rPr>
              <a:t> negocio.</a:t>
            </a:r>
            <a:r>
              <a:rPr lang="es-DO" altLang="es-DO" sz="2000">
                <a:latin typeface="NovareseITCTT"/>
              </a:rPr>
              <a:t> Multa equivalente al 27% del gasto (Ley 288-04).</a:t>
            </a:r>
          </a:p>
          <a:p>
            <a:pPr marL="609600" indent="-609600" algn="just">
              <a:buNone/>
            </a:pPr>
            <a:r>
              <a:rPr lang="es-DO" altLang="es-DO" sz="2000">
                <a:latin typeface="NovareseITCTT"/>
                <a:cs typeface="Times New Roman" panose="02020603050405020304" pitchFamily="18" charset="0"/>
              </a:rPr>
              <a:t> </a:t>
            </a:r>
          </a:p>
          <a:p>
            <a:pPr marL="609600" indent="-609600" algn="just">
              <a:buNone/>
            </a:pPr>
            <a:r>
              <a:rPr lang="es-DO" altLang="es-DO" sz="2000" b="1">
                <a:solidFill>
                  <a:srgbClr val="F80000"/>
                </a:solidFill>
                <a:latin typeface="NovareseITCTT"/>
                <a:cs typeface="Times New Roman" panose="02020603050405020304" pitchFamily="18" charset="0"/>
              </a:rPr>
              <a:t>    </a:t>
            </a:r>
            <a:r>
              <a:rPr lang="en-US" altLang="es-DO" sz="2000" b="1">
                <a:solidFill>
                  <a:srgbClr val="F80000"/>
                </a:solidFill>
                <a:latin typeface="NovareseITCTT"/>
                <a:cs typeface="Times New Roman" panose="02020603050405020304" pitchFamily="18" charset="0"/>
              </a:rPr>
              <a:t>2</a:t>
            </a:r>
            <a:r>
              <a:rPr lang="es-DO" altLang="es-DO" sz="2000" b="1">
                <a:solidFill>
                  <a:srgbClr val="F80000"/>
                </a:solidFill>
                <a:latin typeface="NovareseITCTT"/>
                <a:cs typeface="Times New Roman" panose="02020603050405020304" pitchFamily="18" charset="0"/>
              </a:rPr>
              <a:t>.</a:t>
            </a:r>
            <a:r>
              <a:rPr lang="es-DO" altLang="es-DO" sz="2000">
                <a:latin typeface="NovareseITCTT"/>
                <a:cs typeface="Times New Roman" panose="02020603050405020304" pitchFamily="18" charset="0"/>
              </a:rPr>
              <a:t> Retiros o sueldos a dueño, socio, accionistas, conjugue o parientes del dueño </a:t>
            </a:r>
            <a:r>
              <a:rPr lang="en-US" altLang="es-DO" sz="2000">
                <a:latin typeface="NovareseITCTT"/>
                <a:cs typeface="Times New Roman" panose="02020603050405020304" pitchFamily="18" charset="0"/>
              </a:rPr>
              <a:t>	</a:t>
            </a:r>
            <a:r>
              <a:rPr lang="es-DO" altLang="es-DO" sz="2000">
                <a:latin typeface="NovareseITCTT"/>
                <a:cs typeface="Times New Roman" panose="02020603050405020304" pitchFamily="18" charset="0"/>
              </a:rPr>
              <a:t>sin la prestación  real de un servicio, y de existir dicha prestación la remuneración deberá ser en un monto que no sea mayor a lo que se pagaría a terceros por servicios similares.</a:t>
            </a:r>
          </a:p>
          <a:p>
            <a:pPr marL="609600" indent="-609600" algn="just">
              <a:buNone/>
            </a:pPr>
            <a:r>
              <a:rPr lang="es-DO" altLang="es-DO" sz="2000">
                <a:latin typeface="NovareseITCTT"/>
                <a:cs typeface="Times New Roman" panose="02020603050405020304" pitchFamily="18" charset="0"/>
              </a:rPr>
              <a:t> </a:t>
            </a:r>
          </a:p>
          <a:p>
            <a:pPr marL="609600" indent="-609600" algn="just">
              <a:buNone/>
            </a:pPr>
            <a:r>
              <a:rPr lang="es-DO" altLang="es-DO" sz="2000">
                <a:latin typeface="NovareseITCTT"/>
                <a:cs typeface="Times New Roman" panose="02020603050405020304" pitchFamily="18" charset="0"/>
              </a:rPr>
              <a:t> </a:t>
            </a:r>
            <a:r>
              <a:rPr lang="en-US" altLang="es-DO" sz="2000">
                <a:latin typeface="NovareseITCTT"/>
                <a:cs typeface="Times New Roman" panose="02020603050405020304" pitchFamily="18" charset="0"/>
              </a:rPr>
              <a:t>   </a:t>
            </a:r>
            <a:r>
              <a:rPr lang="en-US" altLang="es-DO" sz="2000" b="1">
                <a:solidFill>
                  <a:srgbClr val="F80000"/>
                </a:solidFill>
                <a:latin typeface="NovareseITCTT"/>
                <a:cs typeface="Times New Roman" panose="02020603050405020304" pitchFamily="18" charset="0"/>
              </a:rPr>
              <a:t>3</a:t>
            </a:r>
            <a:r>
              <a:rPr lang="es-DO" altLang="es-DO" sz="2000" b="1">
                <a:solidFill>
                  <a:srgbClr val="F80000"/>
                </a:solidFill>
                <a:latin typeface="NovareseITCTT"/>
                <a:cs typeface="Times New Roman" panose="02020603050405020304" pitchFamily="18" charset="0"/>
              </a:rPr>
              <a:t>.</a:t>
            </a:r>
            <a:r>
              <a:rPr lang="es-DO" altLang="es-DO" sz="2000">
                <a:latin typeface="NovareseITCTT"/>
                <a:cs typeface="Times New Roman" panose="02020603050405020304" pitchFamily="18" charset="0"/>
              </a:rPr>
              <a:t>   Pérdidas provenientes de operaciones ilícitas</a:t>
            </a:r>
            <a:r>
              <a:rPr lang="en-US" altLang="es-DO" sz="2000">
                <a:latin typeface="NovareseITCTT"/>
                <a:cs typeface="Times New Roman" panose="02020603050405020304" pitchFamily="18" charset="0"/>
              </a:rPr>
              <a:t>.</a:t>
            </a:r>
          </a:p>
        </p:txBody>
      </p:sp>
      <p:sp>
        <p:nvSpPr>
          <p:cNvPr id="673795" name="Rectangle 3">
            <a:extLst>
              <a:ext uri="{FF2B5EF4-FFF2-40B4-BE49-F238E27FC236}">
                <a16:creationId xmlns:a16="http://schemas.microsoft.com/office/drawing/2014/main" id="{8E798BE9-64B2-4DF8-9228-9C184CBFE3F5}"/>
              </a:ext>
            </a:extLst>
          </p:cNvPr>
          <p:cNvSpPr>
            <a:spLocks noChangeArrowheads="1"/>
          </p:cNvSpPr>
          <p:nvPr/>
        </p:nvSpPr>
        <p:spPr bwMode="auto">
          <a:xfrm>
            <a:off x="1676400" y="533400"/>
            <a:ext cx="8915400" cy="685800"/>
          </a:xfrm>
          <a:prstGeom prst="rect">
            <a:avLst/>
          </a:prstGeom>
          <a:noFill/>
          <a:ln w="9525">
            <a:noFill/>
            <a:miter lim="800000"/>
            <a:headEnd/>
            <a:tailEnd/>
          </a:ln>
          <a:effectLst/>
        </p:spPr>
        <p:txBody>
          <a:bodyPr lIns="0" tIns="0" rIns="0" bIns="0"/>
          <a:lstStyle/>
          <a:p>
            <a:pPr algn="ctr">
              <a:defRPr/>
            </a:pPr>
            <a:r>
              <a:rPr lang="es-DO" sz="3600" b="1" dirty="0">
                <a:effectLst>
                  <a:outerShdw blurRad="38100" dist="38100" dir="2700000" algn="tl">
                    <a:srgbClr val="C0C0C0"/>
                  </a:outerShdw>
                </a:effectLst>
                <a:latin typeface="Arial Narrow" pitchFamily="34" charset="0"/>
              </a:rPr>
              <a:t>DEDUCCIONES NO ADMITIDAS (1)</a:t>
            </a:r>
          </a:p>
        </p:txBody>
      </p:sp>
      <p:pic>
        <p:nvPicPr>
          <p:cNvPr id="33796" name="Picture 4" descr="16567">
            <a:extLst>
              <a:ext uri="{FF2B5EF4-FFF2-40B4-BE49-F238E27FC236}">
                <a16:creationId xmlns:a16="http://schemas.microsoft.com/office/drawing/2014/main" id="{5132AA9B-533E-49CC-9F8C-6C4F7ACDEB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67800" y="5257800"/>
            <a:ext cx="12573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A38FF0E1-AEF0-4989-A06B-5554A37574D2}"/>
              </a:ext>
            </a:extLst>
          </p:cNvPr>
          <p:cNvSpPr>
            <a:spLocks noGrp="1" noChangeArrowheads="1"/>
          </p:cNvSpPr>
          <p:nvPr>
            <p:ph idx="1"/>
          </p:nvPr>
        </p:nvSpPr>
        <p:spPr>
          <a:xfrm>
            <a:off x="2209800" y="1981200"/>
            <a:ext cx="8001000" cy="4114800"/>
          </a:xfrm>
        </p:spPr>
        <p:txBody>
          <a:bodyPr>
            <a:normAutofit fontScale="92500" lnSpcReduction="20000"/>
          </a:bodyPr>
          <a:lstStyle/>
          <a:p>
            <a:pPr marL="365760" indent="-256032">
              <a:buNone/>
              <a:defRPr/>
            </a:pPr>
            <a:r>
              <a:rPr lang="en-US" altLang="es-DO" sz="2000" b="1">
                <a:solidFill>
                  <a:srgbClr val="F80000"/>
                </a:solidFill>
                <a:latin typeface="NovareseITCTT"/>
              </a:rPr>
              <a:t>4</a:t>
            </a:r>
            <a:r>
              <a:rPr lang="es-DO" altLang="es-DO" sz="2000" b="1">
                <a:solidFill>
                  <a:srgbClr val="F80000"/>
                </a:solidFill>
                <a:latin typeface="NovareseITCTT"/>
              </a:rPr>
              <a:t>.  </a:t>
            </a:r>
            <a:r>
              <a:rPr lang="es-DO" altLang="es-DO" sz="2000">
                <a:latin typeface="NovareseITCTT"/>
              </a:rPr>
              <a:t>Impuesto sobre la renta corporativo y retenciones del impuesto sustitutivo de retribuciones complementarias.</a:t>
            </a:r>
            <a:endParaRPr lang="en-US" altLang="es-DO" sz="2000">
              <a:latin typeface="NovareseITCTT"/>
            </a:endParaRPr>
          </a:p>
          <a:p>
            <a:pPr marL="365760" indent="-256032">
              <a:buNone/>
              <a:defRPr/>
            </a:pPr>
            <a:endParaRPr lang="en-US" altLang="es-DO" sz="2000">
              <a:latin typeface="NovareseITCTT"/>
            </a:endParaRPr>
          </a:p>
          <a:p>
            <a:pPr marL="365760" indent="-256032">
              <a:buNone/>
              <a:defRPr/>
            </a:pPr>
            <a:r>
              <a:rPr lang="en-US" altLang="es-DO" sz="2000" b="1">
                <a:solidFill>
                  <a:srgbClr val="F80000"/>
                </a:solidFill>
                <a:latin typeface="NovareseITCTT"/>
              </a:rPr>
              <a:t>5. </a:t>
            </a:r>
            <a:r>
              <a:rPr lang="en-US" altLang="es-DO" sz="2000">
                <a:latin typeface="NovareseITCTT"/>
              </a:rPr>
              <a:t>Los</a:t>
            </a:r>
            <a:r>
              <a:rPr lang="es-DO" altLang="es-DO" sz="2000">
                <a:latin typeface="NovareseITCTT"/>
              </a:rPr>
              <a:t> recargos, multas e intereses</a:t>
            </a:r>
            <a:r>
              <a:rPr lang="en-US" altLang="es-DO" sz="2000">
                <a:latin typeface="NovareseITCTT"/>
              </a:rPr>
              <a:t> por incumplimiento de cualquier ley tributaria (</a:t>
            </a:r>
            <a:r>
              <a:rPr lang="es-DO" altLang="es-DO" sz="2000">
                <a:latin typeface="NovareseITCTT"/>
              </a:rPr>
              <a:t> A</a:t>
            </a:r>
            <a:r>
              <a:rPr lang="en-US" altLang="es-DO" sz="2000">
                <a:latin typeface="NovareseITCTT"/>
              </a:rPr>
              <a:t>rt.4 Ley 288-04 )</a:t>
            </a:r>
          </a:p>
          <a:p>
            <a:pPr marL="365760" indent="-256032">
              <a:buNone/>
              <a:defRPr/>
            </a:pPr>
            <a:endParaRPr lang="es-DO" altLang="es-DO" sz="2000">
              <a:latin typeface="NovareseITCTT"/>
            </a:endParaRPr>
          </a:p>
          <a:p>
            <a:pPr marL="365760" indent="-256032">
              <a:buNone/>
              <a:defRPr/>
            </a:pPr>
            <a:r>
              <a:rPr lang="en-US" altLang="es-DO" sz="2000" b="1">
                <a:solidFill>
                  <a:srgbClr val="F80000"/>
                </a:solidFill>
                <a:latin typeface="NovareseITCTT"/>
              </a:rPr>
              <a:t>6</a:t>
            </a:r>
            <a:r>
              <a:rPr lang="es-DO" altLang="es-DO" sz="2000" b="1">
                <a:solidFill>
                  <a:srgbClr val="F80000"/>
                </a:solidFill>
                <a:latin typeface="NovareseITCTT"/>
              </a:rPr>
              <a:t>. </a:t>
            </a:r>
            <a:r>
              <a:rPr lang="es-DO" altLang="es-DO" sz="2000">
                <a:latin typeface="NovareseITCTT"/>
              </a:rPr>
              <a:t>Gastos sin comprobantes o sin NCF</a:t>
            </a:r>
          </a:p>
          <a:p>
            <a:pPr marL="365760" indent="-256032" algn="just">
              <a:buNone/>
              <a:defRPr/>
            </a:pPr>
            <a:r>
              <a:rPr lang="es-DO" altLang="es-DO" sz="2000">
                <a:latin typeface="NovareseITCTT"/>
              </a:rPr>
              <a:t> </a:t>
            </a:r>
          </a:p>
          <a:p>
            <a:pPr marL="365760" indent="-256032" algn="just">
              <a:buNone/>
              <a:defRPr/>
            </a:pPr>
            <a:r>
              <a:rPr lang="en-US" altLang="es-DO" sz="2000" b="1">
                <a:solidFill>
                  <a:srgbClr val="F80000"/>
                </a:solidFill>
                <a:latin typeface="NovareseITCTT"/>
              </a:rPr>
              <a:t>7</a:t>
            </a:r>
            <a:r>
              <a:rPr lang="es-DO" altLang="es-DO" sz="2000" b="1">
                <a:solidFill>
                  <a:srgbClr val="F80000"/>
                </a:solidFill>
                <a:latin typeface="NovareseITCTT"/>
              </a:rPr>
              <a:t>. </a:t>
            </a:r>
            <a:r>
              <a:rPr lang="es-DO" altLang="es-DO" sz="2000">
                <a:latin typeface="NovareseITCTT"/>
              </a:rPr>
              <a:t>Remuneraciones a personas y organismos que </a:t>
            </a:r>
            <a:r>
              <a:rPr lang="en-US" altLang="es-DO" sz="2000">
                <a:latin typeface="NovareseITCTT"/>
              </a:rPr>
              <a:t> </a:t>
            </a:r>
            <a:r>
              <a:rPr lang="es-DO" altLang="es-DO" sz="2000">
                <a:latin typeface="NovareseITCTT"/>
              </a:rPr>
              <a:t>actúen desde    el exterior (directivos, consejo y otros</a:t>
            </a:r>
            <a:r>
              <a:rPr lang="en-US" altLang="es-DO" sz="2000">
                <a:latin typeface="NovareseITCTT"/>
              </a:rPr>
              <a:t> organismos </a:t>
            </a:r>
            <a:r>
              <a:rPr lang="es-DO" altLang="es-DO" sz="2000">
                <a:latin typeface="NovareseITCTT"/>
              </a:rPr>
              <a:t>administrativos) a </a:t>
            </a:r>
            <a:r>
              <a:rPr lang="en-US" altLang="es-DO" sz="2000">
                <a:latin typeface="NovareseITCTT"/>
              </a:rPr>
              <a:t>m</a:t>
            </a:r>
            <a:r>
              <a:rPr lang="es-DO" altLang="es-DO" sz="2000">
                <a:latin typeface="NovareseITCTT"/>
              </a:rPr>
              <a:t>enos</a:t>
            </a:r>
            <a:r>
              <a:rPr lang="en-US" altLang="es-DO" sz="2000">
                <a:latin typeface="NovareseITCTT"/>
              </a:rPr>
              <a:t> </a:t>
            </a:r>
            <a:r>
              <a:rPr lang="es-DO" altLang="es-DO" sz="2000">
                <a:latin typeface="NovareseITCTT"/>
              </a:rPr>
              <a:t>que se demuestre que efectivamente la </a:t>
            </a:r>
            <a:r>
              <a:rPr lang="en-US" altLang="es-DO" sz="2000">
                <a:latin typeface="NovareseITCTT"/>
              </a:rPr>
              <a:t>e</a:t>
            </a:r>
            <a:r>
              <a:rPr lang="es-DO" altLang="es-DO" sz="2000">
                <a:latin typeface="NovareseITCTT"/>
              </a:rPr>
              <a:t>mpresa domiciliada en  el país, haya obtenido a </a:t>
            </a:r>
            <a:r>
              <a:rPr lang="en-US" altLang="es-DO" sz="2000">
                <a:latin typeface="NovareseITCTT"/>
              </a:rPr>
              <a:t>a</a:t>
            </a:r>
            <a:r>
              <a:rPr lang="es-DO" altLang="es-DO" sz="2000">
                <a:latin typeface="NovareseITCTT"/>
              </a:rPr>
              <a:t>través de dichos organismos rentas de </a:t>
            </a:r>
            <a:r>
              <a:rPr lang="en-US" altLang="es-DO" sz="2000">
                <a:latin typeface="NovareseITCTT"/>
              </a:rPr>
              <a:t>fuentes </a:t>
            </a:r>
            <a:r>
              <a:rPr lang="es-DO" altLang="es-DO" sz="2000">
                <a:latin typeface="NovareseITCTT"/>
              </a:rPr>
              <a:t>dominicana.</a:t>
            </a:r>
          </a:p>
          <a:p>
            <a:pPr marL="365760" indent="-256032" algn="just">
              <a:buNone/>
              <a:defRPr/>
            </a:pPr>
            <a:r>
              <a:rPr lang="es-DO" altLang="es-DO" sz="2000">
                <a:latin typeface="NovareseITCTT"/>
                <a:cs typeface="Times New Roman" pitchFamily="18" charset="0"/>
              </a:rPr>
              <a:t> </a:t>
            </a:r>
          </a:p>
          <a:p>
            <a:pPr marL="365760" indent="-256032" algn="just">
              <a:buNone/>
              <a:defRPr/>
            </a:pPr>
            <a:r>
              <a:rPr lang="es-DO" altLang="es-DO" sz="1700">
                <a:latin typeface="NovareseITCTT"/>
                <a:cs typeface="Times New Roman" pitchFamily="18" charset="0"/>
              </a:rPr>
              <a:t>     </a:t>
            </a:r>
            <a:endParaRPr lang="es-DO" altLang="es-DO" sz="1700">
              <a:latin typeface="NovareseITCTT"/>
            </a:endParaRPr>
          </a:p>
          <a:p>
            <a:pPr marL="365760" indent="-256032">
              <a:buNone/>
              <a:defRPr/>
            </a:pPr>
            <a:endParaRPr lang="en-US" altLang="es-DO" sz="1700">
              <a:latin typeface="NovareseITCTT"/>
            </a:endParaRPr>
          </a:p>
        </p:txBody>
      </p:sp>
      <p:sp>
        <p:nvSpPr>
          <p:cNvPr id="675843" name="Rectangle 3">
            <a:extLst>
              <a:ext uri="{FF2B5EF4-FFF2-40B4-BE49-F238E27FC236}">
                <a16:creationId xmlns:a16="http://schemas.microsoft.com/office/drawing/2014/main" id="{8F968774-45C3-4525-8BA5-AA3E090D481B}"/>
              </a:ext>
            </a:extLst>
          </p:cNvPr>
          <p:cNvSpPr>
            <a:spLocks noChangeArrowheads="1"/>
          </p:cNvSpPr>
          <p:nvPr/>
        </p:nvSpPr>
        <p:spPr bwMode="auto">
          <a:xfrm>
            <a:off x="1676400" y="533400"/>
            <a:ext cx="8915400" cy="685800"/>
          </a:xfrm>
          <a:prstGeom prst="rect">
            <a:avLst/>
          </a:prstGeom>
          <a:noFill/>
          <a:ln w="9525">
            <a:noFill/>
            <a:miter lim="800000"/>
            <a:headEnd/>
            <a:tailEnd/>
          </a:ln>
          <a:effectLst/>
        </p:spPr>
        <p:txBody>
          <a:bodyPr lIns="0" tIns="0" rIns="0" bIns="0"/>
          <a:lstStyle/>
          <a:p>
            <a:pPr algn="ctr">
              <a:defRPr/>
            </a:pPr>
            <a:r>
              <a:rPr lang="es-DO" sz="3600" b="1" dirty="0">
                <a:effectLst>
                  <a:outerShdw blurRad="38100" dist="38100" dir="2700000" algn="tl">
                    <a:srgbClr val="C0C0C0"/>
                  </a:outerShdw>
                </a:effectLst>
                <a:latin typeface="Arial Narrow" pitchFamily="34" charset="0"/>
              </a:rPr>
              <a:t>DEDUCCIONES NO ADMITIDAS (2)</a:t>
            </a:r>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4DE47112-D23A-49AF-9C9F-5C57C8D1014B}"/>
              </a:ext>
            </a:extLst>
          </p:cNvPr>
          <p:cNvSpPr>
            <a:spLocks noGrp="1" noChangeArrowheads="1"/>
          </p:cNvSpPr>
          <p:nvPr>
            <p:ph idx="1"/>
          </p:nvPr>
        </p:nvSpPr>
        <p:spPr>
          <a:xfrm>
            <a:off x="2438400" y="2057400"/>
            <a:ext cx="7391400" cy="3886200"/>
          </a:xfrm>
        </p:spPr>
        <p:txBody>
          <a:bodyPr/>
          <a:lstStyle/>
          <a:p>
            <a:pPr algn="just">
              <a:lnSpc>
                <a:spcPct val="90000"/>
              </a:lnSpc>
              <a:buFontTx/>
              <a:buNone/>
            </a:pPr>
            <a:r>
              <a:rPr lang="en-US" altLang="es-DO" sz="2100" b="1">
                <a:solidFill>
                  <a:srgbClr val="F80000"/>
                </a:solidFill>
                <a:latin typeface="NovareseITCTT"/>
              </a:rPr>
              <a:t>7</a:t>
            </a:r>
            <a:r>
              <a:rPr lang="es-DO" altLang="es-DO" sz="2100" b="1">
                <a:solidFill>
                  <a:srgbClr val="F80000"/>
                </a:solidFill>
                <a:latin typeface="NovareseITCTT"/>
              </a:rPr>
              <a:t> </a:t>
            </a:r>
            <a:r>
              <a:rPr lang="es-DO" altLang="es-DO" sz="2200">
                <a:latin typeface="NovareseITCTT"/>
              </a:rPr>
              <a:t>Utilidades destinadas a reservas o aumentos de</a:t>
            </a:r>
            <a:r>
              <a:rPr lang="en-US" altLang="es-DO" sz="2200">
                <a:latin typeface="NovareseITCTT"/>
              </a:rPr>
              <a:t>  </a:t>
            </a:r>
            <a:r>
              <a:rPr lang="es-DO" altLang="es-DO" sz="2200">
                <a:latin typeface="NovareseITCTT"/>
              </a:rPr>
              <a:t>capital </a:t>
            </a:r>
            <a:r>
              <a:rPr lang="en-US" altLang="es-DO" sz="2200">
                <a:latin typeface="NovareseITCTT"/>
              </a:rPr>
              <a:t>  </a:t>
            </a:r>
            <a:r>
              <a:rPr lang="es-DO" altLang="es-DO" sz="2200">
                <a:latin typeface="NovareseITCTT"/>
              </a:rPr>
              <a:t>antes del impuesto sobre la renta.</a:t>
            </a:r>
          </a:p>
          <a:p>
            <a:pPr algn="just">
              <a:lnSpc>
                <a:spcPct val="90000"/>
              </a:lnSpc>
              <a:buFontTx/>
              <a:buNone/>
            </a:pPr>
            <a:endParaRPr lang="en-US" altLang="es-DO" sz="1400">
              <a:latin typeface="NovareseITCTT"/>
            </a:endParaRPr>
          </a:p>
          <a:p>
            <a:pPr algn="just">
              <a:lnSpc>
                <a:spcPct val="90000"/>
              </a:lnSpc>
              <a:buFontTx/>
              <a:buNone/>
            </a:pPr>
            <a:r>
              <a:rPr lang="en-US" altLang="es-DO" sz="2100" b="1">
                <a:solidFill>
                  <a:srgbClr val="F80000"/>
                </a:solidFill>
                <a:latin typeface="NovareseITCTT"/>
                <a:cs typeface="Times New Roman" panose="02020603050405020304" pitchFamily="18" charset="0"/>
              </a:rPr>
              <a:t>8 </a:t>
            </a:r>
            <a:r>
              <a:rPr lang="es-DO" altLang="es-DO" sz="2100">
                <a:latin typeface="NovareseITCTT"/>
                <a:cs typeface="Times New Roman" panose="02020603050405020304" pitchFamily="18" charset="0"/>
              </a:rPr>
              <a:t>Gratificaciones, aguinaldos, bonificaciones y otras e</a:t>
            </a:r>
            <a:r>
              <a:rPr lang="en-US" altLang="es-DO" sz="2100">
                <a:latin typeface="NovareseITCTT"/>
                <a:cs typeface="Times New Roman" panose="02020603050405020304" pitchFamily="18" charset="0"/>
              </a:rPr>
              <a:t>r</a:t>
            </a:r>
            <a:r>
              <a:rPr lang="es-DO" altLang="es-DO" sz="2100">
                <a:latin typeface="NovareseITCTT"/>
                <a:cs typeface="Times New Roman" panose="02020603050405020304" pitchFamily="18" charset="0"/>
              </a:rPr>
              <a:t>ogaciones similares pagadas a </a:t>
            </a:r>
            <a:r>
              <a:rPr lang="en-US" altLang="es-DO" sz="2100">
                <a:latin typeface="NovareseITCTT"/>
                <a:cs typeface="Times New Roman" panose="02020603050405020304" pitchFamily="18" charset="0"/>
              </a:rPr>
              <a:t>  </a:t>
            </a:r>
            <a:r>
              <a:rPr lang="es-DO" altLang="es-DO" sz="2100">
                <a:latin typeface="NovareseITCTT"/>
                <a:cs typeface="Times New Roman" panose="02020603050405020304" pitchFamily="18" charset="0"/>
              </a:rPr>
              <a:t>empleados</a:t>
            </a:r>
            <a:r>
              <a:rPr lang="en-US" altLang="es-DO" sz="2100">
                <a:latin typeface="NovareseITCTT"/>
                <a:cs typeface="Times New Roman" panose="02020603050405020304" pitchFamily="18" charset="0"/>
              </a:rPr>
              <a:t>  </a:t>
            </a:r>
            <a:r>
              <a:rPr lang="es-DO" altLang="es-DO" sz="2100">
                <a:latin typeface="NovareseITCTT"/>
                <a:cs typeface="Times New Roman" panose="02020603050405020304" pitchFamily="18" charset="0"/>
              </a:rPr>
              <a:t> en </a:t>
            </a:r>
            <a:r>
              <a:rPr lang="en-US" altLang="es-DO" sz="2100">
                <a:latin typeface="NovareseITCTT"/>
                <a:cs typeface="Times New Roman" panose="02020603050405020304" pitchFamily="18" charset="0"/>
              </a:rPr>
              <a:t>   </a:t>
            </a:r>
            <a:r>
              <a:rPr lang="es-DO" altLang="es-DO" sz="2100">
                <a:latin typeface="NovareseITCTT"/>
                <a:cs typeface="Times New Roman" panose="02020603050405020304" pitchFamily="18" charset="0"/>
              </a:rPr>
              <a:t>forma</a:t>
            </a:r>
            <a:r>
              <a:rPr lang="en-US" altLang="es-DO" sz="2100">
                <a:latin typeface="NovareseITCTT"/>
                <a:cs typeface="Times New Roman" panose="02020603050405020304" pitchFamily="18" charset="0"/>
              </a:rPr>
              <a:t> </a:t>
            </a:r>
            <a:r>
              <a:rPr lang="es-DO" altLang="es-DO" sz="2100">
                <a:latin typeface="NovareseITCTT"/>
                <a:cs typeface="Times New Roman" panose="02020603050405020304" pitchFamily="18" charset="0"/>
              </a:rPr>
              <a:t>de remuneración</a:t>
            </a:r>
            <a:r>
              <a:rPr lang="en-US" altLang="es-DO" sz="2100">
                <a:latin typeface="NovareseITCTT"/>
                <a:cs typeface="Times New Roman" panose="02020603050405020304" pitchFamily="18" charset="0"/>
              </a:rPr>
              <a:t> </a:t>
            </a:r>
            <a:r>
              <a:rPr lang="es-DO" altLang="es-DO" sz="2100">
                <a:latin typeface="NovareseITCTT"/>
                <a:cs typeface="Times New Roman" panose="02020603050405020304" pitchFamily="18" charset="0"/>
              </a:rPr>
              <a:t>extraordinaria cuando </a:t>
            </a:r>
            <a:r>
              <a:rPr lang="en-US" altLang="es-DO" sz="2100">
                <a:latin typeface="NovareseITCTT"/>
                <a:cs typeface="Times New Roman" panose="02020603050405020304" pitchFamily="18" charset="0"/>
              </a:rPr>
              <a:t> </a:t>
            </a:r>
            <a:r>
              <a:rPr lang="es-DO" altLang="es-DO" sz="2100">
                <a:latin typeface="NovareseITCTT"/>
                <a:cs typeface="Times New Roman" panose="02020603050405020304" pitchFamily="18" charset="0"/>
              </a:rPr>
              <a:t>su </a:t>
            </a:r>
            <a:r>
              <a:rPr lang="en-US" altLang="es-DO" sz="2100">
                <a:latin typeface="NovareseITCTT"/>
                <a:cs typeface="Times New Roman" panose="02020603050405020304" pitchFamily="18" charset="0"/>
              </a:rPr>
              <a:t>  </a:t>
            </a:r>
            <a:r>
              <a:rPr lang="es-DO" altLang="es-DO" sz="2100">
                <a:latin typeface="NovareseITCTT"/>
                <a:cs typeface="Times New Roman" panose="02020603050405020304" pitchFamily="18" charset="0"/>
              </a:rPr>
              <a:t>entrega </a:t>
            </a:r>
            <a:r>
              <a:rPr lang="en-US" altLang="es-DO" sz="2100">
                <a:latin typeface="NovareseITCTT"/>
                <a:cs typeface="Times New Roman" panose="02020603050405020304" pitchFamily="18" charset="0"/>
              </a:rPr>
              <a:t> </a:t>
            </a:r>
            <a:r>
              <a:rPr lang="es-DO" altLang="es-DO" sz="2100">
                <a:latin typeface="NovareseITCTT"/>
                <a:cs typeface="Times New Roman" panose="02020603050405020304" pitchFamily="18" charset="0"/>
              </a:rPr>
              <a:t>fuese</a:t>
            </a:r>
            <a:r>
              <a:rPr lang="en-US" altLang="es-DO" sz="2100">
                <a:latin typeface="NovareseITCTT"/>
                <a:cs typeface="Times New Roman" panose="02020603050405020304" pitchFamily="18" charset="0"/>
              </a:rPr>
              <a:t> </a:t>
            </a:r>
            <a:r>
              <a:rPr lang="es-DO" altLang="es-DO" sz="2100">
                <a:latin typeface="NovareseITCTT"/>
                <a:cs typeface="Times New Roman" panose="02020603050405020304" pitchFamily="18" charset="0"/>
              </a:rPr>
              <a:t> realizada </a:t>
            </a:r>
            <a:r>
              <a:rPr lang="en-US" altLang="es-DO" sz="2100">
                <a:latin typeface="NovareseITCTT"/>
                <a:cs typeface="Times New Roman" panose="02020603050405020304" pitchFamily="18" charset="0"/>
              </a:rPr>
              <a:t> </a:t>
            </a:r>
            <a:r>
              <a:rPr lang="es-DO" altLang="es-DO" sz="2100">
                <a:latin typeface="NovareseITCTT"/>
                <a:cs typeface="Times New Roman" panose="02020603050405020304" pitchFamily="18" charset="0"/>
              </a:rPr>
              <a:t>fuera</a:t>
            </a:r>
            <a:r>
              <a:rPr lang="en-US" altLang="es-DO" sz="2100">
                <a:latin typeface="NovareseITCTT"/>
                <a:cs typeface="Times New Roman" panose="02020603050405020304" pitchFamily="18" charset="0"/>
              </a:rPr>
              <a:t> </a:t>
            </a:r>
            <a:r>
              <a:rPr lang="es-DO" altLang="es-DO" sz="2100">
                <a:latin typeface="NovareseITCTT"/>
                <a:cs typeface="Times New Roman" panose="02020603050405020304" pitchFamily="18" charset="0"/>
              </a:rPr>
              <a:t> del plazo de </a:t>
            </a:r>
            <a:r>
              <a:rPr lang="en-US" altLang="es-DO" sz="2100">
                <a:latin typeface="NovareseITCTT"/>
                <a:cs typeface="Times New Roman" panose="02020603050405020304" pitchFamily="18" charset="0"/>
              </a:rPr>
              <a:t> </a:t>
            </a:r>
            <a:r>
              <a:rPr lang="es-DO" altLang="es-DO" sz="2100">
                <a:latin typeface="NovareseITCTT"/>
                <a:cs typeface="Times New Roman" panose="02020603050405020304" pitchFamily="18" charset="0"/>
              </a:rPr>
              <a:t>presentación de la declaración jurada.</a:t>
            </a:r>
          </a:p>
          <a:p>
            <a:pPr algn="just">
              <a:lnSpc>
                <a:spcPct val="90000"/>
              </a:lnSpc>
              <a:buFontTx/>
              <a:buNone/>
            </a:pPr>
            <a:r>
              <a:rPr lang="es-DO" altLang="es-DO" sz="1200">
                <a:latin typeface="NovareseITCTT"/>
                <a:cs typeface="Times New Roman" panose="02020603050405020304" pitchFamily="18" charset="0"/>
              </a:rPr>
              <a:t> </a:t>
            </a:r>
          </a:p>
          <a:p>
            <a:pPr algn="just">
              <a:lnSpc>
                <a:spcPct val="90000"/>
              </a:lnSpc>
              <a:buFontTx/>
              <a:buNone/>
            </a:pPr>
            <a:r>
              <a:rPr lang="es-DO" altLang="es-DO" sz="2100">
                <a:latin typeface="NovareseITCTT"/>
                <a:cs typeface="Times New Roman" panose="02020603050405020304" pitchFamily="18" charset="0"/>
              </a:rPr>
              <a:t> </a:t>
            </a:r>
            <a:r>
              <a:rPr lang="en-US" altLang="es-DO" sz="2100" b="1">
                <a:solidFill>
                  <a:srgbClr val="F80000"/>
                </a:solidFill>
                <a:latin typeface="NovareseITCTT"/>
                <a:cs typeface="Times New Roman" panose="02020603050405020304" pitchFamily="18" charset="0"/>
              </a:rPr>
              <a:t>9</a:t>
            </a:r>
            <a:r>
              <a:rPr lang="es-DO" altLang="es-DO" sz="2100">
                <a:latin typeface="NovareseITCTT"/>
                <a:cs typeface="Times New Roman" panose="02020603050405020304" pitchFamily="18" charset="0"/>
              </a:rPr>
              <a:t>  Las deducciones de inventarios en forma global</a:t>
            </a:r>
            <a:r>
              <a:rPr lang="en-US" altLang="es-DO" sz="2100">
                <a:latin typeface="NovareseITCTT"/>
                <a:cs typeface="Times New Roman" panose="02020603050405020304" pitchFamily="18" charset="0"/>
              </a:rPr>
              <a:t>.</a:t>
            </a:r>
            <a:r>
              <a:rPr lang="es-DO" altLang="es-DO" sz="2100">
                <a:latin typeface="NovareseITCTT"/>
                <a:cs typeface="Times New Roman" panose="02020603050405020304" pitchFamily="18" charset="0"/>
              </a:rPr>
              <a:t> </a:t>
            </a:r>
          </a:p>
          <a:p>
            <a:pPr algn="just">
              <a:lnSpc>
                <a:spcPct val="90000"/>
              </a:lnSpc>
              <a:buFontTx/>
              <a:buNone/>
            </a:pPr>
            <a:r>
              <a:rPr lang="es-DO" altLang="es-DO" sz="2100">
                <a:latin typeface="NovareseITCTT"/>
                <a:cs typeface="Times New Roman" panose="02020603050405020304" pitchFamily="18" charset="0"/>
              </a:rPr>
              <a:t> </a:t>
            </a:r>
          </a:p>
          <a:p>
            <a:pPr>
              <a:lnSpc>
                <a:spcPct val="90000"/>
              </a:lnSpc>
              <a:buFontTx/>
              <a:buNone/>
            </a:pPr>
            <a:r>
              <a:rPr lang="es-DO" altLang="es-DO" sz="2100">
                <a:latin typeface="NovareseITCTT"/>
                <a:cs typeface="Times New Roman" panose="02020603050405020304" pitchFamily="18" charset="0"/>
              </a:rPr>
              <a:t>        </a:t>
            </a:r>
            <a:endParaRPr lang="en-US" altLang="es-DO" sz="2100">
              <a:latin typeface="NovareseITCTT"/>
            </a:endParaRPr>
          </a:p>
        </p:txBody>
      </p:sp>
      <p:sp>
        <p:nvSpPr>
          <p:cNvPr id="677891" name="Rectangle 3">
            <a:extLst>
              <a:ext uri="{FF2B5EF4-FFF2-40B4-BE49-F238E27FC236}">
                <a16:creationId xmlns:a16="http://schemas.microsoft.com/office/drawing/2014/main" id="{C5399F5B-31E7-45ED-B2EB-3D6887AD0DCA}"/>
              </a:ext>
            </a:extLst>
          </p:cNvPr>
          <p:cNvSpPr>
            <a:spLocks noChangeArrowheads="1"/>
          </p:cNvSpPr>
          <p:nvPr/>
        </p:nvSpPr>
        <p:spPr bwMode="auto">
          <a:xfrm>
            <a:off x="1676400" y="533400"/>
            <a:ext cx="8915400" cy="685800"/>
          </a:xfrm>
          <a:prstGeom prst="rect">
            <a:avLst/>
          </a:prstGeom>
          <a:noFill/>
          <a:ln w="9525">
            <a:noFill/>
            <a:miter lim="800000"/>
            <a:headEnd/>
            <a:tailEnd/>
          </a:ln>
          <a:effectLst/>
        </p:spPr>
        <p:txBody>
          <a:bodyPr lIns="0" tIns="0" rIns="0" bIns="0"/>
          <a:lstStyle/>
          <a:p>
            <a:pPr algn="ctr">
              <a:defRPr/>
            </a:pPr>
            <a:r>
              <a:rPr lang="es-DO" sz="3600" b="1" dirty="0">
                <a:effectLst>
                  <a:outerShdw blurRad="38100" dist="38100" dir="2700000" algn="tl">
                    <a:srgbClr val="C0C0C0"/>
                  </a:outerShdw>
                </a:effectLst>
                <a:latin typeface="Arial Narrow" pitchFamily="34" charset="0"/>
              </a:rPr>
              <a:t>DEDUCCIONES NO ADMITIDAS (3)</a:t>
            </a: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7A61A849-FC22-43A6-80E4-E375A40A20CB}"/>
              </a:ext>
            </a:extLst>
          </p:cNvPr>
          <p:cNvSpPr>
            <a:spLocks noGrp="1" noChangeArrowheads="1"/>
          </p:cNvSpPr>
          <p:nvPr>
            <p:ph idx="1"/>
          </p:nvPr>
        </p:nvSpPr>
        <p:spPr>
          <a:xfrm>
            <a:off x="2514600" y="1981200"/>
            <a:ext cx="7620000" cy="3886200"/>
          </a:xfrm>
        </p:spPr>
        <p:txBody>
          <a:bodyPr/>
          <a:lstStyle/>
          <a:p>
            <a:pPr algn="just">
              <a:buFontTx/>
              <a:buNone/>
            </a:pPr>
            <a:r>
              <a:rPr lang="es-DO" altLang="es-DO">
                <a:latin typeface="NovareseITCTT"/>
                <a:cs typeface="Times New Roman" panose="02020603050405020304" pitchFamily="18" charset="0"/>
              </a:rPr>
              <a:t> </a:t>
            </a:r>
          </a:p>
          <a:p>
            <a:pPr algn="just">
              <a:buFontTx/>
              <a:buNone/>
            </a:pPr>
            <a:r>
              <a:rPr lang="en-US" altLang="es-DO" sz="2000" b="1">
                <a:solidFill>
                  <a:srgbClr val="F80000"/>
                </a:solidFill>
                <a:latin typeface="NovareseITCTT"/>
                <a:cs typeface="Times New Roman" panose="02020603050405020304" pitchFamily="18" charset="0"/>
              </a:rPr>
              <a:t>10</a:t>
            </a:r>
            <a:r>
              <a:rPr lang="es-DO" altLang="es-DO" sz="2000" b="1">
                <a:solidFill>
                  <a:srgbClr val="F80000"/>
                </a:solidFill>
                <a:latin typeface="NovareseITCTT"/>
                <a:cs typeface="Times New Roman" panose="02020603050405020304" pitchFamily="18" charset="0"/>
              </a:rPr>
              <a:t> </a:t>
            </a:r>
            <a:r>
              <a:rPr lang="es-DO" altLang="es-DO" sz="2000">
                <a:latin typeface="NovareseITCTT"/>
                <a:cs typeface="Times New Roman" panose="02020603050405020304" pitchFamily="18" charset="0"/>
              </a:rPr>
              <a:t>Los pagos efectuados a una sociedad  a sus   accionistas como beneficios fijos  o relativamente  fijos de acciones preferidas, sino que los mismos </a:t>
            </a:r>
            <a:r>
              <a:rPr lang="en-US" altLang="es-DO" sz="2000">
                <a:latin typeface="NovareseITCTT"/>
                <a:cs typeface="Times New Roman" panose="02020603050405020304" pitchFamily="18" charset="0"/>
              </a:rPr>
              <a:t> </a:t>
            </a:r>
            <a:r>
              <a:rPr lang="es-DO" altLang="es-DO" sz="2000">
                <a:latin typeface="NovareseITCTT"/>
                <a:cs typeface="Times New Roman" panose="02020603050405020304" pitchFamily="18" charset="0"/>
              </a:rPr>
              <a:t>serán considerados como dividendos sujetos a retención.</a:t>
            </a:r>
            <a:endParaRPr lang="en-US" altLang="es-DO" sz="2000">
              <a:latin typeface="NovareseITCTT"/>
              <a:cs typeface="Times New Roman" panose="02020603050405020304" pitchFamily="18" charset="0"/>
            </a:endParaRPr>
          </a:p>
          <a:p>
            <a:pPr algn="just">
              <a:buFontTx/>
              <a:buNone/>
            </a:pPr>
            <a:endParaRPr lang="en-US" altLang="es-DO" sz="2000">
              <a:latin typeface="NovareseITCTT"/>
              <a:cs typeface="Times New Roman" panose="02020603050405020304" pitchFamily="18" charset="0"/>
            </a:endParaRPr>
          </a:p>
          <a:p>
            <a:pPr algn="just">
              <a:buFontTx/>
              <a:buNone/>
            </a:pPr>
            <a:endParaRPr lang="en-US" altLang="es-DO" sz="2000">
              <a:latin typeface="NovareseITCTT"/>
              <a:cs typeface="Times New Roman" panose="02020603050405020304" pitchFamily="18" charset="0"/>
            </a:endParaRPr>
          </a:p>
        </p:txBody>
      </p:sp>
      <p:sp>
        <p:nvSpPr>
          <p:cNvPr id="679939" name="Rectangle 3">
            <a:extLst>
              <a:ext uri="{FF2B5EF4-FFF2-40B4-BE49-F238E27FC236}">
                <a16:creationId xmlns:a16="http://schemas.microsoft.com/office/drawing/2014/main" id="{B0E34F44-27BC-4479-A8B0-69E5BA06EB58}"/>
              </a:ext>
            </a:extLst>
          </p:cNvPr>
          <p:cNvSpPr>
            <a:spLocks noChangeArrowheads="1"/>
          </p:cNvSpPr>
          <p:nvPr/>
        </p:nvSpPr>
        <p:spPr bwMode="auto">
          <a:xfrm>
            <a:off x="1676400" y="533400"/>
            <a:ext cx="8915400" cy="685800"/>
          </a:xfrm>
          <a:prstGeom prst="rect">
            <a:avLst/>
          </a:prstGeom>
          <a:noFill/>
          <a:ln w="9525">
            <a:noFill/>
            <a:miter lim="800000"/>
            <a:headEnd/>
            <a:tailEnd/>
          </a:ln>
          <a:effectLst/>
        </p:spPr>
        <p:txBody>
          <a:bodyPr lIns="0" tIns="0" rIns="0" bIns="0"/>
          <a:lstStyle/>
          <a:p>
            <a:pPr algn="ctr">
              <a:defRPr/>
            </a:pPr>
            <a:r>
              <a:rPr lang="es-DO" sz="3600" b="1" dirty="0">
                <a:effectLst>
                  <a:outerShdw blurRad="38100" dist="38100" dir="2700000" algn="tl">
                    <a:srgbClr val="C0C0C0"/>
                  </a:outerShdw>
                </a:effectLst>
                <a:latin typeface="Arial Narrow" pitchFamily="34" charset="0"/>
              </a:rPr>
              <a:t>DEDUCCIONES NO ADMITIDAS (4)</a:t>
            </a: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6" name="Rectangle 2">
            <a:extLst>
              <a:ext uri="{FF2B5EF4-FFF2-40B4-BE49-F238E27FC236}">
                <a16:creationId xmlns:a16="http://schemas.microsoft.com/office/drawing/2014/main" id="{9BE23F0E-BD01-4C67-BDC5-F875B527102A}"/>
              </a:ext>
            </a:extLst>
          </p:cNvPr>
          <p:cNvSpPr>
            <a:spLocks noGrp="1" noChangeArrowheads="1"/>
          </p:cNvSpPr>
          <p:nvPr>
            <p:ph idx="1"/>
          </p:nvPr>
        </p:nvSpPr>
        <p:spPr>
          <a:xfrm>
            <a:off x="2057400" y="1828800"/>
            <a:ext cx="7772400" cy="3733800"/>
          </a:xfrm>
        </p:spPr>
        <p:txBody>
          <a:bodyPr>
            <a:normAutofit fontScale="77500" lnSpcReduction="20000"/>
          </a:bodyPr>
          <a:lstStyle/>
          <a:p>
            <a:pPr marL="365760" indent="-256032" algn="just">
              <a:buNone/>
              <a:defRPr/>
            </a:pPr>
            <a:endParaRPr lang="en-US" sz="1000" b="1">
              <a:solidFill>
                <a:srgbClr val="F80000"/>
              </a:solidFill>
              <a:effectLst>
                <a:outerShdw blurRad="38100" dist="38100" dir="2700000" algn="tl">
                  <a:srgbClr val="C0C0C0"/>
                </a:outerShdw>
              </a:effectLst>
              <a:latin typeface="NovareseITCTT" pitchFamily="2" charset="0"/>
              <a:cs typeface="Times New Roman" pitchFamily="18" charset="0"/>
            </a:endParaRPr>
          </a:p>
          <a:p>
            <a:pPr marL="365760" indent="-256032" algn="just">
              <a:buNone/>
              <a:defRPr/>
            </a:pPr>
            <a:r>
              <a:rPr lang="en-US" sz="1800">
                <a:solidFill>
                  <a:srgbClr val="F80000"/>
                </a:solidFill>
                <a:latin typeface="NovareseITCTT" pitchFamily="2" charset="0"/>
                <a:cs typeface="Times New Roman" pitchFamily="18" charset="0"/>
              </a:rPr>
              <a:t>1</a:t>
            </a:r>
            <a:r>
              <a:rPr lang="en-US" sz="1800">
                <a:latin typeface="NovareseITCTT" pitchFamily="2" charset="0"/>
                <a:cs typeface="Times New Roman" pitchFamily="18" charset="0"/>
              </a:rPr>
              <a:t>   </a:t>
            </a:r>
            <a:r>
              <a:rPr lang="es-DO" sz="1800">
                <a:latin typeface="NovareseITCTT" pitchFamily="2" charset="0"/>
                <a:cs typeface="Times New Roman" pitchFamily="18" charset="0"/>
              </a:rPr>
              <a:t>Verificar si el cliente tiene depósitos  en divisa.</a:t>
            </a:r>
            <a:endParaRPr lang="en-AU" sz="1800">
              <a:latin typeface="NovareseITCTT" pitchFamily="2" charset="0"/>
              <a:cs typeface="Times New Roman" pitchFamily="18" charset="0"/>
            </a:endParaRPr>
          </a:p>
          <a:p>
            <a:pPr marL="365760" indent="-256032" algn="just">
              <a:buNone/>
              <a:defRPr/>
            </a:pPr>
            <a:endParaRPr lang="en-US" sz="1200">
              <a:latin typeface="NovareseITCTT" pitchFamily="2" charset="0"/>
              <a:cs typeface="Times New Roman" pitchFamily="18" charset="0"/>
            </a:endParaRPr>
          </a:p>
          <a:p>
            <a:pPr marL="365760" indent="-256032" algn="just">
              <a:buNone/>
              <a:defRPr/>
            </a:pPr>
            <a:r>
              <a:rPr lang="en-US" sz="1800">
                <a:solidFill>
                  <a:srgbClr val="F80000"/>
                </a:solidFill>
                <a:latin typeface="NovareseITCTT" pitchFamily="2" charset="0"/>
                <a:cs typeface="Times New Roman" pitchFamily="18" charset="0"/>
              </a:rPr>
              <a:t>2</a:t>
            </a:r>
            <a:r>
              <a:rPr lang="en-US" sz="1800">
                <a:latin typeface="NovareseITCTT" pitchFamily="2" charset="0"/>
                <a:cs typeface="Times New Roman" pitchFamily="18" charset="0"/>
              </a:rPr>
              <a:t>   </a:t>
            </a:r>
            <a:r>
              <a:rPr lang="es-DO" sz="1800">
                <a:latin typeface="NovareseITCTT" pitchFamily="2" charset="0"/>
                <a:cs typeface="Times New Roman" pitchFamily="18" charset="0"/>
              </a:rPr>
              <a:t>Verificar si la tasa utilizada a la fecha de</a:t>
            </a:r>
            <a:r>
              <a:rPr lang="en-US" sz="1800">
                <a:latin typeface="NovareseITCTT" pitchFamily="2" charset="0"/>
                <a:cs typeface="Times New Roman" pitchFamily="18" charset="0"/>
              </a:rPr>
              <a:t> de la empresa</a:t>
            </a:r>
            <a:r>
              <a:rPr lang="es-DO" sz="1800">
                <a:latin typeface="NovareseITCTT" pitchFamily="2" charset="0"/>
                <a:cs typeface="Times New Roman" pitchFamily="18" charset="0"/>
              </a:rPr>
              <a:t>  cierre, es igual </a:t>
            </a:r>
            <a:r>
              <a:rPr lang="en-US" sz="1800">
                <a:latin typeface="NovareseITCTT" pitchFamily="2" charset="0"/>
                <a:cs typeface="Times New Roman" pitchFamily="18" charset="0"/>
              </a:rPr>
              <a:t>  </a:t>
            </a:r>
          </a:p>
          <a:p>
            <a:pPr marL="365760" indent="-256032" algn="just">
              <a:buNone/>
              <a:defRPr/>
            </a:pPr>
            <a:r>
              <a:rPr lang="en-US" sz="1800">
                <a:latin typeface="NovareseITCTT" pitchFamily="2" charset="0"/>
                <a:cs typeface="Times New Roman" pitchFamily="18" charset="0"/>
              </a:rPr>
              <a:t>      </a:t>
            </a:r>
            <a:r>
              <a:rPr lang="es-DO" sz="1800">
                <a:latin typeface="NovareseITCTT" pitchFamily="2" charset="0"/>
                <a:cs typeface="Times New Roman" pitchFamily="18" charset="0"/>
              </a:rPr>
              <a:t>a la publicada por la DGII</a:t>
            </a:r>
            <a:r>
              <a:rPr lang="en-US" sz="1800">
                <a:latin typeface="NovareseITCTT" pitchFamily="2" charset="0"/>
                <a:cs typeface="Times New Roman" pitchFamily="18" charset="0"/>
              </a:rPr>
              <a:t>, (Art. 293 Ley 11-92)</a:t>
            </a:r>
            <a:r>
              <a:rPr lang="es-DO" sz="1800">
                <a:latin typeface="NovareseITCTT" pitchFamily="2" charset="0"/>
                <a:cs typeface="Times New Roman" pitchFamily="18" charset="0"/>
              </a:rPr>
              <a:t>.</a:t>
            </a:r>
            <a:endParaRPr lang="en-US" sz="1800">
              <a:latin typeface="NovareseITCTT" pitchFamily="2" charset="0"/>
              <a:cs typeface="Times New Roman" pitchFamily="18" charset="0"/>
            </a:endParaRPr>
          </a:p>
          <a:p>
            <a:pPr marL="365760" indent="-256032" algn="just">
              <a:buNone/>
              <a:defRPr/>
            </a:pPr>
            <a:endParaRPr lang="en-US" sz="1200">
              <a:latin typeface="NovareseITCTT" pitchFamily="2" charset="0"/>
              <a:cs typeface="Times New Roman" pitchFamily="18" charset="0"/>
            </a:endParaRPr>
          </a:p>
          <a:p>
            <a:pPr marL="365760" indent="-256032" algn="just">
              <a:buNone/>
              <a:defRPr/>
            </a:pPr>
            <a:r>
              <a:rPr lang="en-US" sz="1800">
                <a:solidFill>
                  <a:srgbClr val="F80000"/>
                </a:solidFill>
                <a:latin typeface="NovareseITCTT" pitchFamily="2" charset="0"/>
                <a:cs typeface="Times New Roman" pitchFamily="18" charset="0"/>
              </a:rPr>
              <a:t>3</a:t>
            </a:r>
            <a:r>
              <a:rPr lang="en-US" sz="1800">
                <a:latin typeface="NovareseITCTT" pitchFamily="2" charset="0"/>
                <a:cs typeface="Times New Roman" pitchFamily="18" charset="0"/>
              </a:rPr>
              <a:t>   </a:t>
            </a:r>
            <a:r>
              <a:rPr lang="es-DO" sz="1800">
                <a:latin typeface="NovareseITCTT" pitchFamily="2" charset="0"/>
                <a:cs typeface="Times New Roman" pitchFamily="18" charset="0"/>
              </a:rPr>
              <a:t>Si la tasa utilizada por la empresa es diferente, recalcular con la tasa</a:t>
            </a:r>
            <a:endParaRPr lang="en-US" sz="1800">
              <a:latin typeface="NovareseITCTT" pitchFamily="2" charset="0"/>
              <a:cs typeface="Times New Roman" pitchFamily="18" charset="0"/>
            </a:endParaRPr>
          </a:p>
          <a:p>
            <a:pPr marL="365760" indent="-256032" algn="just">
              <a:buNone/>
              <a:defRPr/>
            </a:pPr>
            <a:r>
              <a:rPr lang="en-US" sz="1800">
                <a:latin typeface="NovareseITCTT" pitchFamily="2" charset="0"/>
                <a:cs typeface="Times New Roman" pitchFamily="18" charset="0"/>
              </a:rPr>
              <a:t>	</a:t>
            </a:r>
            <a:r>
              <a:rPr lang="es-DO" sz="1800">
                <a:latin typeface="NovareseITCTT" pitchFamily="2" charset="0"/>
                <a:cs typeface="Times New Roman" pitchFamily="18" charset="0"/>
              </a:rPr>
              <a:t>publicada por la DGII y considerar diferencia en la nota de impuestos </a:t>
            </a:r>
            <a:endParaRPr lang="en-US" sz="1800">
              <a:latin typeface="NovareseITCTT" pitchFamily="2" charset="0"/>
              <a:cs typeface="Times New Roman" pitchFamily="18" charset="0"/>
            </a:endParaRPr>
          </a:p>
          <a:p>
            <a:pPr marL="365760" indent="-256032" algn="just">
              <a:buNone/>
              <a:defRPr/>
            </a:pPr>
            <a:r>
              <a:rPr lang="en-US" sz="1800">
                <a:latin typeface="NovareseITCTT" pitchFamily="2" charset="0"/>
                <a:cs typeface="Times New Roman" pitchFamily="18" charset="0"/>
              </a:rPr>
              <a:t>	</a:t>
            </a:r>
            <a:r>
              <a:rPr lang="es-DO" sz="1800">
                <a:latin typeface="NovareseITCTT" pitchFamily="2" charset="0"/>
                <a:cs typeface="Times New Roman" pitchFamily="18" charset="0"/>
              </a:rPr>
              <a:t>según corresponda</a:t>
            </a:r>
            <a:r>
              <a:rPr lang="en-US" sz="1800">
                <a:latin typeface="NovareseITCTT" pitchFamily="2" charset="0"/>
                <a:cs typeface="Times New Roman" pitchFamily="18" charset="0"/>
              </a:rPr>
              <a:t>, o ajustar esta diferencia en los registros de la </a:t>
            </a:r>
          </a:p>
          <a:p>
            <a:pPr marL="365760" indent="-256032" algn="just">
              <a:buNone/>
              <a:defRPr/>
            </a:pPr>
            <a:r>
              <a:rPr lang="en-US" sz="1800">
                <a:latin typeface="NovareseITCTT" pitchFamily="2" charset="0"/>
                <a:cs typeface="Times New Roman" pitchFamily="18" charset="0"/>
              </a:rPr>
              <a:t>	empresa.</a:t>
            </a:r>
            <a:endParaRPr lang="en-US" sz="1400">
              <a:latin typeface="NovareseITCTT" pitchFamily="2" charset="0"/>
              <a:cs typeface="Times New Roman" pitchFamily="18" charset="0"/>
            </a:endParaRPr>
          </a:p>
          <a:p>
            <a:pPr marL="365760" indent="-256032" algn="just">
              <a:buNone/>
              <a:defRPr/>
            </a:pPr>
            <a:endParaRPr lang="en-US" sz="1400">
              <a:latin typeface="NovareseITCTT" pitchFamily="2" charset="0"/>
              <a:cs typeface="Times New Roman" pitchFamily="18" charset="0"/>
            </a:endParaRPr>
          </a:p>
          <a:p>
            <a:pPr marL="365760" indent="-256032" algn="just">
              <a:buNone/>
              <a:defRPr/>
            </a:pPr>
            <a:r>
              <a:rPr lang="en-US" sz="1800">
                <a:solidFill>
                  <a:srgbClr val="F80000"/>
                </a:solidFill>
                <a:latin typeface="NovareseITCTT" pitchFamily="2" charset="0"/>
                <a:cs typeface="Times New Roman" pitchFamily="18" charset="0"/>
              </a:rPr>
              <a:t>4</a:t>
            </a:r>
            <a:r>
              <a:rPr lang="es-DO" sz="1800">
                <a:solidFill>
                  <a:srgbClr val="F80000"/>
                </a:solidFill>
                <a:latin typeface="NovareseITCTT" pitchFamily="2" charset="0"/>
                <a:cs typeface="Times New Roman" pitchFamily="18" charset="0"/>
              </a:rPr>
              <a:t>  </a:t>
            </a:r>
            <a:r>
              <a:rPr lang="en-US" sz="1800">
                <a:latin typeface="NovareseITCTT" pitchFamily="2" charset="0"/>
                <a:cs typeface="Times New Roman" pitchFamily="18" charset="0"/>
              </a:rPr>
              <a:t>Verificar</a:t>
            </a:r>
            <a:r>
              <a:rPr lang="es-DO" sz="1800">
                <a:latin typeface="NovareseITCTT" pitchFamily="2" charset="0"/>
                <a:cs typeface="Times New Roman" pitchFamily="18" charset="0"/>
              </a:rPr>
              <a:t> la razonabilidad de los depósitos</a:t>
            </a:r>
            <a:r>
              <a:rPr lang="en-US" sz="1800">
                <a:latin typeface="NovareseITCTT" pitchFamily="2" charset="0"/>
                <a:cs typeface="Times New Roman" pitchFamily="18" charset="0"/>
              </a:rPr>
              <a:t> registrados   </a:t>
            </a:r>
            <a:r>
              <a:rPr lang="es-DO" sz="1800">
                <a:latin typeface="NovareseITCTT" pitchFamily="2" charset="0"/>
                <a:cs typeface="Times New Roman" pitchFamily="18" charset="0"/>
              </a:rPr>
              <a:t>con  lo</a:t>
            </a:r>
            <a:r>
              <a:rPr lang="en-US" sz="1800">
                <a:latin typeface="NovareseITCTT" pitchFamily="2" charset="0"/>
                <a:cs typeface="Times New Roman" pitchFamily="18" charset="0"/>
              </a:rPr>
              <a:t>   efectivamente </a:t>
            </a:r>
            <a:r>
              <a:rPr lang="es-DO" sz="1800">
                <a:latin typeface="NovareseITCTT" pitchFamily="2" charset="0"/>
                <a:cs typeface="Times New Roman" pitchFamily="18" charset="0"/>
              </a:rPr>
              <a:t> cobrado, con la finalidad </a:t>
            </a:r>
            <a:r>
              <a:rPr lang="en-US" sz="1800">
                <a:latin typeface="NovareseITCTT" pitchFamily="2" charset="0"/>
                <a:cs typeface="Times New Roman" pitchFamily="18" charset="0"/>
              </a:rPr>
              <a:t> </a:t>
            </a:r>
            <a:r>
              <a:rPr lang="es-DO" sz="1800">
                <a:latin typeface="NovareseITCTT" pitchFamily="2" charset="0"/>
                <a:cs typeface="Times New Roman" pitchFamily="18" charset="0"/>
              </a:rPr>
              <a:t>de verificar que no existan</a:t>
            </a:r>
            <a:r>
              <a:rPr lang="en-US" sz="1800">
                <a:latin typeface="NovareseITCTT" pitchFamily="2" charset="0"/>
                <a:cs typeface="Times New Roman" pitchFamily="18" charset="0"/>
              </a:rPr>
              <a:t> </a:t>
            </a:r>
            <a:r>
              <a:rPr lang="es-DO" sz="1800">
                <a:latin typeface="NovareseITCTT" pitchFamily="2" charset="0"/>
                <a:cs typeface="Times New Roman" pitchFamily="18" charset="0"/>
              </a:rPr>
              <a:t>ingresos no </a:t>
            </a:r>
            <a:r>
              <a:rPr lang="en-US" sz="1800">
                <a:latin typeface="NovareseITCTT" pitchFamily="2" charset="0"/>
                <a:cs typeface="Times New Roman" pitchFamily="18" charset="0"/>
              </a:rPr>
              <a:t>   </a:t>
            </a:r>
            <a:r>
              <a:rPr lang="es-DO" sz="1800">
                <a:latin typeface="NovareseITCTT" pitchFamily="2" charset="0"/>
                <a:cs typeface="Times New Roman" pitchFamily="18" charset="0"/>
              </a:rPr>
              <a:t>declarados.</a:t>
            </a:r>
            <a:r>
              <a:rPr lang="en-US" sz="1800">
                <a:latin typeface="NovareseITCTT" pitchFamily="2" charset="0"/>
                <a:cs typeface="Times New Roman" pitchFamily="18" charset="0"/>
              </a:rPr>
              <a:t>   (Crédito </a:t>
            </a:r>
            <a:r>
              <a:rPr lang="es-DO" sz="1800">
                <a:latin typeface="NovareseITCTT" pitchFamily="2" charset="0"/>
                <a:cs typeface="Times New Roman" pitchFamily="18" charset="0"/>
              </a:rPr>
              <a:t>Cx</a:t>
            </a:r>
            <a:r>
              <a:rPr lang="en-US" sz="1800">
                <a:latin typeface="NovareseITCTT" pitchFamily="2" charset="0"/>
                <a:cs typeface="Times New Roman" pitchFamily="18" charset="0"/>
              </a:rPr>
              <a:t>C  Vs. Débito Efectivo)</a:t>
            </a:r>
            <a:endParaRPr lang="es-DO" sz="1800">
              <a:latin typeface="NovareseITCTT" pitchFamily="2" charset="0"/>
              <a:cs typeface="Times New Roman" pitchFamily="18" charset="0"/>
            </a:endParaRPr>
          </a:p>
          <a:p>
            <a:pPr marL="365760" indent="-256032" algn="just">
              <a:buNone/>
              <a:defRPr/>
            </a:pPr>
            <a:r>
              <a:rPr lang="es-DO" sz="1800" b="1">
                <a:solidFill>
                  <a:srgbClr val="F80000"/>
                </a:solidFill>
                <a:latin typeface="NovareseITCTT" pitchFamily="2" charset="0"/>
                <a:cs typeface="Times New Roman" pitchFamily="18" charset="0"/>
              </a:rPr>
              <a:t> </a:t>
            </a:r>
            <a:endParaRPr lang="en-US" sz="1800" b="1">
              <a:solidFill>
                <a:srgbClr val="F80000"/>
              </a:solidFill>
              <a:latin typeface="NovareseITCTT" pitchFamily="2" charset="0"/>
              <a:cs typeface="Times New Roman" pitchFamily="18" charset="0"/>
            </a:endParaRPr>
          </a:p>
        </p:txBody>
      </p:sp>
      <p:sp>
        <p:nvSpPr>
          <p:cNvPr id="569347" name="Rectangle 3">
            <a:extLst>
              <a:ext uri="{FF2B5EF4-FFF2-40B4-BE49-F238E27FC236}">
                <a16:creationId xmlns:a16="http://schemas.microsoft.com/office/drawing/2014/main" id="{4049456D-B0D5-4A62-8A39-1860BE44F9DD}"/>
              </a:ext>
            </a:extLst>
          </p:cNvPr>
          <p:cNvSpPr>
            <a:spLocks noChangeArrowheads="1"/>
          </p:cNvSpPr>
          <p:nvPr/>
        </p:nvSpPr>
        <p:spPr bwMode="auto">
          <a:xfrm>
            <a:off x="2286000" y="457200"/>
            <a:ext cx="7772400" cy="838200"/>
          </a:xfrm>
          <a:prstGeom prst="rect">
            <a:avLst/>
          </a:prstGeom>
          <a:noFill/>
          <a:ln w="9525">
            <a:noFill/>
            <a:miter lim="800000"/>
            <a:headEnd/>
            <a:tailEnd/>
          </a:ln>
          <a:effectLst/>
        </p:spPr>
        <p:txBody>
          <a:bodyPr lIns="0" tIns="0" rIns="0" bIns="0"/>
          <a:lstStyle/>
          <a:p>
            <a:pPr>
              <a:defRPr/>
            </a:pPr>
            <a:r>
              <a:rPr lang="es-DO" sz="4000" b="1" dirty="0">
                <a:effectLst>
                  <a:outerShdw blurRad="38100" dist="38100" dir="2700000" algn="tl">
                    <a:srgbClr val="C0C0C0"/>
                  </a:outerShdw>
                </a:effectLst>
                <a:latin typeface="Arial Narrow" pitchFamily="34" charset="0"/>
              </a:rPr>
              <a:t>TRATAMIENTO FISCAL:  Efectivo</a:t>
            </a:r>
          </a:p>
        </p:txBody>
      </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6">
            <a:extLst>
              <a:ext uri="{FF2B5EF4-FFF2-40B4-BE49-F238E27FC236}">
                <a16:creationId xmlns:a16="http://schemas.microsoft.com/office/drawing/2014/main" id="{30E90736-46B9-48F1-B640-377C382671A3}"/>
              </a:ext>
            </a:extLst>
          </p:cNvPr>
          <p:cNvSpPr>
            <a:spLocks noChangeArrowheads="1"/>
          </p:cNvSpPr>
          <p:nvPr/>
        </p:nvSpPr>
        <p:spPr bwMode="auto">
          <a:xfrm>
            <a:off x="2133600" y="908050"/>
            <a:ext cx="8001000" cy="520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a:r>
              <a:rPr lang="es-ES" altLang="es-DO" sz="1200" b="1">
                <a:solidFill>
                  <a:srgbClr val="000008"/>
                </a:solidFill>
              </a:rPr>
              <a:t> </a:t>
            </a:r>
            <a:endParaRPr lang="es-ES" altLang="es-DO" sz="1200">
              <a:solidFill>
                <a:srgbClr val="000008"/>
              </a:solidFill>
            </a:endParaRPr>
          </a:p>
          <a:p>
            <a:pPr algn="just"/>
            <a:r>
              <a:rPr lang="es-ES" altLang="es-DO" sz="1600">
                <a:solidFill>
                  <a:srgbClr val="000008"/>
                </a:solidFill>
              </a:rPr>
              <a:t>En cumplimiento con lo establecido en el Artículo 327 del Código Tributario de la República Dominicana y el Artículo 105 del Reglamento No. 139-98 del Impuesto Sobre la Renta, esta Dirección General avisa que según información suministrada por el Banco Central de la República Dominicana, el Multiplicador del Ajuste por Inflación para el ejercicio fiscal cerrado al 31 de diciembre de 2019, será de 1.0366 </a:t>
            </a:r>
          </a:p>
          <a:p>
            <a:pPr algn="just"/>
            <a:r>
              <a:rPr lang="es-ES" altLang="es-DO" sz="1600">
                <a:solidFill>
                  <a:srgbClr val="000008"/>
                </a:solidFill>
              </a:rPr>
              <a:t> </a:t>
            </a:r>
          </a:p>
          <a:p>
            <a:pPr algn="just"/>
            <a:r>
              <a:rPr lang="es-ES" altLang="es-DO" sz="1600">
                <a:solidFill>
                  <a:srgbClr val="000008"/>
                </a:solidFill>
              </a:rPr>
              <a:t> </a:t>
            </a:r>
          </a:p>
          <a:p>
            <a:pPr algn="just"/>
            <a:r>
              <a:rPr lang="es-ES" altLang="es-DO" sz="1600">
                <a:solidFill>
                  <a:srgbClr val="000008"/>
                </a:solidFill>
              </a:rPr>
              <a:t>II. TASA DE CAMBIO PARA EL TRATAMIENTO DE LAS DIFERENCIAS CAMBIARIAS </a:t>
            </a:r>
          </a:p>
          <a:p>
            <a:pPr algn="just"/>
            <a:r>
              <a:rPr lang="es-ES" altLang="es-DO" sz="1600">
                <a:solidFill>
                  <a:srgbClr val="000008"/>
                </a:solidFill>
              </a:rPr>
              <a:t> </a:t>
            </a:r>
          </a:p>
          <a:p>
            <a:pPr algn="just"/>
            <a:r>
              <a:rPr lang="es-ES" altLang="es-DO" sz="1600">
                <a:solidFill>
                  <a:srgbClr val="000008"/>
                </a:solidFill>
              </a:rPr>
              <a:t> </a:t>
            </a:r>
          </a:p>
          <a:p>
            <a:pPr algn="just"/>
            <a:r>
              <a:rPr lang="es-ES" altLang="es-DO" sz="1600">
                <a:solidFill>
                  <a:srgbClr val="000008"/>
                </a:solidFill>
              </a:rPr>
              <a:t>En cumplimiento con las disposiciones establecidas en el Artículo 293 del Código Tributario de la República Dominicana, y los Artículos 108 y 109 del Reglamento No. 139-98 del Impuesto Sobre la Renta, se informa que para realizar las diferencias cambiarias del ejercicio fiscal cerrado al 31 de diciembre de 2019, las tasas de cambio que deberán utilizarse según información suministrada por el Banco Central de la República Dominicana serán las siguientes: </a:t>
            </a:r>
          </a:p>
          <a:p>
            <a:pPr algn="just"/>
            <a:r>
              <a:rPr lang="es-ES" altLang="es-DO" sz="1600">
                <a:solidFill>
                  <a:srgbClr val="000008"/>
                </a:solidFill>
              </a:rPr>
              <a:t> </a:t>
            </a:r>
          </a:p>
          <a:p>
            <a:pPr algn="just"/>
            <a:r>
              <a:rPr lang="es-ES" altLang="es-DO" sz="1600">
                <a:solidFill>
                  <a:srgbClr val="000008"/>
                </a:solidFill>
              </a:rPr>
              <a:t>RD$/US$   52.9022</a:t>
            </a:r>
          </a:p>
          <a:p>
            <a:pPr algn="just"/>
            <a:r>
              <a:rPr lang="es-ES" altLang="es-DO" sz="1600">
                <a:solidFill>
                  <a:srgbClr val="000008"/>
                </a:solidFill>
              </a:rPr>
              <a:t>RD$/EUR$ 59.1923</a:t>
            </a:r>
          </a:p>
          <a:p>
            <a:pPr algn="just"/>
            <a:endParaRPr lang="es-ES" altLang="es-DO" sz="1600">
              <a:solidFill>
                <a:srgbClr val="000008"/>
              </a:solidFill>
            </a:endParaRPr>
          </a:p>
        </p:txBody>
      </p:sp>
      <p:pic>
        <p:nvPicPr>
          <p:cNvPr id="38915" name="Picture 8">
            <a:extLst>
              <a:ext uri="{FF2B5EF4-FFF2-40B4-BE49-F238E27FC236}">
                <a16:creationId xmlns:a16="http://schemas.microsoft.com/office/drawing/2014/main" id="{186F5D52-2679-4196-909B-FB343BCF83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5400" y="5867401"/>
            <a:ext cx="1411288" cy="72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746505" name="Rectangle 9">
            <a:extLst>
              <a:ext uri="{FF2B5EF4-FFF2-40B4-BE49-F238E27FC236}">
                <a16:creationId xmlns:a16="http://schemas.microsoft.com/office/drawing/2014/main" id="{49B825C3-2190-4023-B557-00C92CDE655B}"/>
              </a:ext>
            </a:extLst>
          </p:cNvPr>
          <p:cNvSpPr>
            <a:spLocks noChangeArrowheads="1"/>
          </p:cNvSpPr>
          <p:nvPr/>
        </p:nvSpPr>
        <p:spPr bwMode="auto">
          <a:xfrm>
            <a:off x="1828801" y="381001"/>
            <a:ext cx="6283325" cy="455613"/>
          </a:xfrm>
          <a:prstGeom prst="rect">
            <a:avLst/>
          </a:prstGeom>
          <a:noFill/>
          <a:ln w="9525">
            <a:noFill/>
            <a:miter lim="800000"/>
            <a:headEnd/>
            <a:tailEnd/>
          </a:ln>
          <a:effectLst/>
        </p:spPr>
        <p:txBody>
          <a:bodyPr lIns="0" tIns="0" rIns="0" bIns="0"/>
          <a:lstStyle/>
          <a:p>
            <a:pPr algn="r">
              <a:defRPr/>
            </a:pPr>
            <a:r>
              <a:rPr lang="es-ES" sz="3000" b="1" dirty="0">
                <a:latin typeface="Arial" charset="0"/>
              </a:rPr>
              <a:t>DIFERENCIAS CAMBIARIAS </a:t>
            </a:r>
            <a:r>
              <a:rPr lang="es-ES" sz="3000" b="1" dirty="0">
                <a:solidFill>
                  <a:srgbClr val="FFFFFF"/>
                </a:solidFill>
                <a:latin typeface="Arial" charset="0"/>
              </a:rPr>
              <a:t>AMI</a:t>
            </a:r>
            <a:endParaRPr lang="es-DO" sz="3200" b="1" dirty="0">
              <a:solidFill>
                <a:srgbClr val="FFFFFF"/>
              </a:solidFill>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394" name="Rectangle 2">
            <a:extLst>
              <a:ext uri="{FF2B5EF4-FFF2-40B4-BE49-F238E27FC236}">
                <a16:creationId xmlns:a16="http://schemas.microsoft.com/office/drawing/2014/main" id="{E20BC871-6135-4BDB-89D7-CD6B4E4AF3B5}"/>
              </a:ext>
            </a:extLst>
          </p:cNvPr>
          <p:cNvSpPr>
            <a:spLocks noGrp="1" noChangeArrowheads="1"/>
          </p:cNvSpPr>
          <p:nvPr>
            <p:ph idx="1"/>
          </p:nvPr>
        </p:nvSpPr>
        <p:spPr>
          <a:xfrm>
            <a:off x="1905000" y="1752600"/>
            <a:ext cx="8229600" cy="3733800"/>
          </a:xfrm>
        </p:spPr>
        <p:txBody>
          <a:bodyPr>
            <a:normAutofit lnSpcReduction="10000"/>
          </a:bodyPr>
          <a:lstStyle/>
          <a:p>
            <a:pPr marL="365760" indent="-256032" algn="just">
              <a:buNone/>
              <a:defRPr/>
            </a:pPr>
            <a:endParaRPr lang="es-DO" sz="1900">
              <a:latin typeface="NovareseITCTT" pitchFamily="2" charset="0"/>
              <a:cs typeface="Times New Roman" pitchFamily="18" charset="0"/>
            </a:endParaRPr>
          </a:p>
          <a:p>
            <a:pPr marL="365760" indent="-256032">
              <a:buNone/>
              <a:defRPr/>
            </a:pPr>
            <a:r>
              <a:rPr lang="es-DO" sz="2000" b="1">
                <a:solidFill>
                  <a:srgbClr val="F80000"/>
                </a:solidFill>
                <a:effectLst>
                  <a:outerShdw blurRad="38100" dist="38100" dir="2700000" algn="tl">
                    <a:srgbClr val="C0C0C0"/>
                  </a:outerShdw>
                </a:effectLst>
                <a:latin typeface="NovareseITCTT" pitchFamily="2" charset="0"/>
                <a:cs typeface="Times New Roman" pitchFamily="18" charset="0"/>
              </a:rPr>
              <a:t>     1.   Variación de cuentas por cobrar de un período  a otro</a:t>
            </a:r>
            <a:r>
              <a:rPr lang="es-DO" sz="2000" b="1">
                <a:solidFill>
                  <a:srgbClr val="F80000"/>
                </a:solidFill>
                <a:latin typeface="NovareseITCTT" pitchFamily="2" charset="0"/>
                <a:cs typeface="Times New Roman" pitchFamily="18" charset="0"/>
              </a:rPr>
              <a:t>.</a:t>
            </a:r>
            <a:endParaRPr lang="es-DO" sz="2000">
              <a:solidFill>
                <a:srgbClr val="F80000"/>
              </a:solidFill>
              <a:latin typeface="NovareseITCTT" pitchFamily="2" charset="0"/>
              <a:cs typeface="Times New Roman" pitchFamily="18" charset="0"/>
            </a:endParaRPr>
          </a:p>
          <a:p>
            <a:pPr marL="365760" indent="-256032" algn="just">
              <a:buNone/>
              <a:defRPr/>
            </a:pPr>
            <a:r>
              <a:rPr lang="es-DO" sz="1400">
                <a:latin typeface="NovareseITCTT" pitchFamily="2" charset="0"/>
                <a:cs typeface="Times New Roman" pitchFamily="18" charset="0"/>
              </a:rPr>
              <a:t>         </a:t>
            </a:r>
          </a:p>
          <a:p>
            <a:pPr marL="365760" indent="-256032" algn="just">
              <a:buNone/>
              <a:defRPr/>
            </a:pPr>
            <a:r>
              <a:rPr lang="es-DO" sz="1900" b="1">
                <a:latin typeface="NovareseITCTT" pitchFamily="2" charset="0"/>
                <a:cs typeface="Times New Roman" pitchFamily="18" charset="0"/>
              </a:rPr>
              <a:t>	</a:t>
            </a:r>
            <a:r>
              <a:rPr lang="es-DO" sz="2000" b="1">
                <a:effectLst>
                  <a:outerShdw blurRad="38100" dist="38100" dir="2700000" algn="tl">
                    <a:srgbClr val="C0C0C0"/>
                  </a:outerShdw>
                </a:effectLst>
                <a:latin typeface="NovareseITCTT" pitchFamily="2" charset="0"/>
                <a:cs typeface="Times New Roman" pitchFamily="18" charset="0"/>
              </a:rPr>
              <a:t>Cuentas por cobrar clientes:</a:t>
            </a:r>
          </a:p>
          <a:p>
            <a:pPr marL="365760" indent="-256032" algn="just">
              <a:buNone/>
              <a:defRPr/>
            </a:pPr>
            <a:r>
              <a:rPr lang="es-DO" sz="1900">
                <a:solidFill>
                  <a:srgbClr val="6666FF"/>
                </a:solidFill>
                <a:latin typeface="NovareseITCTT" pitchFamily="2" charset="0"/>
                <a:cs typeface="Times New Roman" pitchFamily="18" charset="0"/>
              </a:rPr>
              <a:t>	</a:t>
            </a:r>
            <a:r>
              <a:rPr lang="es-DO" sz="2000">
                <a:latin typeface="NovareseITCTT" pitchFamily="2" charset="0"/>
                <a:cs typeface="Times New Roman" pitchFamily="18" charset="0"/>
              </a:rPr>
              <a:t>Se verifica que el aumento de las cuentas por cobrar sea proporcional al registro del ingreso.</a:t>
            </a:r>
            <a:r>
              <a:rPr lang="en-US" sz="1900">
                <a:latin typeface="NovareseITCTT" pitchFamily="2" charset="0"/>
                <a:cs typeface="Times New Roman" pitchFamily="18" charset="0"/>
              </a:rPr>
              <a:t> (DR. CXC Vs. Cr. Ingresos)</a:t>
            </a:r>
            <a:endParaRPr lang="es-DO" sz="1900">
              <a:latin typeface="NovareseITCTT" pitchFamily="2" charset="0"/>
              <a:cs typeface="Times New Roman" pitchFamily="18" charset="0"/>
            </a:endParaRPr>
          </a:p>
          <a:p>
            <a:pPr marL="365760" indent="-256032" algn="just">
              <a:buNone/>
              <a:defRPr/>
            </a:pPr>
            <a:r>
              <a:rPr lang="es-DO" sz="1400">
                <a:latin typeface="NovareseITCTT" pitchFamily="2" charset="0"/>
                <a:cs typeface="Times New Roman" pitchFamily="18" charset="0"/>
              </a:rPr>
              <a:t> </a:t>
            </a:r>
          </a:p>
          <a:p>
            <a:pPr marL="365760" indent="-256032" algn="just">
              <a:buNone/>
              <a:defRPr/>
            </a:pPr>
            <a:r>
              <a:rPr lang="es-DO" sz="1900" b="1">
                <a:latin typeface="NovareseITCTT" pitchFamily="2" charset="0"/>
                <a:cs typeface="Times New Roman" pitchFamily="18" charset="0"/>
              </a:rPr>
              <a:t>	</a:t>
            </a:r>
            <a:r>
              <a:rPr lang="es-DO" sz="2000" b="1">
                <a:effectLst>
                  <a:outerShdw blurRad="38100" dist="38100" dir="2700000" algn="tl">
                    <a:srgbClr val="C0C0C0"/>
                  </a:outerShdw>
                </a:effectLst>
                <a:latin typeface="NovareseITCTT" pitchFamily="2" charset="0"/>
                <a:cs typeface="Times New Roman" pitchFamily="18" charset="0"/>
              </a:rPr>
              <a:t>Cuentas por cobrar relacionadas:</a:t>
            </a:r>
          </a:p>
          <a:p>
            <a:pPr marL="365760" indent="-256032" algn="just">
              <a:buNone/>
              <a:defRPr/>
            </a:pPr>
            <a:r>
              <a:rPr lang="es-DO" sz="1900">
                <a:latin typeface="NovareseITCTT" pitchFamily="2" charset="0"/>
                <a:cs typeface="Times New Roman" pitchFamily="18" charset="0"/>
              </a:rPr>
              <a:t>	</a:t>
            </a:r>
            <a:r>
              <a:rPr lang="es-DO" sz="2000">
                <a:latin typeface="NovareseITCTT" pitchFamily="2" charset="0"/>
                <a:cs typeface="Times New Roman" pitchFamily="18" charset="0"/>
              </a:rPr>
              <a:t>Se verifica que si hubo una reducción considerable en esta partida se haya</a:t>
            </a:r>
            <a:r>
              <a:rPr lang="en-US" sz="2000">
                <a:latin typeface="NovareseITCTT" pitchFamily="2" charset="0"/>
                <a:cs typeface="Times New Roman" pitchFamily="18" charset="0"/>
              </a:rPr>
              <a:t>: Recibido el efectivo, compensado deudas, o</a:t>
            </a:r>
            <a:r>
              <a:rPr lang="es-DO" sz="2000">
                <a:latin typeface="NovareseITCTT" pitchFamily="2" charset="0"/>
                <a:cs typeface="Times New Roman" pitchFamily="18" charset="0"/>
              </a:rPr>
              <a:t> se haya realizado un intercambio de productos o servicios</a:t>
            </a:r>
            <a:r>
              <a:rPr lang="es-DO" sz="2000">
                <a:latin typeface="NovareseITCTT" pitchFamily="2" charset="0"/>
              </a:rPr>
              <a:t>.</a:t>
            </a:r>
            <a:endParaRPr lang="en-US" sz="2000">
              <a:latin typeface="NovareseITCTT" pitchFamily="2" charset="0"/>
            </a:endParaRPr>
          </a:p>
        </p:txBody>
      </p:sp>
      <p:sp>
        <p:nvSpPr>
          <p:cNvPr id="571395" name="Rectangle 3">
            <a:extLst>
              <a:ext uri="{FF2B5EF4-FFF2-40B4-BE49-F238E27FC236}">
                <a16:creationId xmlns:a16="http://schemas.microsoft.com/office/drawing/2014/main" id="{A8961CF1-3570-4B82-8ABA-8D36FECCC64D}"/>
              </a:ext>
            </a:extLst>
          </p:cNvPr>
          <p:cNvSpPr>
            <a:spLocks noChangeArrowheads="1"/>
          </p:cNvSpPr>
          <p:nvPr/>
        </p:nvSpPr>
        <p:spPr bwMode="auto">
          <a:xfrm>
            <a:off x="1828800" y="457200"/>
            <a:ext cx="8915400" cy="838200"/>
          </a:xfrm>
          <a:prstGeom prst="rect">
            <a:avLst/>
          </a:prstGeom>
          <a:noFill/>
          <a:ln w="9525">
            <a:noFill/>
            <a:miter lim="800000"/>
            <a:headEnd/>
            <a:tailEnd/>
          </a:ln>
          <a:effectLst/>
        </p:spPr>
        <p:txBody>
          <a:bodyPr lIns="0" tIns="0" rIns="0" bIns="0"/>
          <a:lstStyle/>
          <a:p>
            <a:pPr>
              <a:defRPr/>
            </a:pPr>
            <a:r>
              <a:rPr lang="es-DO" sz="3600" b="1" dirty="0">
                <a:effectLst>
                  <a:outerShdw blurRad="38100" dist="38100" dir="2700000" algn="tl">
                    <a:srgbClr val="C0C0C0"/>
                  </a:outerShdw>
                </a:effectLst>
                <a:latin typeface="Arial Narrow" pitchFamily="34" charset="0"/>
              </a:rPr>
              <a:t>TRATAMIENTO FISCAL:</a:t>
            </a:r>
            <a:r>
              <a:rPr lang="es-DO" sz="4000" b="1" dirty="0">
                <a:effectLst>
                  <a:outerShdw blurRad="38100" dist="38100" dir="2700000" algn="tl">
                    <a:srgbClr val="C0C0C0"/>
                  </a:outerShdw>
                </a:effectLst>
                <a:latin typeface="Arial Narrow" pitchFamily="34" charset="0"/>
              </a:rPr>
              <a:t>  </a:t>
            </a:r>
            <a:r>
              <a:rPr lang="es-DO" sz="3200" b="1" dirty="0">
                <a:effectLst>
                  <a:outerShdw blurRad="38100" dist="38100" dir="2700000" algn="tl">
                    <a:srgbClr val="C0C0C0"/>
                  </a:outerShdw>
                </a:effectLst>
                <a:latin typeface="Arial Narrow" pitchFamily="34" charset="0"/>
              </a:rPr>
              <a:t>Cuentas por Cobrar (1)</a:t>
            </a:r>
          </a:p>
        </p:txBody>
      </p:sp>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2" name="Rectangle 2">
            <a:extLst>
              <a:ext uri="{FF2B5EF4-FFF2-40B4-BE49-F238E27FC236}">
                <a16:creationId xmlns:a16="http://schemas.microsoft.com/office/drawing/2014/main" id="{0CAB6451-110F-46AD-A365-5CA7C990BB70}"/>
              </a:ext>
            </a:extLst>
          </p:cNvPr>
          <p:cNvSpPr>
            <a:spLocks noGrp="1" noChangeArrowheads="1"/>
          </p:cNvSpPr>
          <p:nvPr>
            <p:ph idx="1"/>
          </p:nvPr>
        </p:nvSpPr>
        <p:spPr>
          <a:xfrm>
            <a:off x="1981200" y="1828800"/>
            <a:ext cx="8382000" cy="4495800"/>
          </a:xfrm>
        </p:spPr>
        <p:txBody>
          <a:bodyPr>
            <a:normAutofit/>
          </a:bodyPr>
          <a:lstStyle/>
          <a:p>
            <a:pPr marL="365760" indent="-256032">
              <a:buNone/>
              <a:defRPr/>
            </a:pPr>
            <a:r>
              <a:rPr lang="es-DO" sz="1600" b="1">
                <a:solidFill>
                  <a:srgbClr val="F80000"/>
                </a:solidFill>
                <a:effectLst>
                  <a:outerShdw blurRad="38100" dist="38100" dir="2700000" algn="tl">
                    <a:srgbClr val="C0C0C0"/>
                  </a:outerShdw>
                </a:effectLst>
                <a:latin typeface="NovareseITCTT" pitchFamily="2" charset="0"/>
                <a:cs typeface="Times New Roman" pitchFamily="18" charset="0"/>
              </a:rPr>
              <a:t>   2  Provisión para cuentas Incobrables     </a:t>
            </a:r>
          </a:p>
          <a:p>
            <a:pPr marL="365760" indent="-256032">
              <a:buNone/>
              <a:defRPr/>
            </a:pPr>
            <a:r>
              <a:rPr lang="es-DO" sz="1600" b="1">
                <a:solidFill>
                  <a:srgbClr val="F80000"/>
                </a:solidFill>
                <a:effectLst>
                  <a:outerShdw blurRad="38100" dist="38100" dir="2700000" algn="tl">
                    <a:srgbClr val="C0C0C0"/>
                  </a:outerShdw>
                </a:effectLst>
                <a:latin typeface="NovareseITCTT" pitchFamily="2" charset="0"/>
                <a:cs typeface="Times New Roman" pitchFamily="18" charset="0"/>
              </a:rPr>
              <a:t>       (Art. 287</a:t>
            </a:r>
            <a:r>
              <a:rPr lang="en-US" sz="1600" b="1">
                <a:solidFill>
                  <a:srgbClr val="F80000"/>
                </a:solidFill>
                <a:effectLst>
                  <a:outerShdw blurRad="38100" dist="38100" dir="2700000" algn="tl">
                    <a:srgbClr val="C0C0C0"/>
                  </a:outerShdw>
                </a:effectLst>
                <a:latin typeface="NovareseITCTT" pitchFamily="2" charset="0"/>
                <a:cs typeface="Times New Roman" pitchFamily="18" charset="0"/>
              </a:rPr>
              <a:t> del C</a:t>
            </a:r>
            <a:r>
              <a:rPr lang="es-DO" sz="1600" b="1">
                <a:solidFill>
                  <a:srgbClr val="F80000"/>
                </a:solidFill>
                <a:effectLst>
                  <a:outerShdw blurRad="38100" dist="38100" dir="2700000" algn="tl">
                    <a:srgbClr val="C0C0C0"/>
                  </a:outerShdw>
                </a:effectLst>
                <a:latin typeface="NovareseITCTT" pitchFamily="2" charset="0"/>
                <a:cs typeface="Times New Roman" pitchFamily="18" charset="0"/>
              </a:rPr>
              <a:t>ódigo Tributario y Arts. 28 y </a:t>
            </a:r>
            <a:r>
              <a:rPr lang="en-US" sz="1600" b="1">
                <a:solidFill>
                  <a:srgbClr val="F80000"/>
                </a:solidFill>
                <a:effectLst>
                  <a:outerShdw blurRad="38100" dist="38100" dir="2700000" algn="tl">
                    <a:srgbClr val="C0C0C0"/>
                  </a:outerShdw>
                </a:effectLst>
                <a:latin typeface="NovareseITCTT" pitchFamily="2" charset="0"/>
                <a:cs typeface="Times New Roman" pitchFamily="18" charset="0"/>
              </a:rPr>
              <a:t>29 </a:t>
            </a:r>
            <a:r>
              <a:rPr lang="es-DO" sz="1600" b="1">
                <a:solidFill>
                  <a:srgbClr val="F80000"/>
                </a:solidFill>
                <a:effectLst>
                  <a:outerShdw blurRad="38100" dist="38100" dir="2700000" algn="tl">
                    <a:srgbClr val="C0C0C0"/>
                  </a:outerShdw>
                </a:effectLst>
                <a:latin typeface="NovareseITCTT" pitchFamily="2" charset="0"/>
                <a:cs typeface="Times New Roman" pitchFamily="18" charset="0"/>
              </a:rPr>
              <a:t> del </a:t>
            </a:r>
            <a:r>
              <a:rPr lang="en-US" sz="1600" b="1">
                <a:solidFill>
                  <a:srgbClr val="F80000"/>
                </a:solidFill>
                <a:effectLst>
                  <a:outerShdw blurRad="38100" dist="38100" dir="2700000" algn="tl">
                    <a:srgbClr val="C0C0C0"/>
                  </a:outerShdw>
                </a:effectLst>
                <a:latin typeface="NovareseITCTT" pitchFamily="2" charset="0"/>
                <a:cs typeface="Times New Roman" pitchFamily="18" charset="0"/>
              </a:rPr>
              <a:t>Reg. 139-98</a:t>
            </a:r>
            <a:endParaRPr lang="es-DO" sz="1600" b="1">
              <a:solidFill>
                <a:srgbClr val="F80000"/>
              </a:solidFill>
              <a:effectLst>
                <a:outerShdw blurRad="38100" dist="38100" dir="2700000" algn="tl">
                  <a:srgbClr val="C0C0C0"/>
                </a:outerShdw>
              </a:effectLst>
              <a:latin typeface="NovareseITCTT" pitchFamily="2" charset="0"/>
              <a:cs typeface="Times New Roman" pitchFamily="18" charset="0"/>
            </a:endParaRPr>
          </a:p>
          <a:p>
            <a:pPr marL="365760" indent="-256032" algn="just">
              <a:buNone/>
              <a:defRPr/>
            </a:pPr>
            <a:r>
              <a:rPr lang="es-DO" sz="1600" b="1">
                <a:solidFill>
                  <a:srgbClr val="F80000"/>
                </a:solidFill>
                <a:latin typeface="NovareseITCTT" pitchFamily="2" charset="0"/>
                <a:cs typeface="Times New Roman" pitchFamily="18" charset="0"/>
              </a:rPr>
              <a:t> </a:t>
            </a:r>
            <a:endParaRPr lang="es-DO" sz="1600">
              <a:solidFill>
                <a:srgbClr val="F80000"/>
              </a:solidFill>
              <a:latin typeface="NovareseITCTT" pitchFamily="2" charset="0"/>
              <a:cs typeface="Times New Roman" pitchFamily="18" charset="0"/>
            </a:endParaRPr>
          </a:p>
          <a:p>
            <a:pPr marL="365760" indent="-256032" algn="just">
              <a:buNone/>
              <a:defRPr/>
            </a:pPr>
            <a:r>
              <a:rPr lang="es-DO" sz="1600">
                <a:latin typeface="NovareseITCTT" pitchFamily="2" charset="0"/>
                <a:cs typeface="Times New Roman" pitchFamily="18" charset="0"/>
              </a:rPr>
              <a:t>	Las pérdidas ocasionadas por malos créditos  que tengan su origen en operaciones comerciales solo serán admitidas cuando estén debidamente justificadas y correspondan al  ejercicio en que se produzcan. </a:t>
            </a:r>
            <a:r>
              <a:rPr lang="es-DO" sz="1600"/>
              <a:t>Tal justificación podrá ser la cesación de pagos determinada, la quiebra, el concordato, la fuga del deudor, la prescripción, la iniciación del cobro compulsivo, la paralización de las operaciones u otros factores de incobrabilidad.</a:t>
            </a:r>
            <a:r>
              <a:rPr lang="es-DO" sz="1600">
                <a:latin typeface="NovareseITCTT" pitchFamily="2" charset="0"/>
                <a:cs typeface="Times New Roman" pitchFamily="18" charset="0"/>
              </a:rPr>
              <a:t> </a:t>
            </a:r>
          </a:p>
          <a:p>
            <a:pPr marL="365760" indent="-256032" algn="just">
              <a:buNone/>
              <a:defRPr/>
            </a:pPr>
            <a:endParaRPr lang="es-DO" sz="1600">
              <a:latin typeface="NovareseITCTT" pitchFamily="2" charset="0"/>
              <a:cs typeface="Times New Roman" pitchFamily="18" charset="0"/>
            </a:endParaRPr>
          </a:p>
          <a:p>
            <a:pPr marL="365760" indent="-256032" algn="just">
              <a:buNone/>
              <a:defRPr/>
            </a:pPr>
            <a:r>
              <a:rPr lang="es-DO" sz="1600">
                <a:latin typeface="NovareseITCTT" pitchFamily="2" charset="0"/>
                <a:cs typeface="Times New Roman" pitchFamily="18" charset="0"/>
              </a:rPr>
              <a:t>      </a:t>
            </a:r>
            <a:r>
              <a:rPr lang="es-DO" sz="1600"/>
              <a:t>Se entenderá que una cuenta es de dudoso cobro cuando hayan transcurrido por lo menos cuatro meses, a contar de la fecha de vencimiento del crédito, sin que el deudor haya efectuado ningún pago. Luego de recibirse un pago parcial, la cuenta será de cobro dudoso después de transcurrir otro plazo de cuatro (4) meses sin recibirse nuevos abonos. El gasto por cuentas de dudoso cobro debe registrarse en el período fiscal en que se produce la duda de su cobrabilidad, sin importar la fecha en que se originó el crédito. </a:t>
            </a:r>
          </a:p>
          <a:p>
            <a:pPr marL="365760" indent="-256032" algn="just">
              <a:buNone/>
              <a:defRPr/>
            </a:pPr>
            <a:endParaRPr lang="es-DO" sz="1600"/>
          </a:p>
        </p:txBody>
      </p:sp>
      <p:sp>
        <p:nvSpPr>
          <p:cNvPr id="573443" name="Rectangle 3">
            <a:extLst>
              <a:ext uri="{FF2B5EF4-FFF2-40B4-BE49-F238E27FC236}">
                <a16:creationId xmlns:a16="http://schemas.microsoft.com/office/drawing/2014/main" id="{9C03B309-03C2-498A-9F50-B91065918D49}"/>
              </a:ext>
            </a:extLst>
          </p:cNvPr>
          <p:cNvSpPr>
            <a:spLocks noChangeArrowheads="1"/>
          </p:cNvSpPr>
          <p:nvPr/>
        </p:nvSpPr>
        <p:spPr bwMode="auto">
          <a:xfrm>
            <a:off x="1752600" y="457200"/>
            <a:ext cx="8915400" cy="838200"/>
          </a:xfrm>
          <a:prstGeom prst="rect">
            <a:avLst/>
          </a:prstGeom>
          <a:noFill/>
          <a:ln w="9525">
            <a:noFill/>
            <a:miter lim="800000"/>
            <a:headEnd/>
            <a:tailEnd/>
          </a:ln>
          <a:effectLst/>
        </p:spPr>
        <p:txBody>
          <a:bodyPr lIns="0" tIns="0" rIns="0" bIns="0"/>
          <a:lstStyle/>
          <a:p>
            <a:pPr>
              <a:defRPr/>
            </a:pPr>
            <a:r>
              <a:rPr lang="es-DO" sz="3600" b="1" dirty="0">
                <a:effectLst>
                  <a:outerShdw blurRad="38100" dist="38100" dir="2700000" algn="tl">
                    <a:srgbClr val="C0C0C0"/>
                  </a:outerShdw>
                </a:effectLst>
                <a:latin typeface="Arial Narrow" pitchFamily="34" charset="0"/>
              </a:rPr>
              <a:t>TRATAMIENTO FISCAL:</a:t>
            </a:r>
            <a:r>
              <a:rPr lang="es-DO" sz="4000" b="1" dirty="0">
                <a:effectLst>
                  <a:outerShdw blurRad="38100" dist="38100" dir="2700000" algn="tl">
                    <a:srgbClr val="C0C0C0"/>
                  </a:outerShdw>
                </a:effectLst>
                <a:latin typeface="Arial Narrow" pitchFamily="34" charset="0"/>
              </a:rPr>
              <a:t>  </a:t>
            </a:r>
            <a:r>
              <a:rPr lang="es-DO" sz="3200" b="1" dirty="0">
                <a:effectLst>
                  <a:outerShdw blurRad="38100" dist="38100" dir="2700000" algn="tl">
                    <a:srgbClr val="C0C0C0"/>
                  </a:outerShdw>
                </a:effectLst>
                <a:latin typeface="Arial Narrow" pitchFamily="34" charset="0"/>
              </a:rPr>
              <a:t>Cuentas por Cobrar (2)</a:t>
            </a:r>
          </a:p>
        </p:txBody>
      </p:sp>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490" name="Rectangle 2">
            <a:extLst>
              <a:ext uri="{FF2B5EF4-FFF2-40B4-BE49-F238E27FC236}">
                <a16:creationId xmlns:a16="http://schemas.microsoft.com/office/drawing/2014/main" id="{C55A8127-5C66-4367-BB79-D7DB8821E43D}"/>
              </a:ext>
            </a:extLst>
          </p:cNvPr>
          <p:cNvSpPr>
            <a:spLocks noGrp="1" noChangeArrowheads="1"/>
          </p:cNvSpPr>
          <p:nvPr>
            <p:ph idx="1"/>
          </p:nvPr>
        </p:nvSpPr>
        <p:spPr>
          <a:xfrm>
            <a:off x="1981200" y="1905000"/>
            <a:ext cx="8229600" cy="4419600"/>
          </a:xfrm>
        </p:spPr>
        <p:txBody>
          <a:bodyPr>
            <a:normAutofit lnSpcReduction="10000"/>
          </a:bodyPr>
          <a:lstStyle/>
          <a:p>
            <a:pPr marL="476250" indent="-476250">
              <a:buNone/>
              <a:defRPr/>
            </a:pPr>
            <a:r>
              <a:rPr lang="es-DO" sz="2000" b="1">
                <a:effectLst>
                  <a:outerShdw blurRad="38100" dist="38100" dir="2700000" algn="tl">
                    <a:srgbClr val="C0C0C0"/>
                  </a:outerShdw>
                </a:effectLst>
                <a:latin typeface="NovareseITCTT" pitchFamily="2" charset="0"/>
                <a:cs typeface="Times New Roman" pitchFamily="18" charset="0"/>
              </a:rPr>
              <a:t>       Existen 2 (dos) métodos para el reconocimiento de las  pérdidas por cuentas incobrables:</a:t>
            </a:r>
          </a:p>
          <a:p>
            <a:pPr marL="476250" indent="-476250">
              <a:buNone/>
              <a:defRPr/>
            </a:pPr>
            <a:endParaRPr lang="en-US" sz="2000" b="1">
              <a:effectLst>
                <a:outerShdw blurRad="38100" dist="38100" dir="2700000" algn="tl">
                  <a:srgbClr val="C0C0C0"/>
                </a:outerShdw>
              </a:effectLst>
              <a:latin typeface="NovareseITCTT" pitchFamily="2" charset="0"/>
              <a:cs typeface="Times New Roman" pitchFamily="18" charset="0"/>
            </a:endParaRPr>
          </a:p>
          <a:p>
            <a:pPr marL="476250" indent="-476250">
              <a:buNone/>
              <a:defRPr/>
            </a:pPr>
            <a:r>
              <a:rPr lang="es-DO" sz="1800" b="1">
                <a:solidFill>
                  <a:srgbClr val="F80000"/>
                </a:solidFill>
                <a:effectLst>
                  <a:outerShdw blurRad="38100" dist="38100" dir="2700000" algn="tl">
                    <a:srgbClr val="C0C0C0"/>
                  </a:outerShdw>
                </a:effectLst>
                <a:latin typeface="NovareseITCTT" pitchFamily="2" charset="0"/>
                <a:cs typeface="Times New Roman" pitchFamily="18" charset="0"/>
              </a:rPr>
              <a:t>    </a:t>
            </a:r>
            <a:r>
              <a:rPr lang="en-US" sz="1800" b="1">
                <a:solidFill>
                  <a:srgbClr val="F80000"/>
                </a:solidFill>
                <a:effectLst>
                  <a:outerShdw blurRad="38100" dist="38100" dir="2700000" algn="tl">
                    <a:srgbClr val="C0C0C0"/>
                  </a:outerShdw>
                </a:effectLst>
                <a:latin typeface="NovareseITCTT" pitchFamily="2" charset="0"/>
                <a:cs typeface="Times New Roman" pitchFamily="18" charset="0"/>
              </a:rPr>
              <a:t>a</a:t>
            </a:r>
            <a:r>
              <a:rPr lang="es-DO" sz="1800" b="1">
                <a:solidFill>
                  <a:srgbClr val="F80000"/>
                </a:solidFill>
                <a:effectLst>
                  <a:outerShdw blurRad="38100" dist="38100" dir="2700000" algn="tl">
                    <a:srgbClr val="C0C0C0"/>
                  </a:outerShdw>
                </a:effectLst>
                <a:latin typeface="NovareseITCTT" pitchFamily="2" charset="0"/>
                <a:cs typeface="Times New Roman" pitchFamily="18" charset="0"/>
              </a:rPr>
              <a:t>  </a:t>
            </a:r>
            <a:r>
              <a:rPr lang="en-US" sz="1800" b="1">
                <a:solidFill>
                  <a:srgbClr val="F80000"/>
                </a:solidFill>
                <a:effectLst>
                  <a:outerShdw blurRad="38100" dist="38100" dir="2700000" algn="tl">
                    <a:srgbClr val="C0C0C0"/>
                  </a:outerShdw>
                </a:effectLst>
                <a:latin typeface="NovareseITCTT" pitchFamily="2" charset="0"/>
                <a:cs typeface="Times New Roman" pitchFamily="18" charset="0"/>
              </a:rPr>
              <a:t>Método Directo</a:t>
            </a:r>
          </a:p>
          <a:p>
            <a:pPr marL="476250" indent="-476250">
              <a:buNone/>
              <a:defRPr/>
            </a:pPr>
            <a:endParaRPr lang="es-DO" sz="1800" b="1">
              <a:solidFill>
                <a:srgbClr val="F80000"/>
              </a:solidFill>
              <a:effectLst>
                <a:outerShdw blurRad="38100" dist="38100" dir="2700000" algn="tl">
                  <a:srgbClr val="C0C0C0"/>
                </a:outerShdw>
              </a:effectLst>
              <a:latin typeface="NovareseITCTT" pitchFamily="2" charset="0"/>
              <a:cs typeface="Times New Roman" pitchFamily="18" charset="0"/>
            </a:endParaRPr>
          </a:p>
          <a:p>
            <a:pPr marL="476250" indent="-476250" algn="just">
              <a:buNone/>
              <a:defRPr/>
            </a:pPr>
            <a:r>
              <a:rPr lang="es-DO" sz="1800">
                <a:latin typeface="NovareseITCTT" pitchFamily="2" charset="0"/>
                <a:cs typeface="Times New Roman" pitchFamily="18" charset="0"/>
              </a:rPr>
              <a:t>       Se aplica con el reconocimiento del gasto  sin la creación de una provisión</a:t>
            </a:r>
            <a:r>
              <a:rPr lang="en-US" sz="1800">
                <a:latin typeface="NovareseITCTT" pitchFamily="2" charset="0"/>
                <a:cs typeface="Times New Roman" pitchFamily="18" charset="0"/>
              </a:rPr>
              <a:t>,</a:t>
            </a:r>
            <a:r>
              <a:rPr lang="es-DO" sz="1800">
                <a:latin typeface="NovareseITCTT" pitchFamily="2" charset="0"/>
                <a:cs typeface="Times New Roman" pitchFamily="18" charset="0"/>
              </a:rPr>
              <a:t> siempre y cuando cumpla con los requisitos establecidos en el Art. 28 del reglamento</a:t>
            </a:r>
            <a:r>
              <a:rPr lang="en-US" sz="1800">
                <a:latin typeface="NovareseITCTT" pitchFamily="2" charset="0"/>
                <a:cs typeface="Times New Roman" pitchFamily="18" charset="0"/>
              </a:rPr>
              <a:t> 139-98</a:t>
            </a:r>
            <a:r>
              <a:rPr lang="es-DO" sz="1800">
                <a:latin typeface="NovareseITCTT" pitchFamily="2" charset="0"/>
                <a:cs typeface="Times New Roman" pitchFamily="18" charset="0"/>
              </a:rPr>
              <a:t>.</a:t>
            </a:r>
          </a:p>
          <a:p>
            <a:pPr marL="476250" indent="-476250">
              <a:buNone/>
              <a:defRPr/>
            </a:pPr>
            <a:endParaRPr lang="en-US" sz="1800">
              <a:latin typeface="NovareseITCTT" pitchFamily="2" charset="0"/>
              <a:cs typeface="Times New Roman" pitchFamily="18" charset="0"/>
            </a:endParaRPr>
          </a:p>
          <a:p>
            <a:pPr marL="476250" indent="-476250">
              <a:buNone/>
              <a:defRPr/>
            </a:pPr>
            <a:r>
              <a:rPr lang="es-DO" sz="1800" b="1">
                <a:solidFill>
                  <a:srgbClr val="F80000"/>
                </a:solidFill>
                <a:effectLst>
                  <a:outerShdw blurRad="38100" dist="38100" dir="2700000" algn="tl">
                    <a:srgbClr val="C0C0C0"/>
                  </a:outerShdw>
                </a:effectLst>
                <a:latin typeface="NovareseITCTT" pitchFamily="2" charset="0"/>
                <a:cs typeface="Times New Roman" pitchFamily="18" charset="0"/>
              </a:rPr>
              <a:t> </a:t>
            </a:r>
            <a:r>
              <a:rPr lang="en-US" sz="1800" b="1">
                <a:solidFill>
                  <a:srgbClr val="F80000"/>
                </a:solidFill>
                <a:effectLst>
                  <a:outerShdw blurRad="38100" dist="38100" dir="2700000" algn="tl">
                    <a:srgbClr val="C0C0C0"/>
                  </a:outerShdw>
                </a:effectLst>
                <a:latin typeface="NovareseITCTT" pitchFamily="2" charset="0"/>
                <a:cs typeface="Times New Roman" pitchFamily="18" charset="0"/>
              </a:rPr>
              <a:t>    b</a:t>
            </a:r>
            <a:r>
              <a:rPr lang="es-DO" sz="1800" b="1">
                <a:solidFill>
                  <a:srgbClr val="F80000"/>
                </a:solidFill>
                <a:effectLst>
                  <a:outerShdw blurRad="38100" dist="38100" dir="2700000" algn="tl">
                    <a:srgbClr val="C0C0C0"/>
                  </a:outerShdw>
                </a:effectLst>
                <a:latin typeface="NovareseITCTT" pitchFamily="2" charset="0"/>
                <a:cs typeface="Times New Roman" pitchFamily="18" charset="0"/>
              </a:rPr>
              <a:t>  </a:t>
            </a:r>
            <a:r>
              <a:rPr lang="en-US" sz="1800" b="1">
                <a:solidFill>
                  <a:srgbClr val="F80000"/>
                </a:solidFill>
                <a:effectLst>
                  <a:outerShdw blurRad="38100" dist="38100" dir="2700000" algn="tl">
                    <a:srgbClr val="C0C0C0"/>
                  </a:outerShdw>
                </a:effectLst>
                <a:latin typeface="NovareseITCTT" pitchFamily="2" charset="0"/>
                <a:cs typeface="Times New Roman" pitchFamily="18" charset="0"/>
              </a:rPr>
              <a:t>Método Indirecto</a:t>
            </a:r>
          </a:p>
          <a:p>
            <a:pPr marL="476250" indent="-476250">
              <a:buNone/>
              <a:defRPr/>
            </a:pPr>
            <a:endParaRPr lang="en-US" sz="1800" b="1">
              <a:solidFill>
                <a:srgbClr val="F80000"/>
              </a:solidFill>
              <a:effectLst>
                <a:outerShdw blurRad="38100" dist="38100" dir="2700000" algn="tl">
                  <a:srgbClr val="C0C0C0"/>
                </a:outerShdw>
              </a:effectLst>
              <a:latin typeface="NovareseITCTT" pitchFamily="2" charset="0"/>
              <a:cs typeface="Times New Roman" pitchFamily="18" charset="0"/>
            </a:endParaRPr>
          </a:p>
          <a:p>
            <a:pPr marL="476250" indent="-476250" algn="just">
              <a:buNone/>
              <a:defRPr/>
            </a:pPr>
            <a:r>
              <a:rPr lang="en-US" sz="1800">
                <a:latin typeface="NovareseITCTT" pitchFamily="2" charset="0"/>
                <a:cs typeface="Times New Roman" pitchFamily="18" charset="0"/>
              </a:rPr>
              <a:t>	</a:t>
            </a:r>
            <a:r>
              <a:rPr lang="es-DO" sz="1800">
                <a:latin typeface="NovareseITCTT" pitchFamily="2" charset="0"/>
                <a:cs typeface="Times New Roman" pitchFamily="18" charset="0"/>
              </a:rPr>
              <a:t>El contribuyente podrá optar por la creación de una provisión equivalente al 4% del balance final de las cuentas por cobrar clientes</a:t>
            </a:r>
            <a:r>
              <a:rPr lang="en-US" sz="1800">
                <a:latin typeface="NovareseITCTT" pitchFamily="2" charset="0"/>
                <a:cs typeface="Times New Roman" pitchFamily="18" charset="0"/>
              </a:rPr>
              <a:t>, cumpliendo los requisitos establecidos en el art. 29 del reglamento 139-98.</a:t>
            </a:r>
          </a:p>
        </p:txBody>
      </p:sp>
      <p:sp>
        <p:nvSpPr>
          <p:cNvPr id="575491" name="Rectangle 3">
            <a:extLst>
              <a:ext uri="{FF2B5EF4-FFF2-40B4-BE49-F238E27FC236}">
                <a16:creationId xmlns:a16="http://schemas.microsoft.com/office/drawing/2014/main" id="{6987DCA0-04D1-4844-9837-C79B5F8ED748}"/>
              </a:ext>
            </a:extLst>
          </p:cNvPr>
          <p:cNvSpPr>
            <a:spLocks noChangeArrowheads="1"/>
          </p:cNvSpPr>
          <p:nvPr/>
        </p:nvSpPr>
        <p:spPr bwMode="auto">
          <a:xfrm>
            <a:off x="1752600" y="457200"/>
            <a:ext cx="8915400" cy="838200"/>
          </a:xfrm>
          <a:prstGeom prst="rect">
            <a:avLst/>
          </a:prstGeom>
          <a:noFill/>
          <a:ln w="9525">
            <a:noFill/>
            <a:miter lim="800000"/>
            <a:headEnd/>
            <a:tailEnd/>
          </a:ln>
          <a:effectLst/>
        </p:spPr>
        <p:txBody>
          <a:bodyPr lIns="0" tIns="0" rIns="0" bIns="0"/>
          <a:lstStyle/>
          <a:p>
            <a:pPr>
              <a:defRPr/>
            </a:pPr>
            <a:r>
              <a:rPr lang="es-DO" sz="3600" b="1" dirty="0">
                <a:effectLst>
                  <a:outerShdw blurRad="38100" dist="38100" dir="2700000" algn="tl">
                    <a:srgbClr val="C0C0C0"/>
                  </a:outerShdw>
                </a:effectLst>
                <a:latin typeface="Arial Narrow" pitchFamily="34" charset="0"/>
              </a:rPr>
              <a:t>TRATAMIENTO FISCAL:</a:t>
            </a:r>
            <a:r>
              <a:rPr lang="es-DO" sz="4000" b="1" dirty="0">
                <a:effectLst>
                  <a:outerShdw blurRad="38100" dist="38100" dir="2700000" algn="tl">
                    <a:srgbClr val="C0C0C0"/>
                  </a:outerShdw>
                </a:effectLst>
                <a:latin typeface="Arial Narrow" pitchFamily="34" charset="0"/>
              </a:rPr>
              <a:t>  </a:t>
            </a:r>
            <a:r>
              <a:rPr lang="es-DO" sz="3200" b="1" dirty="0">
                <a:effectLst>
                  <a:outerShdw blurRad="38100" dist="38100" dir="2700000" algn="tl">
                    <a:srgbClr val="C0C0C0"/>
                  </a:outerShdw>
                </a:effectLst>
                <a:latin typeface="Arial Narrow" pitchFamily="34" charset="0"/>
              </a:rPr>
              <a:t>Cuentas por Cobrar (3)</a:t>
            </a:r>
          </a:p>
        </p:txBody>
      </p:sp>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8" name="Rectangle 2">
            <a:extLst>
              <a:ext uri="{FF2B5EF4-FFF2-40B4-BE49-F238E27FC236}">
                <a16:creationId xmlns:a16="http://schemas.microsoft.com/office/drawing/2014/main" id="{A87900BB-CB95-466C-87EB-93C85EEAFFCA}"/>
              </a:ext>
            </a:extLst>
          </p:cNvPr>
          <p:cNvSpPr>
            <a:spLocks noGrp="1" noChangeArrowheads="1"/>
          </p:cNvSpPr>
          <p:nvPr>
            <p:ph idx="1"/>
          </p:nvPr>
        </p:nvSpPr>
        <p:spPr>
          <a:xfrm>
            <a:off x="1905000" y="2057400"/>
            <a:ext cx="8382000" cy="3810000"/>
          </a:xfrm>
        </p:spPr>
        <p:txBody>
          <a:bodyPr>
            <a:normAutofit lnSpcReduction="10000"/>
          </a:bodyPr>
          <a:lstStyle/>
          <a:p>
            <a:pPr marL="365760" indent="-256032">
              <a:buNone/>
              <a:defRPr/>
            </a:pPr>
            <a:r>
              <a:rPr lang="es-DO" sz="1800" b="1">
                <a:solidFill>
                  <a:srgbClr val="F80000"/>
                </a:solidFill>
                <a:effectLst>
                  <a:outerShdw blurRad="38100" dist="38100" dir="2700000" algn="tl">
                    <a:srgbClr val="C0C0C0"/>
                  </a:outerShdw>
                </a:effectLst>
                <a:latin typeface="NovareseITCTT" pitchFamily="2" charset="0"/>
                <a:cs typeface="Times New Roman" pitchFamily="18" charset="0"/>
              </a:rPr>
              <a:t>Provisión para cuentas Incobrables. </a:t>
            </a:r>
          </a:p>
          <a:p>
            <a:pPr marL="365760" indent="-256032">
              <a:buNone/>
              <a:defRPr/>
            </a:pPr>
            <a:r>
              <a:rPr lang="es-DO" sz="1800" b="1">
                <a:solidFill>
                  <a:srgbClr val="F80000"/>
                </a:solidFill>
                <a:effectLst>
                  <a:outerShdw blurRad="38100" dist="38100" dir="2700000" algn="tl">
                    <a:srgbClr val="C0C0C0"/>
                  </a:outerShdw>
                </a:effectLst>
                <a:latin typeface="NovareseITCTT" pitchFamily="2" charset="0"/>
                <a:cs typeface="Times New Roman" pitchFamily="18" charset="0"/>
              </a:rPr>
              <a:t>Art. 287</a:t>
            </a:r>
            <a:r>
              <a:rPr lang="en-US" sz="1800" b="1">
                <a:solidFill>
                  <a:srgbClr val="F80000"/>
                </a:solidFill>
                <a:effectLst>
                  <a:outerShdw blurRad="38100" dist="38100" dir="2700000" algn="tl">
                    <a:srgbClr val="C0C0C0"/>
                  </a:outerShdw>
                </a:effectLst>
                <a:latin typeface="NovareseITCTT" pitchFamily="2" charset="0"/>
                <a:cs typeface="Times New Roman" pitchFamily="18" charset="0"/>
              </a:rPr>
              <a:t> del C</a:t>
            </a:r>
            <a:r>
              <a:rPr lang="es-DO" sz="1800" b="1">
                <a:solidFill>
                  <a:srgbClr val="F80000"/>
                </a:solidFill>
                <a:effectLst>
                  <a:outerShdw blurRad="38100" dist="38100" dir="2700000" algn="tl">
                    <a:srgbClr val="C0C0C0"/>
                  </a:outerShdw>
                </a:effectLst>
                <a:latin typeface="NovareseITCTT" pitchFamily="2" charset="0"/>
                <a:cs typeface="Times New Roman" pitchFamily="18" charset="0"/>
              </a:rPr>
              <a:t>ódigo Tributario y artículos 28</a:t>
            </a:r>
            <a:r>
              <a:rPr lang="en-US" sz="1800" b="1">
                <a:solidFill>
                  <a:srgbClr val="F80000"/>
                </a:solidFill>
                <a:effectLst>
                  <a:outerShdw blurRad="38100" dist="38100" dir="2700000" algn="tl">
                    <a:srgbClr val="C0C0C0"/>
                  </a:outerShdw>
                </a:effectLst>
                <a:latin typeface="NovareseITCTT" pitchFamily="2" charset="0"/>
                <a:cs typeface="Times New Roman" pitchFamily="18" charset="0"/>
              </a:rPr>
              <a:t>-29 </a:t>
            </a:r>
            <a:r>
              <a:rPr lang="es-DO" sz="1800" b="1">
                <a:solidFill>
                  <a:srgbClr val="F80000"/>
                </a:solidFill>
                <a:effectLst>
                  <a:outerShdw blurRad="38100" dist="38100" dir="2700000" algn="tl">
                    <a:srgbClr val="C0C0C0"/>
                  </a:outerShdw>
                </a:effectLst>
                <a:latin typeface="NovareseITCTT" pitchFamily="2" charset="0"/>
                <a:cs typeface="Times New Roman" pitchFamily="18" charset="0"/>
              </a:rPr>
              <a:t> del </a:t>
            </a:r>
            <a:r>
              <a:rPr lang="en-US" sz="1800" b="1">
                <a:solidFill>
                  <a:srgbClr val="F80000"/>
                </a:solidFill>
                <a:effectLst>
                  <a:outerShdw blurRad="38100" dist="38100" dir="2700000" algn="tl">
                    <a:srgbClr val="C0C0C0"/>
                  </a:outerShdw>
                </a:effectLst>
                <a:latin typeface="NovareseITCTT" pitchFamily="2" charset="0"/>
                <a:cs typeface="Times New Roman" pitchFamily="18" charset="0"/>
              </a:rPr>
              <a:t>Reg</a:t>
            </a:r>
            <a:r>
              <a:rPr lang="es-DO" sz="1800" b="1">
                <a:solidFill>
                  <a:srgbClr val="F80000"/>
                </a:solidFill>
                <a:effectLst>
                  <a:outerShdw blurRad="38100" dist="38100" dir="2700000" algn="tl">
                    <a:srgbClr val="C0C0C0"/>
                  </a:outerShdw>
                </a:effectLst>
                <a:latin typeface="NovareseITCTT" pitchFamily="2" charset="0"/>
                <a:cs typeface="Times New Roman" pitchFamily="18" charset="0"/>
              </a:rPr>
              <a:t>lamento</a:t>
            </a:r>
            <a:r>
              <a:rPr lang="en-US" sz="1800" b="1">
                <a:solidFill>
                  <a:srgbClr val="F80000"/>
                </a:solidFill>
                <a:effectLst>
                  <a:outerShdw blurRad="38100" dist="38100" dir="2700000" algn="tl">
                    <a:srgbClr val="C0C0C0"/>
                  </a:outerShdw>
                </a:effectLst>
                <a:latin typeface="NovareseITCTT" pitchFamily="2" charset="0"/>
                <a:cs typeface="Times New Roman" pitchFamily="18" charset="0"/>
              </a:rPr>
              <a:t> 139-98</a:t>
            </a:r>
          </a:p>
          <a:p>
            <a:pPr marL="365760" indent="-256032" algn="just">
              <a:buNone/>
              <a:defRPr/>
            </a:pPr>
            <a:r>
              <a:rPr lang="es-DO" sz="800">
                <a:latin typeface="NovareseITCTT" pitchFamily="2" charset="0"/>
                <a:cs typeface="Times New Roman" pitchFamily="18" charset="0"/>
              </a:rPr>
              <a:t>	</a:t>
            </a:r>
            <a:endParaRPr lang="en-US" sz="800">
              <a:latin typeface="NovareseITCTT" pitchFamily="2" charset="0"/>
              <a:cs typeface="Times New Roman" pitchFamily="18" charset="0"/>
            </a:endParaRPr>
          </a:p>
          <a:p>
            <a:pPr marL="365760" indent="-256032" algn="just">
              <a:buNone/>
              <a:defRPr/>
            </a:pPr>
            <a:r>
              <a:rPr lang="en-US" sz="2100">
                <a:latin typeface="NovareseITCTT" pitchFamily="2" charset="0"/>
                <a:cs typeface="Times New Roman" pitchFamily="18" charset="0"/>
              </a:rPr>
              <a:t>     </a:t>
            </a:r>
            <a:r>
              <a:rPr lang="es-DO" sz="1800">
                <a:latin typeface="NovareseITCTT" pitchFamily="2" charset="0"/>
                <a:cs typeface="Times New Roman" pitchFamily="18" charset="0"/>
              </a:rPr>
              <a:t>En el caso de contribuyentes  que mantengan en sus registros contables una provisión de cuentas incobrables sin previa autorización por parte de la DGII, se  considerara como un gasto no admitido la proporción cargada en el año y por tanto será impugnado.  De igual forma  una vez  recuperada  la provisión creada  se deberá  reversar la  impugnación  hecha en años anteriores. En caso de que la provisión no haya sido impugnada en el periodo correspondiente,  en ningún momento podrá realizarse la reversión en la nota de impuesto</a:t>
            </a:r>
            <a:r>
              <a:rPr lang="en-US" sz="1800">
                <a:latin typeface="NovareseITCTT" pitchFamily="2" charset="0"/>
                <a:cs typeface="Times New Roman" pitchFamily="18" charset="0"/>
              </a:rPr>
              <a:t>. </a:t>
            </a:r>
          </a:p>
          <a:p>
            <a:pPr marL="365760" indent="-256032" algn="just">
              <a:buNone/>
              <a:defRPr/>
            </a:pPr>
            <a:endParaRPr lang="en-US" sz="1800">
              <a:latin typeface="NovareseITCTT" pitchFamily="2" charset="0"/>
              <a:cs typeface="Times New Roman" pitchFamily="18" charset="0"/>
            </a:endParaRPr>
          </a:p>
          <a:p>
            <a:pPr marL="365760" indent="-256032" algn="just">
              <a:buNone/>
              <a:defRPr/>
            </a:pPr>
            <a:r>
              <a:rPr lang="en-US" sz="1800">
                <a:latin typeface="NovareseITCTT" pitchFamily="2" charset="0"/>
                <a:cs typeface="Times New Roman" pitchFamily="18" charset="0"/>
              </a:rPr>
              <a:t>	La empresa deberá entregar un listado con las cuentas que esta provisionando o eliminando.</a:t>
            </a:r>
          </a:p>
          <a:p>
            <a:pPr marL="365760" indent="-256032" algn="just">
              <a:buNone/>
              <a:defRPr/>
            </a:pPr>
            <a:endParaRPr lang="en-US" sz="1800">
              <a:latin typeface="NovareseITCTT" pitchFamily="2" charset="0"/>
              <a:cs typeface="Times New Roman" pitchFamily="18" charset="0"/>
            </a:endParaRPr>
          </a:p>
        </p:txBody>
      </p:sp>
      <p:sp>
        <p:nvSpPr>
          <p:cNvPr id="577539" name="Rectangle 3">
            <a:extLst>
              <a:ext uri="{FF2B5EF4-FFF2-40B4-BE49-F238E27FC236}">
                <a16:creationId xmlns:a16="http://schemas.microsoft.com/office/drawing/2014/main" id="{84C717B0-F0E0-421A-B10C-B40301153230}"/>
              </a:ext>
            </a:extLst>
          </p:cNvPr>
          <p:cNvSpPr>
            <a:spLocks noChangeArrowheads="1"/>
          </p:cNvSpPr>
          <p:nvPr/>
        </p:nvSpPr>
        <p:spPr bwMode="auto">
          <a:xfrm>
            <a:off x="1752600" y="457200"/>
            <a:ext cx="8915400" cy="838200"/>
          </a:xfrm>
          <a:prstGeom prst="rect">
            <a:avLst/>
          </a:prstGeom>
          <a:noFill/>
          <a:ln w="9525">
            <a:noFill/>
            <a:miter lim="800000"/>
            <a:headEnd/>
            <a:tailEnd/>
          </a:ln>
          <a:effectLst/>
        </p:spPr>
        <p:txBody>
          <a:bodyPr lIns="0" tIns="0" rIns="0" bIns="0"/>
          <a:lstStyle/>
          <a:p>
            <a:pPr>
              <a:defRPr/>
            </a:pPr>
            <a:r>
              <a:rPr lang="es-DO" sz="3600" b="1" dirty="0">
                <a:effectLst>
                  <a:outerShdw blurRad="38100" dist="38100" dir="2700000" algn="tl">
                    <a:srgbClr val="C0C0C0"/>
                  </a:outerShdw>
                </a:effectLst>
                <a:latin typeface="Arial Narrow" pitchFamily="34" charset="0"/>
              </a:rPr>
              <a:t>TRATAMIENTO FISCAL:</a:t>
            </a:r>
            <a:r>
              <a:rPr lang="es-DO" sz="4000" b="1" dirty="0">
                <a:effectLst>
                  <a:outerShdw blurRad="38100" dist="38100" dir="2700000" algn="tl">
                    <a:srgbClr val="C0C0C0"/>
                  </a:outerShdw>
                </a:effectLst>
                <a:latin typeface="Arial Narrow" pitchFamily="34" charset="0"/>
              </a:rPr>
              <a:t>  </a:t>
            </a:r>
            <a:r>
              <a:rPr lang="es-DO" sz="3200" b="1" dirty="0">
                <a:effectLst>
                  <a:outerShdw blurRad="38100" dist="38100" dir="2700000" algn="tl">
                    <a:srgbClr val="C0C0C0"/>
                  </a:outerShdw>
                </a:effectLst>
                <a:latin typeface="Arial Narrow" pitchFamily="34" charset="0"/>
              </a:rPr>
              <a:t>Cuentas por Cobrar (4)</a:t>
            </a:r>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7" name="Rectangle 3">
            <a:extLst>
              <a:ext uri="{FF2B5EF4-FFF2-40B4-BE49-F238E27FC236}">
                <a16:creationId xmlns:a16="http://schemas.microsoft.com/office/drawing/2014/main" id="{BB7C319B-7458-4D8B-8FB6-4688725E9C2B}"/>
              </a:ext>
            </a:extLst>
          </p:cNvPr>
          <p:cNvSpPr>
            <a:spLocks noGrp="1" noChangeArrowheads="1"/>
          </p:cNvSpPr>
          <p:nvPr>
            <p:ph idx="1"/>
          </p:nvPr>
        </p:nvSpPr>
        <p:spPr>
          <a:xfrm>
            <a:off x="2286000" y="2525714"/>
            <a:ext cx="7924800" cy="3417887"/>
          </a:xfrm>
        </p:spPr>
        <p:txBody>
          <a:bodyPr>
            <a:normAutofit fontScale="92500" lnSpcReduction="10000"/>
          </a:bodyPr>
          <a:lstStyle/>
          <a:p>
            <a:pPr marL="365760" indent="-256032" algn="just">
              <a:buNone/>
              <a:defRPr/>
            </a:pPr>
            <a:r>
              <a:rPr lang="en-US" sz="2100" b="1">
                <a:solidFill>
                  <a:srgbClr val="F80000"/>
                </a:solidFill>
                <a:latin typeface="NovareseITCTT" pitchFamily="2" charset="0"/>
                <a:cs typeface="Times New Roman" pitchFamily="18" charset="0"/>
              </a:rPr>
              <a:t>  </a:t>
            </a:r>
            <a:r>
              <a:rPr lang="es-DO" sz="2100" b="1">
                <a:solidFill>
                  <a:srgbClr val="F80000"/>
                </a:solidFill>
                <a:latin typeface="NovareseITCTT" pitchFamily="2" charset="0"/>
                <a:cs typeface="Times New Roman" pitchFamily="18" charset="0"/>
              </a:rPr>
              <a:t>Asientos contables para el registro de los malos créditos:  </a:t>
            </a:r>
            <a:endParaRPr lang="es-DO" sz="2100">
              <a:solidFill>
                <a:srgbClr val="F80000"/>
              </a:solidFill>
              <a:latin typeface="NovareseITCTT" pitchFamily="2" charset="0"/>
              <a:cs typeface="Times New Roman" pitchFamily="18" charset="0"/>
            </a:endParaRPr>
          </a:p>
          <a:p>
            <a:pPr marL="365760" indent="-256032" algn="just">
              <a:buNone/>
              <a:defRPr/>
            </a:pPr>
            <a:r>
              <a:rPr lang="es-DO" sz="2100">
                <a:solidFill>
                  <a:srgbClr val="F80000"/>
                </a:solidFill>
                <a:latin typeface="NovareseITCTT" pitchFamily="2" charset="0"/>
                <a:cs typeface="Times New Roman" pitchFamily="18" charset="0"/>
              </a:rPr>
              <a:t> </a:t>
            </a:r>
          </a:p>
          <a:p>
            <a:pPr marL="365760" indent="-256032" algn="just">
              <a:buNone/>
              <a:defRPr/>
            </a:pPr>
            <a:r>
              <a:rPr lang="en-US" sz="2100">
                <a:latin typeface="NovareseITCTT" pitchFamily="2" charset="0"/>
                <a:cs typeface="Times New Roman" pitchFamily="18" charset="0"/>
              </a:rPr>
              <a:t>	</a:t>
            </a:r>
            <a:r>
              <a:rPr lang="es-DO" b="1" u="sng">
                <a:effectLst>
                  <a:outerShdw blurRad="38100" dist="38100" dir="2700000" algn="tl">
                    <a:srgbClr val="C0C0C0"/>
                  </a:outerShdw>
                </a:effectLst>
                <a:latin typeface="NovareseITCTT" pitchFamily="2" charset="0"/>
                <a:cs typeface="Times New Roman" pitchFamily="18" charset="0"/>
              </a:rPr>
              <a:t>Método Directo:  </a:t>
            </a:r>
            <a:endParaRPr lang="es-DO" b="1">
              <a:effectLst>
                <a:outerShdw blurRad="38100" dist="38100" dir="2700000" algn="tl">
                  <a:srgbClr val="C0C0C0"/>
                </a:outerShdw>
              </a:effectLst>
              <a:latin typeface="NovareseITCTT" pitchFamily="2" charset="0"/>
              <a:cs typeface="Times New Roman" pitchFamily="18" charset="0"/>
            </a:endParaRPr>
          </a:p>
          <a:p>
            <a:pPr marL="365760" indent="-256032" algn="just">
              <a:buNone/>
              <a:defRPr/>
            </a:pPr>
            <a:r>
              <a:rPr lang="es-DO">
                <a:latin typeface="NovareseITCTT" pitchFamily="2" charset="0"/>
                <a:cs typeface="Times New Roman" pitchFamily="18" charset="0"/>
              </a:rPr>
              <a:t> </a:t>
            </a:r>
          </a:p>
          <a:p>
            <a:pPr marL="365760" indent="-256032" algn="just">
              <a:buNone/>
              <a:defRPr/>
            </a:pPr>
            <a:r>
              <a:rPr lang="en-US">
                <a:latin typeface="NovareseITCTT" pitchFamily="2" charset="0"/>
                <a:cs typeface="Times New Roman" pitchFamily="18" charset="0"/>
              </a:rPr>
              <a:t>	</a:t>
            </a:r>
            <a:r>
              <a:rPr lang="es-DO">
                <a:latin typeface="NovareseITCTT" pitchFamily="2" charset="0"/>
                <a:cs typeface="Times New Roman" pitchFamily="18" charset="0"/>
              </a:rPr>
              <a:t>Gasto Cuentas Incobrables</a:t>
            </a:r>
          </a:p>
          <a:p>
            <a:pPr marL="365760" indent="-256032" algn="just">
              <a:buNone/>
              <a:defRPr/>
            </a:pPr>
            <a:r>
              <a:rPr lang="en-US">
                <a:latin typeface="NovareseITCTT" pitchFamily="2" charset="0"/>
                <a:cs typeface="Times New Roman" pitchFamily="18" charset="0"/>
              </a:rPr>
              <a:t>	</a:t>
            </a:r>
            <a:r>
              <a:rPr lang="es-DO">
                <a:latin typeface="NovareseITCTT" pitchFamily="2" charset="0"/>
                <a:cs typeface="Times New Roman" pitchFamily="18" charset="0"/>
              </a:rPr>
              <a:t>@</a:t>
            </a:r>
          </a:p>
          <a:p>
            <a:pPr marL="365760" indent="-256032" algn="just">
              <a:buNone/>
              <a:defRPr/>
            </a:pPr>
            <a:r>
              <a:rPr lang="en-US">
                <a:latin typeface="NovareseITCTT" pitchFamily="2" charset="0"/>
                <a:cs typeface="Times New Roman" pitchFamily="18" charset="0"/>
              </a:rPr>
              <a:t>	</a:t>
            </a:r>
            <a:r>
              <a:rPr lang="es-DO">
                <a:latin typeface="NovareseITCTT" pitchFamily="2" charset="0"/>
                <a:cs typeface="Times New Roman" pitchFamily="18" charset="0"/>
              </a:rPr>
              <a:t>Cuentas Por Cobrar</a:t>
            </a:r>
          </a:p>
          <a:p>
            <a:pPr marL="365760" indent="-256032" algn="just">
              <a:buNone/>
              <a:defRPr/>
            </a:pPr>
            <a:r>
              <a:rPr lang="es-DO" sz="2100">
                <a:latin typeface="NovareseITCTT" pitchFamily="2" charset="0"/>
                <a:cs typeface="Times New Roman" pitchFamily="18" charset="0"/>
              </a:rPr>
              <a:t> </a:t>
            </a:r>
          </a:p>
          <a:p>
            <a:pPr marL="365760" indent="-256032">
              <a:buNone/>
              <a:defRPr/>
            </a:pPr>
            <a:endParaRPr lang="en-US" sz="2100">
              <a:latin typeface="NovareseITCTT" pitchFamily="2" charset="0"/>
            </a:endParaRPr>
          </a:p>
        </p:txBody>
      </p:sp>
      <p:sp>
        <p:nvSpPr>
          <p:cNvPr id="579586" name="Rectangle 2">
            <a:extLst>
              <a:ext uri="{FF2B5EF4-FFF2-40B4-BE49-F238E27FC236}">
                <a16:creationId xmlns:a16="http://schemas.microsoft.com/office/drawing/2014/main" id="{61DA48A0-EC92-49A9-BF18-BF162D4FD100}"/>
              </a:ext>
            </a:extLst>
          </p:cNvPr>
          <p:cNvSpPr>
            <a:spLocks noGrp="1" noChangeArrowheads="1"/>
          </p:cNvSpPr>
          <p:nvPr>
            <p:ph type="title"/>
          </p:nvPr>
        </p:nvSpPr>
        <p:spPr>
          <a:xfrm>
            <a:off x="2486026" y="1609726"/>
            <a:ext cx="6657975" cy="676275"/>
          </a:xfrm>
        </p:spPr>
        <p:txBody>
          <a:bodyPr>
            <a:normAutofit/>
          </a:bodyPr>
          <a:lstStyle/>
          <a:p>
            <a:pPr>
              <a:defRPr/>
            </a:pPr>
            <a:r>
              <a:rPr lang="es-DO" u="sng">
                <a:solidFill>
                  <a:srgbClr val="F80000"/>
                </a:solidFill>
                <a:effectLst>
                  <a:outerShdw blurRad="38100" dist="38100" dir="2700000" algn="tl">
                    <a:srgbClr val="C0C0C0"/>
                  </a:outerShdw>
                </a:effectLst>
                <a:latin typeface="NovareseITCTT" pitchFamily="2" charset="0"/>
                <a:cs typeface="Times New Roman" pitchFamily="18" charset="0"/>
              </a:rPr>
              <a:t>Ejemplo</a:t>
            </a:r>
            <a:endParaRPr lang="en-US" u="sng">
              <a:solidFill>
                <a:srgbClr val="F80000"/>
              </a:solidFill>
              <a:effectLst>
                <a:outerShdw blurRad="38100" dist="38100" dir="2700000" algn="tl">
                  <a:srgbClr val="C0C0C0"/>
                </a:outerShdw>
              </a:effectLst>
              <a:latin typeface="NovareseITCTT" pitchFamily="2" charset="0"/>
              <a:cs typeface="Times New Roman" pitchFamily="18" charset="0"/>
            </a:endParaRPr>
          </a:p>
        </p:txBody>
      </p:sp>
      <p:sp>
        <p:nvSpPr>
          <p:cNvPr id="579588" name="Rectangle 4">
            <a:extLst>
              <a:ext uri="{FF2B5EF4-FFF2-40B4-BE49-F238E27FC236}">
                <a16:creationId xmlns:a16="http://schemas.microsoft.com/office/drawing/2014/main" id="{E457ED5E-6161-4961-8E67-64167268B57F}"/>
              </a:ext>
            </a:extLst>
          </p:cNvPr>
          <p:cNvSpPr>
            <a:spLocks noChangeArrowheads="1"/>
          </p:cNvSpPr>
          <p:nvPr/>
        </p:nvSpPr>
        <p:spPr bwMode="auto">
          <a:xfrm>
            <a:off x="1752600" y="457200"/>
            <a:ext cx="8915400" cy="838200"/>
          </a:xfrm>
          <a:prstGeom prst="rect">
            <a:avLst/>
          </a:prstGeom>
          <a:noFill/>
          <a:ln w="9525">
            <a:noFill/>
            <a:miter lim="800000"/>
            <a:headEnd/>
            <a:tailEnd/>
          </a:ln>
          <a:effectLst/>
        </p:spPr>
        <p:txBody>
          <a:bodyPr lIns="0" tIns="0" rIns="0" bIns="0"/>
          <a:lstStyle/>
          <a:p>
            <a:pPr>
              <a:defRPr/>
            </a:pPr>
            <a:r>
              <a:rPr lang="es-DO" sz="3600" b="1" dirty="0">
                <a:effectLst>
                  <a:outerShdw blurRad="38100" dist="38100" dir="2700000" algn="tl">
                    <a:srgbClr val="C0C0C0"/>
                  </a:outerShdw>
                </a:effectLst>
                <a:latin typeface="Arial Narrow" pitchFamily="34" charset="0"/>
              </a:rPr>
              <a:t>TRATAMIENTO FISCAL:</a:t>
            </a:r>
            <a:r>
              <a:rPr lang="es-DO" sz="4000" b="1" dirty="0">
                <a:effectLst>
                  <a:outerShdw blurRad="38100" dist="38100" dir="2700000" algn="tl">
                    <a:srgbClr val="C0C0C0"/>
                  </a:outerShdw>
                </a:effectLst>
                <a:latin typeface="Arial Narrow" pitchFamily="34" charset="0"/>
              </a:rPr>
              <a:t>  </a:t>
            </a:r>
            <a:r>
              <a:rPr lang="es-DO" sz="3200" b="1" dirty="0">
                <a:effectLst>
                  <a:outerShdw blurRad="38100" dist="38100" dir="2700000" algn="tl">
                    <a:srgbClr val="C0C0C0"/>
                  </a:outerShdw>
                </a:effectLst>
                <a:latin typeface="Arial Narrow" pitchFamily="34" charset="0"/>
              </a:rPr>
              <a:t>Cuentas por Cobrar (5)</a:t>
            </a:r>
          </a:p>
        </p:txBody>
      </p:sp>
      <p:pic>
        <p:nvPicPr>
          <p:cNvPr id="44037" name="Picture 5" descr="LADDER">
            <a:extLst>
              <a:ext uri="{FF2B5EF4-FFF2-40B4-BE49-F238E27FC236}">
                <a16:creationId xmlns:a16="http://schemas.microsoft.com/office/drawing/2014/main" id="{E58E49E0-5212-4744-B9EB-E59A9B5B03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3400" y="4343400"/>
            <a:ext cx="2070100" cy="207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5" name="Rectangle 3">
            <a:extLst>
              <a:ext uri="{FF2B5EF4-FFF2-40B4-BE49-F238E27FC236}">
                <a16:creationId xmlns:a16="http://schemas.microsoft.com/office/drawing/2014/main" id="{39E572D5-7812-4276-9429-6EBEC18C4C04}"/>
              </a:ext>
            </a:extLst>
          </p:cNvPr>
          <p:cNvSpPr>
            <a:spLocks noGrp="1" noChangeArrowheads="1"/>
          </p:cNvSpPr>
          <p:nvPr>
            <p:ph idx="1"/>
          </p:nvPr>
        </p:nvSpPr>
        <p:spPr>
          <a:xfrm>
            <a:off x="2438400" y="2601914"/>
            <a:ext cx="7696200" cy="3417887"/>
          </a:xfrm>
        </p:spPr>
        <p:txBody>
          <a:bodyPr>
            <a:normAutofit fontScale="92500" lnSpcReduction="10000"/>
          </a:bodyPr>
          <a:lstStyle/>
          <a:p>
            <a:pPr marL="365760" indent="-256032" algn="just">
              <a:buNone/>
              <a:defRPr/>
            </a:pPr>
            <a:r>
              <a:rPr lang="es-DO" sz="2100" b="1">
                <a:solidFill>
                  <a:srgbClr val="F80000"/>
                </a:solidFill>
                <a:latin typeface="NovareseITCTT" pitchFamily="2" charset="0"/>
                <a:cs typeface="Times New Roman" pitchFamily="18" charset="0"/>
              </a:rPr>
              <a:t>Asientos contables para el registro de</a:t>
            </a:r>
            <a:r>
              <a:rPr lang="en-US" sz="2100" b="1">
                <a:solidFill>
                  <a:srgbClr val="F80000"/>
                </a:solidFill>
                <a:latin typeface="NovareseITCTT" pitchFamily="2" charset="0"/>
                <a:cs typeface="Times New Roman" pitchFamily="18" charset="0"/>
              </a:rPr>
              <a:t> </a:t>
            </a:r>
            <a:r>
              <a:rPr lang="es-DO" sz="2100" b="1">
                <a:solidFill>
                  <a:srgbClr val="F80000"/>
                </a:solidFill>
                <a:latin typeface="NovareseITCTT" pitchFamily="2" charset="0"/>
                <a:cs typeface="Times New Roman" pitchFamily="18" charset="0"/>
              </a:rPr>
              <a:t>los malos créditos:  </a:t>
            </a:r>
            <a:endParaRPr lang="es-DO" sz="2100">
              <a:solidFill>
                <a:srgbClr val="F80000"/>
              </a:solidFill>
              <a:latin typeface="NovareseITCTT" pitchFamily="2" charset="0"/>
              <a:cs typeface="Times New Roman" pitchFamily="18" charset="0"/>
            </a:endParaRPr>
          </a:p>
          <a:p>
            <a:pPr marL="365760" indent="-256032" algn="just">
              <a:buNone/>
              <a:defRPr/>
            </a:pPr>
            <a:endParaRPr lang="en-US" sz="2000" b="1" u="sng">
              <a:effectLst>
                <a:outerShdw blurRad="38100" dist="38100" dir="2700000" algn="tl">
                  <a:srgbClr val="C0C0C0"/>
                </a:outerShdw>
              </a:effectLst>
              <a:latin typeface="NovareseITCTT" pitchFamily="2" charset="0"/>
              <a:cs typeface="Times New Roman" pitchFamily="18" charset="0"/>
            </a:endParaRPr>
          </a:p>
          <a:p>
            <a:pPr marL="365760" indent="-256032" algn="just">
              <a:buNone/>
              <a:defRPr/>
            </a:pPr>
            <a:r>
              <a:rPr lang="es-DO" b="1" u="sng">
                <a:effectLst>
                  <a:outerShdw blurRad="38100" dist="38100" dir="2700000" algn="tl">
                    <a:srgbClr val="C0C0C0"/>
                  </a:outerShdw>
                </a:effectLst>
                <a:latin typeface="NovareseITCTT" pitchFamily="2" charset="0"/>
                <a:cs typeface="Times New Roman" pitchFamily="18" charset="0"/>
              </a:rPr>
              <a:t>Método Indirecto:</a:t>
            </a:r>
          </a:p>
          <a:p>
            <a:pPr marL="365760" indent="-256032" algn="just">
              <a:buNone/>
              <a:defRPr/>
            </a:pPr>
            <a:r>
              <a:rPr lang="es-DO" sz="2100">
                <a:latin typeface="NovareseITCTT" pitchFamily="2" charset="0"/>
                <a:cs typeface="Times New Roman" pitchFamily="18" charset="0"/>
              </a:rPr>
              <a:t> </a:t>
            </a:r>
          </a:p>
          <a:p>
            <a:pPr marL="365760" indent="-256032" algn="just">
              <a:buNone/>
              <a:defRPr/>
            </a:pPr>
            <a:r>
              <a:rPr lang="es-DO" sz="2100" b="1" u="sng">
                <a:latin typeface="NovareseITCTT" pitchFamily="2" charset="0"/>
                <a:cs typeface="Times New Roman" pitchFamily="18" charset="0"/>
              </a:rPr>
              <a:t>Creación de la Provisión</a:t>
            </a:r>
          </a:p>
          <a:p>
            <a:pPr marL="365760" indent="-256032" algn="just">
              <a:buNone/>
              <a:defRPr/>
            </a:pPr>
            <a:r>
              <a:rPr lang="es-DO" sz="2100">
                <a:latin typeface="NovareseITCTT" pitchFamily="2" charset="0"/>
                <a:cs typeface="Times New Roman" pitchFamily="18" charset="0"/>
              </a:rPr>
              <a:t> </a:t>
            </a:r>
          </a:p>
          <a:p>
            <a:pPr marL="365760" indent="-256032" algn="just">
              <a:buNone/>
              <a:defRPr/>
            </a:pPr>
            <a:r>
              <a:rPr lang="es-DO" sz="2100">
                <a:latin typeface="NovareseITCTT" pitchFamily="2" charset="0"/>
                <a:cs typeface="Times New Roman" pitchFamily="18" charset="0"/>
              </a:rPr>
              <a:t>Gasto Cuentas Incobrables</a:t>
            </a:r>
          </a:p>
          <a:p>
            <a:pPr marL="365760" indent="-256032" algn="just">
              <a:buNone/>
              <a:defRPr/>
            </a:pPr>
            <a:r>
              <a:rPr lang="es-DO" sz="2100">
                <a:latin typeface="NovareseITCTT" pitchFamily="2" charset="0"/>
                <a:cs typeface="Times New Roman" pitchFamily="18" charset="0"/>
              </a:rPr>
              <a:t>@</a:t>
            </a:r>
          </a:p>
          <a:p>
            <a:pPr marL="365760" indent="-256032">
              <a:buNone/>
              <a:defRPr/>
            </a:pPr>
            <a:r>
              <a:rPr lang="es-DO" sz="2100">
                <a:latin typeface="NovareseITCTT" pitchFamily="2" charset="0"/>
                <a:cs typeface="Times New Roman" pitchFamily="18" charset="0"/>
              </a:rPr>
              <a:t>Provisión para cuentas incobrables</a:t>
            </a:r>
            <a:r>
              <a:rPr lang="en-US" sz="2100">
                <a:latin typeface="NovareseITCTT" pitchFamily="2" charset="0"/>
              </a:rPr>
              <a:t> </a:t>
            </a:r>
          </a:p>
        </p:txBody>
      </p:sp>
      <p:sp>
        <p:nvSpPr>
          <p:cNvPr id="581634" name="Rectangle 2">
            <a:extLst>
              <a:ext uri="{FF2B5EF4-FFF2-40B4-BE49-F238E27FC236}">
                <a16:creationId xmlns:a16="http://schemas.microsoft.com/office/drawing/2014/main" id="{2E17DCAD-8ACD-46BC-978B-5B01A146DF60}"/>
              </a:ext>
            </a:extLst>
          </p:cNvPr>
          <p:cNvSpPr>
            <a:spLocks noGrp="1" noChangeArrowheads="1"/>
          </p:cNvSpPr>
          <p:nvPr>
            <p:ph type="title"/>
          </p:nvPr>
        </p:nvSpPr>
        <p:spPr>
          <a:xfrm>
            <a:off x="2409826" y="1752600"/>
            <a:ext cx="6657975" cy="533400"/>
          </a:xfrm>
        </p:spPr>
        <p:txBody>
          <a:bodyPr>
            <a:normAutofit fontScale="90000"/>
          </a:bodyPr>
          <a:lstStyle/>
          <a:p>
            <a:pPr>
              <a:defRPr/>
            </a:pPr>
            <a:r>
              <a:rPr lang="es-DO" u="sng">
                <a:solidFill>
                  <a:srgbClr val="F80000"/>
                </a:solidFill>
                <a:effectLst>
                  <a:outerShdw blurRad="38100" dist="38100" dir="2700000" algn="tl">
                    <a:srgbClr val="C0C0C0"/>
                  </a:outerShdw>
                </a:effectLst>
                <a:latin typeface="NovareseITCTT" pitchFamily="2" charset="0"/>
                <a:cs typeface="Times New Roman" pitchFamily="18" charset="0"/>
              </a:rPr>
              <a:t>Ejemplo</a:t>
            </a:r>
            <a:endParaRPr lang="en-US" u="sng">
              <a:solidFill>
                <a:srgbClr val="F80000"/>
              </a:solidFill>
              <a:effectLst>
                <a:outerShdw blurRad="38100" dist="38100" dir="2700000" algn="tl">
                  <a:srgbClr val="C0C0C0"/>
                </a:outerShdw>
              </a:effectLst>
              <a:latin typeface="NovareseITCTT" pitchFamily="2" charset="0"/>
              <a:cs typeface="Times New Roman" pitchFamily="18" charset="0"/>
            </a:endParaRPr>
          </a:p>
        </p:txBody>
      </p:sp>
      <p:sp>
        <p:nvSpPr>
          <p:cNvPr id="581636" name="Rectangle 4">
            <a:extLst>
              <a:ext uri="{FF2B5EF4-FFF2-40B4-BE49-F238E27FC236}">
                <a16:creationId xmlns:a16="http://schemas.microsoft.com/office/drawing/2014/main" id="{D66727C9-3235-42B4-8988-D050EB56544A}"/>
              </a:ext>
            </a:extLst>
          </p:cNvPr>
          <p:cNvSpPr>
            <a:spLocks noChangeArrowheads="1"/>
          </p:cNvSpPr>
          <p:nvPr/>
        </p:nvSpPr>
        <p:spPr bwMode="auto">
          <a:xfrm>
            <a:off x="1752600" y="457200"/>
            <a:ext cx="8915400" cy="838200"/>
          </a:xfrm>
          <a:prstGeom prst="rect">
            <a:avLst/>
          </a:prstGeom>
          <a:noFill/>
          <a:ln w="9525">
            <a:noFill/>
            <a:miter lim="800000"/>
            <a:headEnd/>
            <a:tailEnd/>
          </a:ln>
          <a:effectLst/>
        </p:spPr>
        <p:txBody>
          <a:bodyPr lIns="0" tIns="0" rIns="0" bIns="0"/>
          <a:lstStyle/>
          <a:p>
            <a:pPr>
              <a:defRPr/>
            </a:pPr>
            <a:r>
              <a:rPr lang="es-DO" sz="3600" b="1" dirty="0">
                <a:effectLst>
                  <a:outerShdw blurRad="38100" dist="38100" dir="2700000" algn="tl">
                    <a:srgbClr val="C0C0C0"/>
                  </a:outerShdw>
                </a:effectLst>
                <a:latin typeface="Arial Narrow" pitchFamily="34" charset="0"/>
              </a:rPr>
              <a:t>TRATAMIENTO FISCAL:</a:t>
            </a:r>
            <a:r>
              <a:rPr lang="es-DO" sz="4000" b="1" dirty="0">
                <a:effectLst>
                  <a:outerShdw blurRad="38100" dist="38100" dir="2700000" algn="tl">
                    <a:srgbClr val="C0C0C0"/>
                  </a:outerShdw>
                </a:effectLst>
                <a:latin typeface="Arial Narrow" pitchFamily="34" charset="0"/>
              </a:rPr>
              <a:t>  </a:t>
            </a:r>
            <a:r>
              <a:rPr lang="es-DO" sz="3200" b="1" dirty="0">
                <a:effectLst>
                  <a:outerShdw blurRad="38100" dist="38100" dir="2700000" algn="tl">
                    <a:srgbClr val="C0C0C0"/>
                  </a:outerShdw>
                </a:effectLst>
                <a:latin typeface="Arial Narrow" pitchFamily="34" charset="0"/>
              </a:rPr>
              <a:t>Cuentas por Cobrar (6)</a:t>
            </a:r>
          </a:p>
        </p:txBody>
      </p:sp>
      <p:pic>
        <p:nvPicPr>
          <p:cNvPr id="45061" name="Picture 5" descr="LADDER">
            <a:extLst>
              <a:ext uri="{FF2B5EF4-FFF2-40B4-BE49-F238E27FC236}">
                <a16:creationId xmlns:a16="http://schemas.microsoft.com/office/drawing/2014/main" id="{5F04B361-CFFE-4B80-99CD-7903B33D1E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3400" y="4343400"/>
            <a:ext cx="2070100" cy="207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3" name="Rectangle 3">
            <a:extLst>
              <a:ext uri="{FF2B5EF4-FFF2-40B4-BE49-F238E27FC236}">
                <a16:creationId xmlns:a16="http://schemas.microsoft.com/office/drawing/2014/main" id="{3642D3A8-6244-439F-A553-627FC55F402E}"/>
              </a:ext>
            </a:extLst>
          </p:cNvPr>
          <p:cNvSpPr>
            <a:spLocks noGrp="1" noChangeArrowheads="1"/>
          </p:cNvSpPr>
          <p:nvPr>
            <p:ph idx="1"/>
          </p:nvPr>
        </p:nvSpPr>
        <p:spPr>
          <a:xfrm>
            <a:off x="2362200" y="2133600"/>
            <a:ext cx="7848600" cy="4191000"/>
          </a:xfrm>
        </p:spPr>
        <p:txBody>
          <a:bodyPr>
            <a:normAutofit/>
          </a:bodyPr>
          <a:lstStyle/>
          <a:p>
            <a:pPr marL="365760" indent="-256032" algn="just">
              <a:buNone/>
              <a:defRPr/>
            </a:pPr>
            <a:r>
              <a:rPr lang="es-DO" sz="1800" b="1" dirty="0">
                <a:solidFill>
                  <a:srgbClr val="F80000"/>
                </a:solidFill>
                <a:latin typeface="NovareseITCTT" pitchFamily="2" charset="0"/>
                <a:cs typeface="Times New Roman" pitchFamily="18" charset="0"/>
              </a:rPr>
              <a:t>Asientos contables para el registro de</a:t>
            </a:r>
            <a:r>
              <a:rPr lang="en-US" sz="1800" b="1" dirty="0">
                <a:solidFill>
                  <a:srgbClr val="F80000"/>
                </a:solidFill>
                <a:latin typeface="NovareseITCTT" pitchFamily="2" charset="0"/>
                <a:cs typeface="Times New Roman" pitchFamily="18" charset="0"/>
              </a:rPr>
              <a:t> </a:t>
            </a:r>
            <a:r>
              <a:rPr lang="es-DO" sz="1800" b="1" dirty="0">
                <a:solidFill>
                  <a:srgbClr val="F80000"/>
                </a:solidFill>
                <a:latin typeface="NovareseITCTT" pitchFamily="2" charset="0"/>
                <a:cs typeface="Times New Roman" pitchFamily="18" charset="0"/>
              </a:rPr>
              <a:t>los malos créditos:  </a:t>
            </a:r>
            <a:endParaRPr lang="es-DO" sz="1800" dirty="0">
              <a:solidFill>
                <a:srgbClr val="F80000"/>
              </a:solidFill>
              <a:latin typeface="NovareseITCTT" pitchFamily="2" charset="0"/>
              <a:cs typeface="Times New Roman" pitchFamily="18" charset="0"/>
            </a:endParaRPr>
          </a:p>
          <a:p>
            <a:pPr marL="365760" indent="-256032" algn="just">
              <a:buNone/>
              <a:defRPr/>
            </a:pPr>
            <a:endParaRPr lang="en-US" sz="1800" b="1" u="sng" dirty="0">
              <a:effectLst>
                <a:outerShdw blurRad="38100" dist="38100" dir="2700000" algn="tl">
                  <a:srgbClr val="C0C0C0"/>
                </a:outerShdw>
              </a:effectLst>
              <a:latin typeface="NovareseITCTT" pitchFamily="2" charset="0"/>
              <a:cs typeface="Times New Roman" pitchFamily="18" charset="0"/>
            </a:endParaRPr>
          </a:p>
          <a:p>
            <a:pPr marL="365760" indent="-256032" algn="just">
              <a:buNone/>
              <a:defRPr/>
            </a:pPr>
            <a:r>
              <a:rPr lang="es-DO" sz="1800" b="1" u="sng" dirty="0">
                <a:effectLst>
                  <a:outerShdw blurRad="38100" dist="38100" dir="2700000" algn="tl">
                    <a:srgbClr val="C0C0C0"/>
                  </a:outerShdw>
                </a:effectLst>
                <a:latin typeface="NovareseITCTT" pitchFamily="2" charset="0"/>
                <a:cs typeface="Times New Roman" pitchFamily="18" charset="0"/>
              </a:rPr>
              <a:t>Método Indirecto:</a:t>
            </a:r>
            <a:endParaRPr lang="en-US" sz="1800" b="1" u="sng" dirty="0">
              <a:latin typeface="NovareseITCTT" pitchFamily="2" charset="0"/>
              <a:cs typeface="Times New Roman" pitchFamily="18" charset="0"/>
            </a:endParaRPr>
          </a:p>
          <a:p>
            <a:pPr marL="365760" indent="-256032" algn="just">
              <a:buNone/>
              <a:defRPr/>
            </a:pPr>
            <a:endParaRPr lang="en-US" sz="1800" b="1" u="sng" dirty="0">
              <a:latin typeface="NovareseITCTT" pitchFamily="2" charset="0"/>
              <a:cs typeface="Times New Roman" pitchFamily="18" charset="0"/>
            </a:endParaRPr>
          </a:p>
          <a:p>
            <a:pPr marL="365760" indent="-256032" algn="just">
              <a:buNone/>
              <a:defRPr/>
            </a:pPr>
            <a:r>
              <a:rPr lang="es-DO" sz="1800" b="1" u="sng" dirty="0">
                <a:latin typeface="NovareseITCTT" pitchFamily="2" charset="0"/>
                <a:cs typeface="Times New Roman" pitchFamily="18" charset="0"/>
              </a:rPr>
              <a:t>Recuperación de la</a:t>
            </a:r>
            <a:r>
              <a:rPr lang="en-US" sz="1800" b="1" u="sng" dirty="0">
                <a:latin typeface="NovareseITCTT" pitchFamily="2" charset="0"/>
                <a:cs typeface="Times New Roman" pitchFamily="18" charset="0"/>
              </a:rPr>
              <a:t> </a:t>
            </a:r>
            <a:r>
              <a:rPr lang="en-US" sz="1800" b="1" u="sng" dirty="0" err="1">
                <a:latin typeface="NovareseITCTT" pitchFamily="2" charset="0"/>
                <a:cs typeface="Times New Roman" pitchFamily="18" charset="0"/>
              </a:rPr>
              <a:t>cuenta</a:t>
            </a:r>
            <a:r>
              <a:rPr lang="en-US" sz="1800" b="1" u="sng" dirty="0">
                <a:latin typeface="NovareseITCTT" pitchFamily="2" charset="0"/>
                <a:cs typeface="Times New Roman" pitchFamily="18" charset="0"/>
              </a:rPr>
              <a:t> </a:t>
            </a:r>
            <a:r>
              <a:rPr lang="es-DO" sz="1800" b="1" u="sng" dirty="0">
                <a:latin typeface="NovareseITCTT" pitchFamily="2" charset="0"/>
                <a:cs typeface="Times New Roman" pitchFamily="18" charset="0"/>
              </a:rPr>
              <a:t> </a:t>
            </a:r>
            <a:r>
              <a:rPr lang="es-DO" sz="1800" b="1" u="sng" dirty="0" err="1">
                <a:latin typeface="NovareseITCTT" pitchFamily="2" charset="0"/>
                <a:cs typeface="Times New Roman" pitchFamily="18" charset="0"/>
              </a:rPr>
              <a:t>provisi</a:t>
            </a:r>
            <a:r>
              <a:rPr lang="en-US" sz="1800" b="1" u="sng" dirty="0">
                <a:latin typeface="NovareseITCTT" pitchFamily="2" charset="0"/>
                <a:cs typeface="Times New Roman" pitchFamily="18" charset="0"/>
              </a:rPr>
              <a:t>o</a:t>
            </a:r>
            <a:r>
              <a:rPr lang="es-DO" sz="1800" b="1" u="sng" dirty="0">
                <a:latin typeface="NovareseITCTT" pitchFamily="2" charset="0"/>
                <a:cs typeface="Times New Roman" pitchFamily="18" charset="0"/>
              </a:rPr>
              <a:t>n</a:t>
            </a:r>
            <a:r>
              <a:rPr lang="en-US" sz="1800" b="1" u="sng" dirty="0" err="1">
                <a:latin typeface="NovareseITCTT" pitchFamily="2" charset="0"/>
                <a:cs typeface="Times New Roman" pitchFamily="18" charset="0"/>
              </a:rPr>
              <a:t>ada</a:t>
            </a:r>
            <a:r>
              <a:rPr lang="es-DO" sz="1800" b="1" u="sng" dirty="0">
                <a:latin typeface="NovareseITCTT" pitchFamily="2" charset="0"/>
                <a:cs typeface="Times New Roman" pitchFamily="18" charset="0"/>
              </a:rPr>
              <a:t>:</a:t>
            </a:r>
          </a:p>
          <a:p>
            <a:pPr marL="365760" indent="-256032" algn="just">
              <a:buNone/>
              <a:defRPr/>
            </a:pPr>
            <a:r>
              <a:rPr lang="es-DO" sz="1800" dirty="0">
                <a:latin typeface="NovareseITCTT" pitchFamily="2" charset="0"/>
                <a:cs typeface="Times New Roman" pitchFamily="18" charset="0"/>
              </a:rPr>
              <a:t> </a:t>
            </a:r>
          </a:p>
          <a:p>
            <a:pPr marL="365760" indent="-256032" algn="just">
              <a:buNone/>
              <a:defRPr/>
            </a:pPr>
            <a:r>
              <a:rPr lang="es-DO" sz="1800" dirty="0">
                <a:latin typeface="NovareseITCTT" pitchFamily="2" charset="0"/>
                <a:cs typeface="Times New Roman" pitchFamily="18" charset="0"/>
              </a:rPr>
              <a:t>Efectivo</a:t>
            </a:r>
          </a:p>
          <a:p>
            <a:pPr marL="365760" indent="-256032" algn="just">
              <a:buNone/>
              <a:defRPr/>
            </a:pPr>
            <a:r>
              <a:rPr lang="es-DO" sz="1800" dirty="0">
                <a:latin typeface="NovareseITCTT" pitchFamily="2" charset="0"/>
                <a:cs typeface="Times New Roman" pitchFamily="18" charset="0"/>
              </a:rPr>
              <a:t>Provisión Cuentas incobrables</a:t>
            </a:r>
          </a:p>
          <a:p>
            <a:pPr marL="365760" indent="-256032" algn="just">
              <a:buNone/>
              <a:defRPr/>
            </a:pPr>
            <a:r>
              <a:rPr lang="es-DO" sz="1800" dirty="0">
                <a:latin typeface="NovareseITCTT" pitchFamily="2" charset="0"/>
                <a:cs typeface="Times New Roman" pitchFamily="18" charset="0"/>
              </a:rPr>
              <a:t>@</a:t>
            </a:r>
          </a:p>
          <a:p>
            <a:pPr marL="365760" indent="-256032" algn="just">
              <a:buNone/>
              <a:defRPr/>
            </a:pPr>
            <a:r>
              <a:rPr lang="es-DO" sz="1800" dirty="0">
                <a:latin typeface="NovareseITCTT" pitchFamily="2" charset="0"/>
                <a:cs typeface="Times New Roman" pitchFamily="18" charset="0"/>
              </a:rPr>
              <a:t>Cuentas por Cobrar </a:t>
            </a:r>
          </a:p>
          <a:p>
            <a:pPr marL="365760" indent="-256032" algn="just">
              <a:buNone/>
              <a:defRPr/>
            </a:pPr>
            <a:r>
              <a:rPr lang="es-DO" sz="1800" dirty="0">
                <a:latin typeface="NovareseITCTT" pitchFamily="2" charset="0"/>
                <a:cs typeface="Times New Roman" pitchFamily="18" charset="0"/>
              </a:rPr>
              <a:t>Ingreso</a:t>
            </a:r>
          </a:p>
          <a:p>
            <a:pPr marL="365760" indent="-256032">
              <a:buNone/>
              <a:defRPr/>
            </a:pPr>
            <a:endParaRPr lang="en-US" sz="2500" dirty="0">
              <a:latin typeface="NovareseITCTT" pitchFamily="2" charset="0"/>
            </a:endParaRPr>
          </a:p>
        </p:txBody>
      </p:sp>
      <p:sp>
        <p:nvSpPr>
          <p:cNvPr id="583682" name="Rectangle 2">
            <a:extLst>
              <a:ext uri="{FF2B5EF4-FFF2-40B4-BE49-F238E27FC236}">
                <a16:creationId xmlns:a16="http://schemas.microsoft.com/office/drawing/2014/main" id="{DED03CEA-B09E-4203-9138-958581C55B8D}"/>
              </a:ext>
            </a:extLst>
          </p:cNvPr>
          <p:cNvSpPr>
            <a:spLocks noGrp="1" noChangeArrowheads="1"/>
          </p:cNvSpPr>
          <p:nvPr>
            <p:ph type="title"/>
          </p:nvPr>
        </p:nvSpPr>
        <p:spPr>
          <a:xfrm>
            <a:off x="2333626" y="1676400"/>
            <a:ext cx="6657975" cy="304800"/>
          </a:xfrm>
        </p:spPr>
        <p:txBody>
          <a:bodyPr>
            <a:normAutofit fontScale="90000"/>
          </a:bodyPr>
          <a:lstStyle/>
          <a:p>
            <a:pPr>
              <a:defRPr/>
            </a:pPr>
            <a:r>
              <a:rPr lang="es-DO" u="sng" dirty="0">
                <a:solidFill>
                  <a:srgbClr val="F80000"/>
                </a:solidFill>
                <a:effectLst>
                  <a:outerShdw blurRad="38100" dist="38100" dir="2700000" algn="tl">
                    <a:srgbClr val="C0C0C0"/>
                  </a:outerShdw>
                </a:effectLst>
                <a:latin typeface="NovareseITCTT" pitchFamily="2" charset="0"/>
                <a:cs typeface="Times New Roman" pitchFamily="18" charset="0"/>
              </a:rPr>
              <a:t>ejemplo</a:t>
            </a:r>
            <a:endParaRPr lang="en-US" u="sng" dirty="0">
              <a:solidFill>
                <a:srgbClr val="F80000"/>
              </a:solidFill>
              <a:effectLst>
                <a:outerShdw blurRad="38100" dist="38100" dir="2700000" algn="tl">
                  <a:srgbClr val="C0C0C0"/>
                </a:outerShdw>
              </a:effectLst>
              <a:latin typeface="NovareseITCTT" pitchFamily="2" charset="0"/>
              <a:cs typeface="Times New Roman" pitchFamily="18" charset="0"/>
            </a:endParaRPr>
          </a:p>
        </p:txBody>
      </p:sp>
      <p:sp>
        <p:nvSpPr>
          <p:cNvPr id="583684" name="Rectangle 4">
            <a:extLst>
              <a:ext uri="{FF2B5EF4-FFF2-40B4-BE49-F238E27FC236}">
                <a16:creationId xmlns:a16="http://schemas.microsoft.com/office/drawing/2014/main" id="{A7A0A5DA-8406-472D-8715-EBD52D779A17}"/>
              </a:ext>
            </a:extLst>
          </p:cNvPr>
          <p:cNvSpPr>
            <a:spLocks noChangeArrowheads="1"/>
          </p:cNvSpPr>
          <p:nvPr/>
        </p:nvSpPr>
        <p:spPr bwMode="auto">
          <a:xfrm>
            <a:off x="1752600" y="457200"/>
            <a:ext cx="8915400" cy="838200"/>
          </a:xfrm>
          <a:prstGeom prst="rect">
            <a:avLst/>
          </a:prstGeom>
          <a:noFill/>
          <a:ln w="9525">
            <a:noFill/>
            <a:miter lim="800000"/>
            <a:headEnd/>
            <a:tailEnd/>
          </a:ln>
          <a:effectLst/>
        </p:spPr>
        <p:txBody>
          <a:bodyPr lIns="0" tIns="0" rIns="0" bIns="0"/>
          <a:lstStyle/>
          <a:p>
            <a:pPr>
              <a:defRPr/>
            </a:pPr>
            <a:r>
              <a:rPr lang="es-DO" sz="3600" b="1" dirty="0">
                <a:effectLst>
                  <a:outerShdw blurRad="38100" dist="38100" dir="2700000" algn="tl">
                    <a:srgbClr val="C0C0C0"/>
                  </a:outerShdw>
                </a:effectLst>
                <a:latin typeface="Arial Narrow" pitchFamily="34" charset="0"/>
              </a:rPr>
              <a:t>TRATAMIENTO FISCAL:</a:t>
            </a:r>
            <a:r>
              <a:rPr lang="es-DO" sz="4000" b="1" dirty="0">
                <a:effectLst>
                  <a:outerShdw blurRad="38100" dist="38100" dir="2700000" algn="tl">
                    <a:srgbClr val="C0C0C0"/>
                  </a:outerShdw>
                </a:effectLst>
                <a:latin typeface="Arial Narrow" pitchFamily="34" charset="0"/>
              </a:rPr>
              <a:t>  </a:t>
            </a:r>
            <a:r>
              <a:rPr lang="es-DO" sz="3200" b="1" dirty="0">
                <a:effectLst>
                  <a:outerShdw blurRad="38100" dist="38100" dir="2700000" algn="tl">
                    <a:srgbClr val="C0C0C0"/>
                  </a:outerShdw>
                </a:effectLst>
                <a:latin typeface="Arial Narrow" pitchFamily="34" charset="0"/>
              </a:rPr>
              <a:t>Cuentas por Cobrar (7)</a:t>
            </a:r>
          </a:p>
        </p:txBody>
      </p:sp>
      <p:pic>
        <p:nvPicPr>
          <p:cNvPr id="46085" name="Picture 5" descr="LADDER">
            <a:extLst>
              <a:ext uri="{FF2B5EF4-FFF2-40B4-BE49-F238E27FC236}">
                <a16:creationId xmlns:a16="http://schemas.microsoft.com/office/drawing/2014/main" id="{A1949134-8A78-401E-BFE7-D5AA6DBD77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3400" y="4343400"/>
            <a:ext cx="2070100" cy="207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7EF08A1D-B139-4120-9C89-BEDC61777F47}"/>
              </a:ext>
            </a:extLst>
          </p:cNvPr>
          <p:cNvSpPr>
            <a:spLocks noGrp="1" noChangeArrowheads="1"/>
          </p:cNvSpPr>
          <p:nvPr>
            <p:ph idx="1"/>
          </p:nvPr>
        </p:nvSpPr>
        <p:spPr>
          <a:xfrm>
            <a:off x="1905000" y="1752600"/>
            <a:ext cx="8610600" cy="3962400"/>
          </a:xfrm>
        </p:spPr>
        <p:txBody>
          <a:bodyPr>
            <a:normAutofit fontScale="77500" lnSpcReduction="20000"/>
          </a:bodyPr>
          <a:lstStyle/>
          <a:p>
            <a:pPr marL="365760" indent="-256032" algn="just">
              <a:buNone/>
              <a:defRPr/>
            </a:pPr>
            <a:r>
              <a:rPr lang="es-DO" altLang="es-DO" sz="1600">
                <a:cs typeface="Times New Roman" pitchFamily="18" charset="0"/>
              </a:rPr>
              <a:t> </a:t>
            </a:r>
          </a:p>
          <a:p>
            <a:pPr marL="365760" indent="-256032">
              <a:buNone/>
              <a:defRPr/>
            </a:pPr>
            <a:r>
              <a:rPr lang="es-DO" altLang="es-DO" sz="1200" b="1">
                <a:solidFill>
                  <a:srgbClr val="F80000"/>
                </a:solidFill>
                <a:cs typeface="Times New Roman" pitchFamily="18" charset="0"/>
              </a:rPr>
              <a:t>Análisis de Provisión para Cuentas Incobrables-clientes</a:t>
            </a:r>
            <a:r>
              <a:rPr lang="es-DO" altLang="es-DO" sz="1200" b="1">
                <a:ea typeface="Arial Unicode MS" pitchFamily="34" charset="-128"/>
                <a:cs typeface="Arial Unicode MS" pitchFamily="34" charset="-128"/>
              </a:rPr>
              <a:t>	</a:t>
            </a:r>
            <a:endParaRPr lang="es-DO" altLang="es-DO" sz="1200">
              <a:cs typeface="Times New Roman" pitchFamily="18" charset="0"/>
            </a:endParaRPr>
          </a:p>
          <a:p>
            <a:pPr marL="365760" indent="-256032">
              <a:buNone/>
              <a:defRPr/>
            </a:pPr>
            <a:r>
              <a:rPr lang="es-DO" altLang="es-DO" sz="1200">
                <a:ea typeface="Arial Unicode MS" pitchFamily="34" charset="-128"/>
                <a:cs typeface="Arial Unicode MS" pitchFamily="34" charset="-128"/>
              </a:rPr>
              <a:t>				</a:t>
            </a:r>
            <a:endParaRPr lang="es-DO" altLang="es-DO" sz="1200">
              <a:cs typeface="Times New Roman" pitchFamily="18" charset="0"/>
            </a:endParaRPr>
          </a:p>
          <a:p>
            <a:pPr marL="365760" indent="-256032">
              <a:buNone/>
              <a:defRPr/>
            </a:pPr>
            <a:r>
              <a:rPr lang="es-DO" altLang="es-DO" sz="1200">
                <a:ea typeface="Arial Unicode MS" pitchFamily="34" charset="-128"/>
                <a:cs typeface="Arial Unicode MS" pitchFamily="34" charset="-128"/>
              </a:rPr>
              <a:t>			</a:t>
            </a:r>
            <a:r>
              <a:rPr lang="es-DO" altLang="es-DO" sz="1200" b="1">
                <a:ea typeface="Arial Unicode MS" pitchFamily="34" charset="-128"/>
                <a:cs typeface="Arial Unicode MS" pitchFamily="34" charset="-128"/>
              </a:rPr>
              <a:t>     	 </a:t>
            </a:r>
            <a:r>
              <a:rPr lang="es-DO" altLang="es-DO" sz="1200" b="1" u="sng">
                <a:cs typeface="Times New Roman" pitchFamily="18" charset="0"/>
              </a:rPr>
              <a:t>1999</a:t>
            </a:r>
            <a:r>
              <a:rPr lang="es-DO" altLang="es-DO" sz="1200" b="1" u="sng">
                <a:ea typeface="Arial Unicode MS" pitchFamily="34" charset="-128"/>
                <a:cs typeface="Arial Unicode MS" pitchFamily="34" charset="-128"/>
              </a:rPr>
              <a:t>	                    </a:t>
            </a:r>
            <a:r>
              <a:rPr lang="es-DO" altLang="es-DO" sz="1200" b="1" u="sng">
                <a:cs typeface="Times New Roman" pitchFamily="18" charset="0"/>
              </a:rPr>
              <a:t>2000</a:t>
            </a:r>
            <a:r>
              <a:rPr lang="es-DO" altLang="es-DO" sz="1200" b="1" u="sng">
                <a:ea typeface="Arial Unicode MS" pitchFamily="34" charset="-128"/>
                <a:cs typeface="Arial Unicode MS" pitchFamily="34" charset="-128"/>
              </a:rPr>
              <a:t>	                      </a:t>
            </a:r>
            <a:r>
              <a:rPr lang="es-DO" altLang="es-DO" sz="1200" b="1" u="sng">
                <a:cs typeface="Times New Roman" pitchFamily="18" charset="0"/>
              </a:rPr>
              <a:t>2001</a:t>
            </a:r>
            <a:r>
              <a:rPr lang="es-DO" altLang="es-DO" sz="1200" b="1">
                <a:ea typeface="Arial Unicode MS" pitchFamily="34" charset="-128"/>
                <a:cs typeface="Arial Unicode MS" pitchFamily="34" charset="-128"/>
              </a:rPr>
              <a:t>	</a:t>
            </a:r>
            <a:endParaRPr lang="es-DO" altLang="es-DO" sz="1200">
              <a:cs typeface="Times New Roman" pitchFamily="18" charset="0"/>
            </a:endParaRPr>
          </a:p>
          <a:p>
            <a:pPr marL="365760" indent="-256032">
              <a:buNone/>
              <a:defRPr/>
            </a:pPr>
            <a:r>
              <a:rPr lang="es-DO" altLang="es-DO" sz="1200">
                <a:cs typeface="Times New Roman" pitchFamily="18" charset="0"/>
              </a:rPr>
              <a:t>Cuentas Por Cobrar</a:t>
            </a:r>
            <a:r>
              <a:rPr lang="es-DO" altLang="es-DO" sz="1200">
                <a:ea typeface="Arial Unicode MS" pitchFamily="34" charset="-128"/>
                <a:cs typeface="Arial Unicode MS" pitchFamily="34" charset="-128"/>
              </a:rPr>
              <a:t>	</a:t>
            </a:r>
            <a:r>
              <a:rPr lang="es-DO" altLang="es-DO" sz="1200">
                <a:cs typeface="Times New Roman" pitchFamily="18" charset="0"/>
              </a:rPr>
              <a:t> 	1,750,000.00 </a:t>
            </a:r>
            <a:r>
              <a:rPr lang="es-DO" altLang="es-DO" sz="1200">
                <a:ea typeface="Arial Unicode MS" pitchFamily="34" charset="-128"/>
                <a:cs typeface="Arial Unicode MS" pitchFamily="34" charset="-128"/>
              </a:rPr>
              <a:t>	</a:t>
            </a:r>
            <a:r>
              <a:rPr lang="es-DO" altLang="es-DO" sz="1200">
                <a:cs typeface="Times New Roman" pitchFamily="18" charset="0"/>
              </a:rPr>
              <a:t> 2,935,000.00 </a:t>
            </a:r>
            <a:r>
              <a:rPr lang="es-DO" altLang="es-DO" sz="1200">
                <a:ea typeface="Arial Unicode MS" pitchFamily="34" charset="-128"/>
                <a:cs typeface="Arial Unicode MS" pitchFamily="34" charset="-128"/>
              </a:rPr>
              <a:t>	</a:t>
            </a:r>
            <a:r>
              <a:rPr lang="es-DO" altLang="es-DO" sz="1200">
                <a:cs typeface="Times New Roman" pitchFamily="18" charset="0"/>
              </a:rPr>
              <a:t> 3,570,000.00 </a:t>
            </a:r>
            <a:r>
              <a:rPr lang="es-DO" altLang="es-DO" sz="1200">
                <a:ea typeface="Arial Unicode MS" pitchFamily="34" charset="-128"/>
                <a:cs typeface="Arial Unicode MS" pitchFamily="34" charset="-128"/>
              </a:rPr>
              <a:t>	</a:t>
            </a:r>
            <a:r>
              <a:rPr lang="es-DO" altLang="es-DO" sz="1200">
                <a:cs typeface="Times New Roman" pitchFamily="18" charset="0"/>
              </a:rPr>
              <a:t> </a:t>
            </a:r>
          </a:p>
          <a:p>
            <a:pPr marL="365760" indent="-256032">
              <a:buNone/>
              <a:defRPr/>
            </a:pPr>
            <a:r>
              <a:rPr lang="es-DO" altLang="es-DO" sz="1200">
                <a:cs typeface="Times New Roman" pitchFamily="18" charset="0"/>
              </a:rPr>
              <a:t>Porcentaje admitido  </a:t>
            </a:r>
            <a:r>
              <a:rPr lang="es-DO" altLang="es-DO" sz="1200">
                <a:ea typeface="Arial Unicode MS" pitchFamily="34" charset="-128"/>
                <a:cs typeface="Arial Unicode MS" pitchFamily="34" charset="-128"/>
              </a:rPr>
              <a:t>   	   </a:t>
            </a:r>
            <a:r>
              <a:rPr lang="en-US" altLang="es-DO" sz="1200">
                <a:ea typeface="Arial Unicode MS" pitchFamily="34" charset="-128"/>
                <a:cs typeface="Arial Unicode MS" pitchFamily="34" charset="-128"/>
              </a:rPr>
              <a:t>   </a:t>
            </a:r>
            <a:r>
              <a:rPr lang="es-DO" altLang="es-DO" sz="1200">
                <a:cs typeface="Times New Roman" pitchFamily="18" charset="0"/>
              </a:rPr>
              <a:t>4%</a:t>
            </a:r>
            <a:r>
              <a:rPr lang="en-US" altLang="es-DO" sz="1200">
                <a:ea typeface="Arial Unicode MS" pitchFamily="34" charset="-128"/>
                <a:cs typeface="Arial Unicode MS" pitchFamily="34" charset="-128"/>
              </a:rPr>
              <a:t>         </a:t>
            </a:r>
            <a:r>
              <a:rPr lang="es-DO" altLang="es-DO" sz="1200">
                <a:ea typeface="Arial Unicode MS" pitchFamily="34" charset="-128"/>
                <a:cs typeface="Arial Unicode MS" pitchFamily="34" charset="-128"/>
              </a:rPr>
              <a:t>                      </a:t>
            </a:r>
            <a:r>
              <a:rPr lang="es-DO" altLang="es-DO" sz="1200">
                <a:cs typeface="Times New Roman" pitchFamily="18" charset="0"/>
              </a:rPr>
              <a:t>4%</a:t>
            </a:r>
            <a:r>
              <a:rPr lang="es-DO" altLang="es-DO" sz="1200">
                <a:ea typeface="Arial Unicode MS" pitchFamily="34" charset="-128"/>
                <a:cs typeface="Arial Unicode MS" pitchFamily="34" charset="-128"/>
              </a:rPr>
              <a:t>	                         </a:t>
            </a:r>
            <a:r>
              <a:rPr lang="es-DO" altLang="es-DO" sz="1200">
                <a:cs typeface="Times New Roman" pitchFamily="18" charset="0"/>
              </a:rPr>
              <a:t>4%</a:t>
            </a:r>
            <a:r>
              <a:rPr lang="es-DO" altLang="es-DO" sz="1200">
                <a:ea typeface="Arial Unicode MS" pitchFamily="34" charset="-128"/>
                <a:cs typeface="Arial Unicode MS" pitchFamily="34" charset="-128"/>
              </a:rPr>
              <a:t>	</a:t>
            </a:r>
            <a:endParaRPr lang="es-DO" altLang="es-DO" sz="1200">
              <a:cs typeface="Times New Roman" pitchFamily="18" charset="0"/>
            </a:endParaRPr>
          </a:p>
          <a:p>
            <a:pPr marL="365760" indent="-256032">
              <a:buNone/>
              <a:defRPr/>
            </a:pPr>
            <a:r>
              <a:rPr lang="es-DO" altLang="es-DO" sz="1200">
                <a:ea typeface="Arial Unicode MS" pitchFamily="34" charset="-128"/>
                <a:cs typeface="Arial Unicode MS" pitchFamily="34" charset="-128"/>
              </a:rPr>
              <a:t>				</a:t>
            </a:r>
            <a:endParaRPr lang="es-DO" altLang="es-DO" sz="1200">
              <a:cs typeface="Times New Roman" pitchFamily="18" charset="0"/>
            </a:endParaRPr>
          </a:p>
          <a:p>
            <a:pPr marL="365760" indent="-256032">
              <a:buNone/>
              <a:defRPr/>
            </a:pPr>
            <a:r>
              <a:rPr lang="es-DO" altLang="es-DO" sz="1200" b="1">
                <a:cs typeface="Times New Roman" pitchFamily="18" charset="0"/>
              </a:rPr>
              <a:t>Resultado</a:t>
            </a:r>
            <a:r>
              <a:rPr lang="es-DO" altLang="es-DO" sz="1200" b="1">
                <a:ea typeface="Arial Unicode MS" pitchFamily="34" charset="-128"/>
                <a:cs typeface="Arial Unicode MS" pitchFamily="34" charset="-128"/>
              </a:rPr>
              <a:t>	</a:t>
            </a:r>
            <a:r>
              <a:rPr lang="es-DO" altLang="es-DO" sz="1200" b="1">
                <a:cs typeface="Times New Roman" pitchFamily="18" charset="0"/>
              </a:rPr>
              <a:t>    </a:t>
            </a:r>
            <a:r>
              <a:rPr lang="en-US" altLang="es-DO" sz="1200" b="1">
                <a:cs typeface="Times New Roman" pitchFamily="18" charset="0"/>
              </a:rPr>
              <a:t>	    </a:t>
            </a:r>
            <a:r>
              <a:rPr lang="es-DO" altLang="es-DO" sz="1200" b="1">
                <a:cs typeface="Times New Roman" pitchFamily="18" charset="0"/>
              </a:rPr>
              <a:t>70,000.00 </a:t>
            </a:r>
            <a:r>
              <a:rPr lang="es-DO" altLang="es-DO" sz="1200" b="1">
                <a:ea typeface="Arial Unicode MS" pitchFamily="34" charset="-128"/>
                <a:cs typeface="Arial Unicode MS" pitchFamily="34" charset="-128"/>
              </a:rPr>
              <a:t>	</a:t>
            </a:r>
            <a:r>
              <a:rPr lang="es-DO" altLang="es-DO" sz="1200" b="1">
                <a:cs typeface="Times New Roman" pitchFamily="18" charset="0"/>
              </a:rPr>
              <a:t>  117,400.00     </a:t>
            </a:r>
            <a:r>
              <a:rPr lang="en-US" altLang="es-DO" sz="1200" b="1">
                <a:cs typeface="Times New Roman" pitchFamily="18" charset="0"/>
              </a:rPr>
              <a:t>   </a:t>
            </a:r>
            <a:r>
              <a:rPr lang="es-DO" altLang="es-DO" sz="1200" b="1">
                <a:cs typeface="Times New Roman" pitchFamily="18" charset="0"/>
              </a:rPr>
              <a:t>        142,800.00 </a:t>
            </a:r>
            <a:r>
              <a:rPr lang="es-DO" altLang="es-DO" sz="1200" b="1">
                <a:ea typeface="Arial Unicode MS" pitchFamily="34" charset="-128"/>
                <a:cs typeface="Arial Unicode MS" pitchFamily="34" charset="-128"/>
              </a:rPr>
              <a:t>	</a:t>
            </a:r>
            <a:r>
              <a:rPr lang="es-DO" altLang="es-DO" sz="1200" b="1">
                <a:cs typeface="Times New Roman" pitchFamily="18" charset="0"/>
              </a:rPr>
              <a:t>      </a:t>
            </a:r>
            <a:endParaRPr lang="es-DO" altLang="es-DO" sz="1200">
              <a:cs typeface="Times New Roman" pitchFamily="18" charset="0"/>
            </a:endParaRPr>
          </a:p>
          <a:p>
            <a:pPr marL="365760" indent="-256032">
              <a:buNone/>
              <a:defRPr/>
            </a:pPr>
            <a:r>
              <a:rPr lang="es-DO" altLang="es-DO" sz="1200">
                <a:ea typeface="Arial Unicode MS" pitchFamily="34" charset="-128"/>
                <a:cs typeface="Arial Unicode MS" pitchFamily="34" charset="-128"/>
              </a:rPr>
              <a:t>				</a:t>
            </a:r>
            <a:endParaRPr lang="es-DO" altLang="es-DO" sz="1200">
              <a:cs typeface="Times New Roman" pitchFamily="18" charset="0"/>
            </a:endParaRPr>
          </a:p>
          <a:p>
            <a:pPr marL="365760" indent="-256032">
              <a:buNone/>
              <a:defRPr/>
            </a:pPr>
            <a:r>
              <a:rPr lang="es-DO" altLang="es-DO" sz="1200">
                <a:ea typeface="Arial Unicode MS" pitchFamily="34" charset="-128"/>
                <a:cs typeface="Arial Unicode MS" pitchFamily="34" charset="-128"/>
              </a:rPr>
              <a:t>				</a:t>
            </a:r>
            <a:endParaRPr lang="es-DO" altLang="es-DO" sz="1200">
              <a:cs typeface="Times New Roman" pitchFamily="18" charset="0"/>
            </a:endParaRPr>
          </a:p>
          <a:p>
            <a:pPr marL="365760" indent="-256032">
              <a:buNone/>
              <a:defRPr/>
            </a:pPr>
            <a:r>
              <a:rPr lang="es-DO" altLang="es-DO" sz="1200" b="1">
                <a:cs typeface="Times New Roman" pitchFamily="18" charset="0"/>
              </a:rPr>
              <a:t>Ejemplo 1:   Cargo a cuentas Incobrables</a:t>
            </a:r>
            <a:r>
              <a:rPr lang="es-DO" altLang="es-DO" sz="1200" b="1">
                <a:ea typeface="Arial Unicode MS" pitchFamily="34" charset="-128"/>
                <a:cs typeface="Arial Unicode MS" pitchFamily="34" charset="-128"/>
              </a:rPr>
              <a:t>	</a:t>
            </a:r>
            <a:r>
              <a:rPr lang="es-DO" altLang="es-DO" sz="1200">
                <a:ea typeface="Arial Unicode MS" pitchFamily="34" charset="-128"/>
                <a:cs typeface="Arial Unicode MS" pitchFamily="34" charset="-128"/>
              </a:rPr>
              <a:t>		</a:t>
            </a:r>
            <a:endParaRPr lang="es-DO" altLang="es-DO" sz="1200">
              <a:cs typeface="Times New Roman" pitchFamily="18" charset="0"/>
            </a:endParaRPr>
          </a:p>
          <a:p>
            <a:pPr marL="365760" indent="-256032">
              <a:buNone/>
              <a:defRPr/>
            </a:pPr>
            <a:r>
              <a:rPr lang="es-DO" altLang="es-DO" sz="1200">
                <a:cs typeface="Times New Roman" pitchFamily="18" charset="0"/>
              </a:rPr>
              <a:t>*  1999</a:t>
            </a:r>
            <a:r>
              <a:rPr lang="es-DO" altLang="es-DO" sz="1200">
                <a:ea typeface="Arial Unicode MS" pitchFamily="34" charset="-128"/>
                <a:cs typeface="Arial Unicode MS" pitchFamily="34" charset="-128"/>
              </a:rPr>
              <a:t>	</a:t>
            </a:r>
            <a:r>
              <a:rPr lang="es-DO" altLang="es-DO" sz="1200">
                <a:cs typeface="Times New Roman" pitchFamily="18" charset="0"/>
              </a:rPr>
              <a:t>      70,000.00 </a:t>
            </a:r>
            <a:r>
              <a:rPr lang="es-DO" altLang="es-DO" sz="1200">
                <a:ea typeface="Arial Unicode MS" pitchFamily="34" charset="-128"/>
                <a:cs typeface="Arial Unicode MS" pitchFamily="34" charset="-128"/>
              </a:rPr>
              <a:t>			</a:t>
            </a:r>
            <a:endParaRPr lang="es-DO" altLang="es-DO" sz="1200">
              <a:cs typeface="Times New Roman" pitchFamily="18" charset="0"/>
            </a:endParaRPr>
          </a:p>
          <a:p>
            <a:pPr marL="365760" indent="-256032">
              <a:buNone/>
              <a:defRPr/>
            </a:pPr>
            <a:r>
              <a:rPr lang="es-DO" altLang="es-DO" sz="1200">
                <a:cs typeface="Times New Roman" pitchFamily="18" charset="0"/>
              </a:rPr>
              <a:t>*  2000</a:t>
            </a:r>
            <a:r>
              <a:rPr lang="es-DO" altLang="es-DO" sz="1200">
                <a:ea typeface="Arial Unicode MS" pitchFamily="34" charset="-128"/>
                <a:cs typeface="Arial Unicode MS" pitchFamily="34" charset="-128"/>
              </a:rPr>
              <a:t>	</a:t>
            </a:r>
            <a:r>
              <a:rPr lang="es-DO" altLang="es-DO" sz="1200">
                <a:cs typeface="Times New Roman" pitchFamily="18" charset="0"/>
              </a:rPr>
              <a:t>      47,400.00 </a:t>
            </a:r>
            <a:r>
              <a:rPr lang="es-DO" altLang="es-DO" sz="1200">
                <a:ea typeface="Arial Unicode MS" pitchFamily="34" charset="-128"/>
                <a:cs typeface="Arial Unicode MS" pitchFamily="34" charset="-128"/>
              </a:rPr>
              <a:t>			</a:t>
            </a:r>
            <a:endParaRPr lang="es-DO" altLang="es-DO" sz="1200">
              <a:cs typeface="Times New Roman" pitchFamily="18" charset="0"/>
            </a:endParaRPr>
          </a:p>
          <a:p>
            <a:pPr marL="365760" indent="-256032">
              <a:buNone/>
              <a:defRPr/>
            </a:pPr>
            <a:r>
              <a:rPr lang="es-DO" altLang="es-DO" sz="1200">
                <a:cs typeface="Times New Roman" pitchFamily="18" charset="0"/>
              </a:rPr>
              <a:t>*  2001</a:t>
            </a:r>
            <a:r>
              <a:rPr lang="es-DO" altLang="es-DO" sz="1200">
                <a:ea typeface="Arial Unicode MS" pitchFamily="34" charset="-128"/>
                <a:cs typeface="Arial Unicode MS" pitchFamily="34" charset="-128"/>
              </a:rPr>
              <a:t>	</a:t>
            </a:r>
            <a:r>
              <a:rPr lang="es-DO" altLang="es-DO" sz="1200">
                <a:cs typeface="Times New Roman" pitchFamily="18" charset="0"/>
              </a:rPr>
              <a:t>      25,400.00 </a:t>
            </a:r>
            <a:r>
              <a:rPr lang="es-DO" altLang="es-DO" sz="1200">
                <a:ea typeface="Arial Unicode MS" pitchFamily="34" charset="-128"/>
                <a:cs typeface="Arial Unicode MS" pitchFamily="34" charset="-128"/>
              </a:rPr>
              <a:t>			</a:t>
            </a:r>
            <a:endParaRPr lang="es-DO" altLang="es-DO" sz="1200">
              <a:cs typeface="Times New Roman" pitchFamily="18" charset="0"/>
            </a:endParaRPr>
          </a:p>
          <a:p>
            <a:pPr marL="365760" indent="-256032">
              <a:buNone/>
              <a:defRPr/>
            </a:pPr>
            <a:r>
              <a:rPr lang="es-DO" altLang="es-DO" sz="1200">
                <a:ea typeface="Arial Unicode MS" pitchFamily="34" charset="-128"/>
                <a:cs typeface="Arial Unicode MS" pitchFamily="34" charset="-128"/>
              </a:rPr>
              <a:t>				</a:t>
            </a:r>
            <a:endParaRPr lang="es-DO" altLang="es-DO" sz="1200">
              <a:cs typeface="Times New Roman" pitchFamily="18" charset="0"/>
            </a:endParaRPr>
          </a:p>
          <a:p>
            <a:pPr marL="365760" indent="-256032">
              <a:buFont typeface="Wingdings 3"/>
              <a:buChar char=""/>
              <a:defRPr/>
            </a:pPr>
            <a:r>
              <a:rPr lang="es-DO" altLang="es-DO" sz="1200" b="1">
                <a:cs typeface="Times New Roman" pitchFamily="18" charset="0"/>
              </a:rPr>
              <a:t>Estos montos son los posibles cargos que se pudieran realizar a la provisión para no exceder el 4% en cada año.</a:t>
            </a:r>
            <a:r>
              <a:rPr lang="es-DO" altLang="es-DO" sz="1200" b="1">
                <a:ea typeface="Arial Unicode MS" pitchFamily="34" charset="-128"/>
                <a:cs typeface="Arial Unicode MS" pitchFamily="34" charset="-128"/>
              </a:rPr>
              <a:t>	</a:t>
            </a:r>
            <a:endParaRPr lang="es-DO" altLang="es-DO" sz="1200">
              <a:cs typeface="Times New Roman" pitchFamily="18" charset="0"/>
            </a:endParaRPr>
          </a:p>
          <a:p>
            <a:pPr marL="365760" indent="-256032">
              <a:buNone/>
              <a:defRPr/>
            </a:pPr>
            <a:r>
              <a:rPr lang="es-DO" altLang="es-DO" sz="1600">
                <a:ea typeface="Arial Unicode MS" pitchFamily="34" charset="-128"/>
                <a:cs typeface="Arial Unicode MS" pitchFamily="34" charset="-128"/>
              </a:rPr>
              <a:t> </a:t>
            </a:r>
            <a:endParaRPr lang="es-DO" altLang="es-DO" sz="1600">
              <a:cs typeface="Times New Roman" pitchFamily="18" charset="0"/>
            </a:endParaRPr>
          </a:p>
          <a:p>
            <a:pPr marL="365760" indent="-256032">
              <a:buNone/>
              <a:defRPr/>
            </a:pPr>
            <a:endParaRPr lang="en-US" altLang="es-DO" sz="1600"/>
          </a:p>
        </p:txBody>
      </p:sp>
      <p:sp>
        <p:nvSpPr>
          <p:cNvPr id="585731" name="Rectangle 3">
            <a:extLst>
              <a:ext uri="{FF2B5EF4-FFF2-40B4-BE49-F238E27FC236}">
                <a16:creationId xmlns:a16="http://schemas.microsoft.com/office/drawing/2014/main" id="{C05AF7A2-FE32-4021-92E4-61A4ED189169}"/>
              </a:ext>
            </a:extLst>
          </p:cNvPr>
          <p:cNvSpPr>
            <a:spLocks noChangeArrowheads="1"/>
          </p:cNvSpPr>
          <p:nvPr/>
        </p:nvSpPr>
        <p:spPr bwMode="auto">
          <a:xfrm>
            <a:off x="1752600" y="457200"/>
            <a:ext cx="8915400" cy="838200"/>
          </a:xfrm>
          <a:prstGeom prst="rect">
            <a:avLst/>
          </a:prstGeom>
          <a:noFill/>
          <a:ln w="9525">
            <a:noFill/>
            <a:miter lim="800000"/>
            <a:headEnd/>
            <a:tailEnd/>
          </a:ln>
          <a:effectLst/>
        </p:spPr>
        <p:txBody>
          <a:bodyPr lIns="0" tIns="0" rIns="0" bIns="0"/>
          <a:lstStyle/>
          <a:p>
            <a:pPr>
              <a:defRPr/>
            </a:pPr>
            <a:r>
              <a:rPr lang="es-DO" sz="3600" b="1" dirty="0">
                <a:effectLst>
                  <a:outerShdw blurRad="38100" dist="38100" dir="2700000" algn="tl">
                    <a:srgbClr val="C0C0C0"/>
                  </a:outerShdw>
                </a:effectLst>
                <a:latin typeface="Arial Narrow" pitchFamily="34" charset="0"/>
              </a:rPr>
              <a:t>TRATAMIENTO FISCAL:</a:t>
            </a:r>
            <a:r>
              <a:rPr lang="es-DO" sz="4000" b="1" dirty="0">
                <a:effectLst>
                  <a:outerShdw blurRad="38100" dist="38100" dir="2700000" algn="tl">
                    <a:srgbClr val="C0C0C0"/>
                  </a:outerShdw>
                </a:effectLst>
                <a:latin typeface="Arial Narrow" pitchFamily="34" charset="0"/>
              </a:rPr>
              <a:t>  </a:t>
            </a:r>
            <a:r>
              <a:rPr lang="es-DO" sz="3200" b="1" dirty="0">
                <a:effectLst>
                  <a:outerShdw blurRad="38100" dist="38100" dir="2700000" algn="tl">
                    <a:srgbClr val="C0C0C0"/>
                  </a:outerShdw>
                </a:effectLst>
                <a:latin typeface="Arial Narrow" pitchFamily="34" charset="0"/>
              </a:rPr>
              <a:t>Cuentas por Cobrar (8)</a:t>
            </a:r>
          </a:p>
        </p:txBody>
      </p:sp>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a:extLst>
              <a:ext uri="{FF2B5EF4-FFF2-40B4-BE49-F238E27FC236}">
                <a16:creationId xmlns:a16="http://schemas.microsoft.com/office/drawing/2014/main" id="{5D504977-97B7-4A56-8DB5-9DD9C7DDC456}"/>
              </a:ext>
            </a:extLst>
          </p:cNvPr>
          <p:cNvSpPr>
            <a:spLocks noGrp="1" noChangeArrowheads="1"/>
          </p:cNvSpPr>
          <p:nvPr>
            <p:ph idx="1"/>
          </p:nvPr>
        </p:nvSpPr>
        <p:spPr>
          <a:xfrm>
            <a:off x="2128838" y="2387600"/>
            <a:ext cx="8234362" cy="4089400"/>
          </a:xfrm>
        </p:spPr>
        <p:txBody>
          <a:bodyPr/>
          <a:lstStyle/>
          <a:p>
            <a:pPr algn="just">
              <a:lnSpc>
                <a:spcPct val="80000"/>
              </a:lnSpc>
              <a:buFontTx/>
              <a:buNone/>
            </a:pPr>
            <a:r>
              <a:rPr lang="es-DO" altLang="es-DO" sz="2100"/>
              <a:t>     Las donaciones o regalos a que se refiere el artículo 287, literal i) del Código, serán deducibles para el donante siempre que presente comprobantes fehacientes, a juicio de la Administración y cumpla con los requisitos que se establecen en el siguiente artículo, hasta un 5% de la renta neta imponible del ejercicio, después de efectuada la compensación de las pérdidas provenientes de ejercicios anteriores, cuando corresponda.</a:t>
            </a:r>
          </a:p>
          <a:p>
            <a:pPr algn="just">
              <a:lnSpc>
                <a:spcPct val="80000"/>
              </a:lnSpc>
              <a:buFontTx/>
              <a:buNone/>
            </a:pPr>
            <a:endParaRPr lang="es-DO" altLang="es-DO" sz="2100"/>
          </a:p>
          <a:p>
            <a:pPr algn="just">
              <a:lnSpc>
                <a:spcPct val="80000"/>
              </a:lnSpc>
              <a:buFontTx/>
              <a:buNone/>
            </a:pPr>
            <a:r>
              <a:rPr lang="es-DO" altLang="es-DO" sz="2100"/>
              <a:t>     En adición al 5% arriba referido , será posible deducir por concepto de donaciones un 10% adicional, toda vez que dichas donaciones se realicen en favor de entidades educativas de nivel superior legalmente reconocida, esta disposición se fundamenta el artículo 101 de la Ley 139-01 </a:t>
            </a:r>
          </a:p>
        </p:txBody>
      </p:sp>
      <p:sp>
        <p:nvSpPr>
          <p:cNvPr id="33794" name="Rectangle 2">
            <a:extLst>
              <a:ext uri="{FF2B5EF4-FFF2-40B4-BE49-F238E27FC236}">
                <a16:creationId xmlns:a16="http://schemas.microsoft.com/office/drawing/2014/main" id="{0F82281B-8676-4F21-BCCF-6AF1737C0885}"/>
              </a:ext>
            </a:extLst>
          </p:cNvPr>
          <p:cNvSpPr>
            <a:spLocks noGrp="1" noChangeArrowheads="1"/>
          </p:cNvSpPr>
          <p:nvPr>
            <p:ph type="title"/>
          </p:nvPr>
        </p:nvSpPr>
        <p:spPr>
          <a:xfrm>
            <a:off x="1981201" y="457201"/>
            <a:ext cx="6657975" cy="682625"/>
          </a:xfrm>
        </p:spPr>
        <p:txBody>
          <a:bodyPr>
            <a:normAutofit fontScale="90000"/>
          </a:bodyPr>
          <a:lstStyle/>
          <a:p>
            <a:pPr>
              <a:defRPr/>
            </a:pPr>
            <a:r>
              <a:rPr lang="es-DO" altLang="es-DO" sz="2600"/>
              <a:t>Tratamiento de las donaciones a instituciones de bien público</a:t>
            </a:r>
          </a:p>
        </p:txBody>
      </p:sp>
      <p:pic>
        <p:nvPicPr>
          <p:cNvPr id="48132" name="Picture 4">
            <a:extLst>
              <a:ext uri="{FF2B5EF4-FFF2-40B4-BE49-F238E27FC236}">
                <a16:creationId xmlns:a16="http://schemas.microsoft.com/office/drawing/2014/main" id="{3D291AD0-EA0D-4790-B605-BDF642CB51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069014"/>
            <a:ext cx="838200"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a:extLst>
              <a:ext uri="{FF2B5EF4-FFF2-40B4-BE49-F238E27FC236}">
                <a16:creationId xmlns:a16="http://schemas.microsoft.com/office/drawing/2014/main" id="{3712D259-C112-406B-9DEA-11F0CED9BAB5}"/>
              </a:ext>
            </a:extLst>
          </p:cNvPr>
          <p:cNvSpPr>
            <a:spLocks noGrp="1" noChangeArrowheads="1"/>
          </p:cNvSpPr>
          <p:nvPr>
            <p:ph idx="1"/>
          </p:nvPr>
        </p:nvSpPr>
        <p:spPr>
          <a:xfrm>
            <a:off x="1752600" y="1828800"/>
            <a:ext cx="8153400" cy="4191000"/>
          </a:xfrm>
        </p:spPr>
        <p:txBody>
          <a:bodyPr>
            <a:normAutofit/>
          </a:bodyPr>
          <a:lstStyle/>
          <a:p>
            <a:pPr marL="552450" indent="-552450" algn="just">
              <a:lnSpc>
                <a:spcPct val="80000"/>
              </a:lnSpc>
              <a:buNone/>
              <a:defRPr/>
            </a:pPr>
            <a:r>
              <a:rPr lang="es-DO" altLang="es-DO" sz="1800"/>
              <a:t>     Las donaciones a que se refiere el artículo anterior, deberán ajustarse a las siguientes normas:</a:t>
            </a:r>
          </a:p>
          <a:p>
            <a:pPr marL="552450" indent="-552450" algn="just">
              <a:lnSpc>
                <a:spcPct val="80000"/>
              </a:lnSpc>
              <a:buNone/>
              <a:defRPr/>
            </a:pPr>
            <a:endParaRPr lang="es-DO" altLang="es-DO" sz="1800"/>
          </a:p>
          <a:p>
            <a:pPr marL="1009650" lvl="1" indent="-552450" algn="just">
              <a:lnSpc>
                <a:spcPct val="80000"/>
              </a:lnSpc>
              <a:spcBef>
                <a:spcPts val="324"/>
              </a:spcBef>
              <a:buFontTx/>
              <a:buAutoNum type="arabicParenR"/>
              <a:defRPr/>
            </a:pPr>
            <a:r>
              <a:rPr lang="es-DO" altLang="es-DO" sz="1800"/>
              <a:t>Podrán hacerse en dinero o en especie; muebles tangibles e intangibles, inmueble y en servicios cuantificables.</a:t>
            </a:r>
          </a:p>
          <a:p>
            <a:pPr marL="1009650" lvl="1" indent="-552450" algn="just">
              <a:lnSpc>
                <a:spcPct val="80000"/>
              </a:lnSpc>
              <a:spcBef>
                <a:spcPts val="324"/>
              </a:spcBef>
              <a:buFontTx/>
              <a:buAutoNum type="arabicParenR"/>
              <a:defRPr/>
            </a:pPr>
            <a:endParaRPr lang="es-DO" altLang="es-DO" sz="1800"/>
          </a:p>
          <a:p>
            <a:pPr marL="1009650" lvl="1" indent="-552450" algn="just">
              <a:lnSpc>
                <a:spcPct val="80000"/>
              </a:lnSpc>
              <a:spcBef>
                <a:spcPts val="324"/>
              </a:spcBef>
              <a:buNone/>
              <a:defRPr/>
            </a:pPr>
            <a:r>
              <a:rPr lang="es-DO" altLang="es-DO" sz="1800"/>
              <a:t>2)    El valor de las donaciones hechas en muebles, inmuebles u otras especies, que constituyan activos de capital, registrados en cuentas conjuntas de Categorías 2 o 3, deberá coincidir con el valor en libros con que estos bienes estén contabilizados por el contribuyente al hacer la donación. Las donaciones hechas en acciones, bonos, cédulas y similares, se computarán por su valor en libro actualizado con las primas, descuentos, dividendos o intereses por cobrar.</a:t>
            </a:r>
          </a:p>
          <a:p>
            <a:pPr marL="1009650" lvl="1" indent="-552450" algn="just">
              <a:lnSpc>
                <a:spcPct val="80000"/>
              </a:lnSpc>
              <a:spcBef>
                <a:spcPts val="324"/>
              </a:spcBef>
              <a:buNone/>
              <a:defRPr/>
            </a:pPr>
            <a:endParaRPr lang="es-DO" altLang="es-DO" sz="1800"/>
          </a:p>
          <a:p>
            <a:pPr marL="1009650" lvl="1" indent="-552450" algn="just">
              <a:lnSpc>
                <a:spcPct val="80000"/>
              </a:lnSpc>
              <a:spcBef>
                <a:spcPts val="324"/>
              </a:spcBef>
              <a:buNone/>
              <a:defRPr/>
            </a:pPr>
            <a:r>
              <a:rPr lang="es-DO" altLang="es-DO" sz="1800"/>
              <a:t>3)   El donante deberá acreditar, con el respectivo recibo o documento expedido por la entidad beneficiaria, el monto y destino de la donación efectuada. </a:t>
            </a:r>
          </a:p>
          <a:p>
            <a:pPr marL="552450" indent="-552450" algn="just">
              <a:lnSpc>
                <a:spcPct val="80000"/>
              </a:lnSpc>
              <a:buNone/>
              <a:defRPr/>
            </a:pPr>
            <a:endParaRPr lang="es-DO" altLang="es-DO" sz="1800"/>
          </a:p>
        </p:txBody>
      </p:sp>
      <p:sp>
        <p:nvSpPr>
          <p:cNvPr id="45058" name="Rectangle 2">
            <a:extLst>
              <a:ext uri="{FF2B5EF4-FFF2-40B4-BE49-F238E27FC236}">
                <a16:creationId xmlns:a16="http://schemas.microsoft.com/office/drawing/2014/main" id="{3338880B-D13B-4C1B-9026-0BCE044623C3}"/>
              </a:ext>
            </a:extLst>
          </p:cNvPr>
          <p:cNvSpPr>
            <a:spLocks noGrp="1" noChangeArrowheads="1"/>
          </p:cNvSpPr>
          <p:nvPr>
            <p:ph type="title"/>
          </p:nvPr>
        </p:nvSpPr>
        <p:spPr>
          <a:xfrm>
            <a:off x="1981201" y="436564"/>
            <a:ext cx="8423275" cy="858837"/>
          </a:xfrm>
        </p:spPr>
        <p:txBody>
          <a:bodyPr/>
          <a:lstStyle/>
          <a:p>
            <a:pPr>
              <a:defRPr/>
            </a:pPr>
            <a:r>
              <a:rPr lang="es-DO" altLang="es-DO" sz="2600"/>
              <a:t>Requisitos relativos a las donaciones</a:t>
            </a:r>
          </a:p>
        </p:txBody>
      </p:sp>
      <p:pic>
        <p:nvPicPr>
          <p:cNvPr id="49156" name="Picture 4">
            <a:extLst>
              <a:ext uri="{FF2B5EF4-FFF2-40B4-BE49-F238E27FC236}">
                <a16:creationId xmlns:a16="http://schemas.microsoft.com/office/drawing/2014/main" id="{2257D6AD-942E-4E00-BD35-48D0DD4299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069014"/>
            <a:ext cx="838200"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a:extLst>
              <a:ext uri="{FF2B5EF4-FFF2-40B4-BE49-F238E27FC236}">
                <a16:creationId xmlns:a16="http://schemas.microsoft.com/office/drawing/2014/main" id="{2AF749DA-64B0-48B8-81DD-9EF0666A775C}"/>
              </a:ext>
            </a:extLst>
          </p:cNvPr>
          <p:cNvSpPr>
            <a:spLocks noGrp="1" noChangeArrowheads="1"/>
          </p:cNvSpPr>
          <p:nvPr>
            <p:ph idx="1"/>
          </p:nvPr>
        </p:nvSpPr>
        <p:spPr>
          <a:xfrm>
            <a:off x="1981200" y="1676400"/>
            <a:ext cx="8382000" cy="5715000"/>
          </a:xfrm>
        </p:spPr>
        <p:txBody>
          <a:bodyPr/>
          <a:lstStyle/>
          <a:p>
            <a:pPr algn="just">
              <a:lnSpc>
                <a:spcPct val="80000"/>
              </a:lnSpc>
              <a:buFontTx/>
              <a:buNone/>
            </a:pPr>
            <a:r>
              <a:rPr lang="es-DO" altLang="es-DO" sz="1800"/>
              <a:t>4) Para que una donación le sea deducible a un donante, las entidades beneficiarias deberán estar inscritas previamente en un registro especial que llevará la Administración. Esta inscripción deberá renovarse cada tres años, previa comprobación de que está cumpliendo con los fines de su creación y los deberes formales que le correspondan previstos en el Código Tributario.</a:t>
            </a:r>
          </a:p>
          <a:p>
            <a:pPr algn="just">
              <a:lnSpc>
                <a:spcPct val="80000"/>
              </a:lnSpc>
              <a:buFontTx/>
              <a:buNone/>
            </a:pPr>
            <a:endParaRPr lang="es-DO" altLang="es-DO" sz="1800"/>
          </a:p>
          <a:p>
            <a:pPr algn="just">
              <a:lnSpc>
                <a:spcPct val="80000"/>
              </a:lnSpc>
              <a:buFontTx/>
              <a:buNone/>
            </a:pPr>
            <a:r>
              <a:rPr lang="es-DO" altLang="es-DO" sz="1800"/>
              <a:t>5) A más tardar el 15 de marzo de cada año, las referidas entidades deberán informar a la Administración de las donaciones recibidas en el año anterior, incluyendo la relación de los donantes, los montos y bienes donados. </a:t>
            </a:r>
          </a:p>
          <a:p>
            <a:pPr algn="just">
              <a:lnSpc>
                <a:spcPct val="80000"/>
              </a:lnSpc>
              <a:buFontTx/>
              <a:buNone/>
            </a:pPr>
            <a:endParaRPr lang="es-DO" altLang="es-DO" sz="1800"/>
          </a:p>
          <a:p>
            <a:pPr algn="just">
              <a:lnSpc>
                <a:spcPct val="80000"/>
              </a:lnSpc>
              <a:buFontTx/>
              <a:buNone/>
            </a:pPr>
            <a:r>
              <a:rPr lang="es-DO" altLang="es-DO" sz="1800"/>
              <a:t>6) En las donaciones en dinero, la deducción sólo se podrá computar cuando el monto respectivo sea efectivamente entregado a la institución donataria, si la donación se realiza en efectivo; o desde que los cheques, letras de cambio u otros documentos de pago similares sean recibidos por la beneficiaria, si la donación se efectúa mediante títulos, valores o documento de crédito.</a:t>
            </a:r>
          </a:p>
          <a:p>
            <a:pPr algn="just">
              <a:lnSpc>
                <a:spcPct val="80000"/>
              </a:lnSpc>
              <a:buFontTx/>
              <a:buNone/>
            </a:pPr>
            <a:endParaRPr lang="es-DO" altLang="es-DO" sz="1800"/>
          </a:p>
          <a:p>
            <a:pPr algn="just">
              <a:lnSpc>
                <a:spcPct val="80000"/>
              </a:lnSpc>
              <a:buFontTx/>
              <a:buNone/>
            </a:pPr>
            <a:r>
              <a:rPr lang="es-DO" altLang="es-DO" sz="1800"/>
              <a:t>7) Las donaciones deberán cumplir además con las disposiciones legales vigentes para la validez de las donaciones. </a:t>
            </a:r>
          </a:p>
        </p:txBody>
      </p:sp>
      <p:sp>
        <p:nvSpPr>
          <p:cNvPr id="35842" name="Rectangle 2">
            <a:extLst>
              <a:ext uri="{FF2B5EF4-FFF2-40B4-BE49-F238E27FC236}">
                <a16:creationId xmlns:a16="http://schemas.microsoft.com/office/drawing/2014/main" id="{6B5BE5B9-2F11-450F-BF4B-656785F9FC7B}"/>
              </a:ext>
            </a:extLst>
          </p:cNvPr>
          <p:cNvSpPr>
            <a:spLocks noGrp="1" noChangeArrowheads="1"/>
          </p:cNvSpPr>
          <p:nvPr>
            <p:ph type="title"/>
          </p:nvPr>
        </p:nvSpPr>
        <p:spPr>
          <a:xfrm>
            <a:off x="2057400" y="381001"/>
            <a:ext cx="7543800" cy="803275"/>
          </a:xfrm>
        </p:spPr>
        <p:txBody>
          <a:bodyPr>
            <a:normAutofit/>
          </a:bodyPr>
          <a:lstStyle/>
          <a:p>
            <a:pPr>
              <a:defRPr/>
            </a:pPr>
            <a:r>
              <a:rPr lang="es-DO" altLang="es-DO"/>
              <a:t>Requisitos relativos a las donaciones</a:t>
            </a:r>
          </a:p>
        </p:txBody>
      </p:sp>
      <p:pic>
        <p:nvPicPr>
          <p:cNvPr id="50180" name="Picture 4">
            <a:extLst>
              <a:ext uri="{FF2B5EF4-FFF2-40B4-BE49-F238E27FC236}">
                <a16:creationId xmlns:a16="http://schemas.microsoft.com/office/drawing/2014/main" id="{DD9C2466-ACDC-4E08-8CB2-AD8AB949C9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069014"/>
            <a:ext cx="838200"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Rectangle 2">
            <a:extLst>
              <a:ext uri="{FF2B5EF4-FFF2-40B4-BE49-F238E27FC236}">
                <a16:creationId xmlns:a16="http://schemas.microsoft.com/office/drawing/2014/main" id="{61377095-FE87-44B5-981A-BCD4B62D6D43}"/>
              </a:ext>
            </a:extLst>
          </p:cNvPr>
          <p:cNvSpPr>
            <a:spLocks noGrp="1" noChangeArrowheads="1"/>
          </p:cNvSpPr>
          <p:nvPr>
            <p:ph idx="1"/>
          </p:nvPr>
        </p:nvSpPr>
        <p:spPr>
          <a:xfrm>
            <a:off x="1752600" y="2209800"/>
            <a:ext cx="8610600" cy="3962400"/>
          </a:xfrm>
        </p:spPr>
        <p:txBody>
          <a:bodyPr>
            <a:normAutofit/>
          </a:bodyPr>
          <a:lstStyle/>
          <a:p>
            <a:pPr marL="365760" indent="-256032" algn="just">
              <a:buNone/>
              <a:defRPr/>
            </a:pPr>
            <a:r>
              <a:rPr lang="en-US" sz="1800" b="1">
                <a:solidFill>
                  <a:srgbClr val="F80000"/>
                </a:solidFill>
                <a:effectLst>
                  <a:outerShdw blurRad="38100" dist="38100" dir="2700000" algn="tl">
                    <a:srgbClr val="C0C0C0"/>
                  </a:outerShdw>
                </a:effectLst>
                <a:cs typeface="Times New Roman" pitchFamily="18" charset="0"/>
              </a:rPr>
              <a:t>	</a:t>
            </a:r>
            <a:r>
              <a:rPr lang="es-DO" sz="1800" b="1">
                <a:solidFill>
                  <a:srgbClr val="F80000"/>
                </a:solidFill>
                <a:effectLst>
                  <a:outerShdw blurRad="38100" dist="38100" dir="2700000" algn="tl">
                    <a:srgbClr val="C0C0C0"/>
                  </a:outerShdw>
                </a:effectLst>
                <a:cs typeface="Times New Roman" pitchFamily="18" charset="0"/>
              </a:rPr>
              <a:t>1 </a:t>
            </a:r>
            <a:r>
              <a:rPr lang="es-DO" sz="1800">
                <a:cs typeface="Times New Roman" pitchFamily="18" charset="0"/>
              </a:rPr>
              <a:t>   </a:t>
            </a:r>
            <a:r>
              <a:rPr lang="en-US" sz="1800" b="1">
                <a:solidFill>
                  <a:srgbClr val="F80000"/>
                </a:solidFill>
                <a:effectLst>
                  <a:outerShdw blurRad="38100" dist="38100" dir="2700000" algn="tl">
                    <a:srgbClr val="C0C0C0"/>
                  </a:outerShdw>
                </a:effectLst>
                <a:cs typeface="Times New Roman" pitchFamily="18" charset="0"/>
              </a:rPr>
              <a:t>Método de Registro.  </a:t>
            </a:r>
            <a:r>
              <a:rPr lang="es-DO" sz="1800">
                <a:solidFill>
                  <a:srgbClr val="F80000"/>
                </a:solidFill>
                <a:cs typeface="Times New Roman" pitchFamily="18" charset="0"/>
              </a:rPr>
              <a:t>(Art- 303 </a:t>
            </a:r>
            <a:r>
              <a:rPr lang="en-US" sz="1800">
                <a:solidFill>
                  <a:srgbClr val="F80000"/>
                </a:solidFill>
                <a:cs typeface="Times New Roman" pitchFamily="18" charset="0"/>
              </a:rPr>
              <a:t>Ley 11-92 </a:t>
            </a:r>
            <a:r>
              <a:rPr lang="es-DO" sz="1800">
                <a:solidFill>
                  <a:srgbClr val="F80000"/>
                </a:solidFill>
                <a:cs typeface="Times New Roman" pitchFamily="18" charset="0"/>
              </a:rPr>
              <a:t>y 58 Reglamento</a:t>
            </a:r>
            <a:r>
              <a:rPr lang="en-US" sz="1800">
                <a:solidFill>
                  <a:srgbClr val="F80000"/>
                </a:solidFill>
                <a:cs typeface="Times New Roman" pitchFamily="18" charset="0"/>
              </a:rPr>
              <a:t> 139-98</a:t>
            </a:r>
            <a:r>
              <a:rPr lang="es-DO" sz="1800">
                <a:solidFill>
                  <a:srgbClr val="F80000"/>
                </a:solidFill>
                <a:cs typeface="Times New Roman" pitchFamily="18" charset="0"/>
              </a:rPr>
              <a:t>).</a:t>
            </a:r>
            <a:endParaRPr lang="en-US" sz="1800" b="1">
              <a:solidFill>
                <a:srgbClr val="F80000"/>
              </a:solidFill>
              <a:effectLst>
                <a:outerShdw blurRad="38100" dist="38100" dir="2700000" algn="tl">
                  <a:srgbClr val="C0C0C0"/>
                </a:outerShdw>
              </a:effectLst>
              <a:cs typeface="Times New Roman" pitchFamily="18" charset="0"/>
            </a:endParaRPr>
          </a:p>
          <a:p>
            <a:pPr marL="365760" indent="-256032" algn="just">
              <a:buNone/>
              <a:defRPr/>
            </a:pPr>
            <a:endParaRPr lang="en-US" sz="1800" b="1">
              <a:solidFill>
                <a:srgbClr val="F80000"/>
              </a:solidFill>
              <a:effectLst>
                <a:outerShdw blurRad="38100" dist="38100" dir="2700000" algn="tl">
                  <a:srgbClr val="C0C0C0"/>
                </a:outerShdw>
              </a:effectLst>
              <a:cs typeface="Times New Roman" pitchFamily="18" charset="0"/>
            </a:endParaRPr>
          </a:p>
          <a:p>
            <a:pPr marL="365760" indent="-256032" algn="just">
              <a:buNone/>
              <a:defRPr/>
            </a:pPr>
            <a:r>
              <a:rPr lang="es-DO" sz="1800">
                <a:cs typeface="Times New Roman" pitchFamily="18" charset="0"/>
              </a:rPr>
              <a:t> </a:t>
            </a:r>
            <a:r>
              <a:rPr lang="en-US" sz="1800">
                <a:cs typeface="Times New Roman" pitchFamily="18" charset="0"/>
              </a:rPr>
              <a:t>	</a:t>
            </a:r>
            <a:r>
              <a:rPr lang="es-DO" sz="1800">
                <a:cs typeface="Times New Roman" pitchFamily="18" charset="0"/>
              </a:rPr>
              <a:t>El método de registro de inventarios  de mercancías  admitido por la </a:t>
            </a:r>
            <a:endParaRPr lang="en-US" sz="1800">
              <a:cs typeface="Times New Roman" pitchFamily="18" charset="0"/>
            </a:endParaRPr>
          </a:p>
          <a:p>
            <a:pPr marL="365760" indent="-256032" algn="just">
              <a:buNone/>
              <a:defRPr/>
            </a:pPr>
            <a:r>
              <a:rPr lang="en-US" sz="1800">
                <a:cs typeface="Times New Roman" pitchFamily="18" charset="0"/>
              </a:rPr>
              <a:t>	</a:t>
            </a:r>
            <a:r>
              <a:rPr lang="es-DO" sz="1800">
                <a:cs typeface="Times New Roman" pitchFamily="18" charset="0"/>
              </a:rPr>
              <a:t>DGII es el UEPS. En ningún caso se podrá  asumir otros métodos de valuación de inventario, sin previa autorización de la administración tributaria. </a:t>
            </a:r>
          </a:p>
          <a:p>
            <a:pPr marL="365760" indent="-256032" algn="just">
              <a:buNone/>
              <a:defRPr/>
            </a:pPr>
            <a:r>
              <a:rPr lang="es-DO" sz="1800">
                <a:cs typeface="Times New Roman" pitchFamily="18" charset="0"/>
              </a:rPr>
              <a:t> </a:t>
            </a:r>
          </a:p>
          <a:p>
            <a:pPr marL="365760" indent="-256032" algn="just">
              <a:buNone/>
              <a:defRPr/>
            </a:pPr>
            <a:r>
              <a:rPr lang="es-DO" sz="1800" b="1">
                <a:solidFill>
                  <a:srgbClr val="F80000"/>
                </a:solidFill>
                <a:effectLst>
                  <a:outerShdw blurRad="38100" dist="38100" dir="2700000" algn="tl">
                    <a:srgbClr val="C0C0C0"/>
                  </a:outerShdw>
                </a:effectLst>
                <a:cs typeface="Times New Roman" pitchFamily="18" charset="0"/>
              </a:rPr>
              <a:t>       2 Deducciones</a:t>
            </a:r>
            <a:r>
              <a:rPr lang="en-US" sz="1800" b="1">
                <a:solidFill>
                  <a:srgbClr val="F80000"/>
                </a:solidFill>
                <a:effectLst>
                  <a:outerShdw blurRad="38100" dist="38100" dir="2700000" algn="tl">
                    <a:srgbClr val="C0C0C0"/>
                  </a:outerShdw>
                </a:effectLst>
                <a:cs typeface="Times New Roman" pitchFamily="18" charset="0"/>
              </a:rPr>
              <a:t> Globales </a:t>
            </a:r>
            <a:r>
              <a:rPr lang="es-DO" sz="1800">
                <a:solidFill>
                  <a:srgbClr val="F80000"/>
                </a:solidFill>
                <a:cs typeface="Times New Roman" pitchFamily="18" charset="0"/>
              </a:rPr>
              <a:t>(Art. 303 </a:t>
            </a:r>
            <a:r>
              <a:rPr lang="en-US" sz="1800">
                <a:solidFill>
                  <a:srgbClr val="F80000"/>
                </a:solidFill>
                <a:cs typeface="Times New Roman" pitchFamily="18" charset="0"/>
              </a:rPr>
              <a:t>Ley 11-92</a:t>
            </a:r>
            <a:r>
              <a:rPr lang="es-DO" sz="1800">
                <a:solidFill>
                  <a:srgbClr val="F80000"/>
                </a:solidFill>
                <a:cs typeface="Times New Roman" pitchFamily="18" charset="0"/>
              </a:rPr>
              <a:t> y </a:t>
            </a:r>
            <a:r>
              <a:rPr lang="en-US" sz="1800">
                <a:solidFill>
                  <a:srgbClr val="F80000"/>
                </a:solidFill>
                <a:cs typeface="Times New Roman" pitchFamily="18" charset="0"/>
              </a:rPr>
              <a:t>59 </a:t>
            </a:r>
            <a:r>
              <a:rPr lang="es-DO" sz="1800">
                <a:solidFill>
                  <a:srgbClr val="F80000"/>
                </a:solidFill>
                <a:cs typeface="Times New Roman" pitchFamily="18" charset="0"/>
              </a:rPr>
              <a:t>Reglamento</a:t>
            </a:r>
            <a:r>
              <a:rPr lang="en-US" sz="1800">
                <a:solidFill>
                  <a:srgbClr val="F80000"/>
                </a:solidFill>
                <a:cs typeface="Times New Roman" pitchFamily="18" charset="0"/>
              </a:rPr>
              <a:t> 139-98</a:t>
            </a:r>
            <a:r>
              <a:rPr lang="es-DO" sz="1800">
                <a:solidFill>
                  <a:srgbClr val="F80000"/>
                </a:solidFill>
                <a:cs typeface="Times New Roman" pitchFamily="18" charset="0"/>
              </a:rPr>
              <a:t>)</a:t>
            </a:r>
            <a:endParaRPr lang="en-US" sz="1800">
              <a:solidFill>
                <a:srgbClr val="F80000"/>
              </a:solidFill>
              <a:cs typeface="Times New Roman" pitchFamily="18" charset="0"/>
            </a:endParaRPr>
          </a:p>
          <a:p>
            <a:pPr marL="365760" indent="-256032" algn="just">
              <a:buNone/>
              <a:defRPr/>
            </a:pPr>
            <a:endParaRPr lang="en-US" sz="1800" b="1">
              <a:solidFill>
                <a:srgbClr val="F80000"/>
              </a:solidFill>
              <a:effectLst>
                <a:outerShdw blurRad="38100" dist="38100" dir="2700000" algn="tl">
                  <a:srgbClr val="C0C0C0"/>
                </a:outerShdw>
              </a:effectLst>
              <a:cs typeface="Times New Roman" pitchFamily="18" charset="0"/>
            </a:endParaRPr>
          </a:p>
          <a:p>
            <a:pPr marL="621792" lvl="1" algn="just">
              <a:spcBef>
                <a:spcPts val="324"/>
              </a:spcBef>
              <a:buNone/>
              <a:defRPr/>
            </a:pPr>
            <a:r>
              <a:rPr lang="es-DO" sz="1800">
                <a:cs typeface="Times New Roman" pitchFamily="18" charset="0"/>
              </a:rPr>
              <a:t>No se admitirán deducciones en forma global para hacer frente a</a:t>
            </a:r>
            <a:endParaRPr lang="en-US" sz="1800">
              <a:cs typeface="Times New Roman" pitchFamily="18" charset="0"/>
            </a:endParaRPr>
          </a:p>
          <a:p>
            <a:pPr marL="621792" lvl="1" algn="just">
              <a:spcBef>
                <a:spcPts val="324"/>
              </a:spcBef>
              <a:buNone/>
              <a:defRPr/>
            </a:pPr>
            <a:r>
              <a:rPr lang="es-DO" sz="1800">
                <a:cs typeface="Times New Roman" pitchFamily="18" charset="0"/>
              </a:rPr>
              <a:t>cualquier contingencia (Provisiones).   </a:t>
            </a:r>
          </a:p>
          <a:p>
            <a:pPr marL="365760" indent="-256032" algn="just">
              <a:buNone/>
              <a:defRPr/>
            </a:pPr>
            <a:endParaRPr lang="en-US" sz="1800"/>
          </a:p>
        </p:txBody>
      </p:sp>
      <p:sp>
        <p:nvSpPr>
          <p:cNvPr id="587779" name="Rectangle 3">
            <a:extLst>
              <a:ext uri="{FF2B5EF4-FFF2-40B4-BE49-F238E27FC236}">
                <a16:creationId xmlns:a16="http://schemas.microsoft.com/office/drawing/2014/main" id="{EA238501-103F-4613-9F19-AD7CCF431771}"/>
              </a:ext>
            </a:extLst>
          </p:cNvPr>
          <p:cNvSpPr>
            <a:spLocks noChangeArrowheads="1"/>
          </p:cNvSpPr>
          <p:nvPr/>
        </p:nvSpPr>
        <p:spPr bwMode="auto">
          <a:xfrm>
            <a:off x="2057400" y="457200"/>
            <a:ext cx="8915400" cy="838200"/>
          </a:xfrm>
          <a:prstGeom prst="rect">
            <a:avLst/>
          </a:prstGeom>
          <a:noFill/>
          <a:ln w="9525">
            <a:noFill/>
            <a:miter lim="800000"/>
            <a:headEnd/>
            <a:tailEnd/>
          </a:ln>
          <a:effectLst/>
        </p:spPr>
        <p:txBody>
          <a:bodyPr lIns="0" tIns="0" rIns="0" bIns="0"/>
          <a:lstStyle/>
          <a:p>
            <a:pPr>
              <a:defRPr/>
            </a:pPr>
            <a:r>
              <a:rPr lang="es-DO" sz="3600" b="1" dirty="0">
                <a:effectLst>
                  <a:outerShdw blurRad="38100" dist="38100" dir="2700000" algn="tl">
                    <a:srgbClr val="C0C0C0"/>
                  </a:outerShdw>
                </a:effectLst>
                <a:latin typeface="Arial Narrow" pitchFamily="34" charset="0"/>
              </a:rPr>
              <a:t>TRATAMIENTO FISCAL:</a:t>
            </a:r>
            <a:r>
              <a:rPr lang="es-DO" sz="4000" b="1" dirty="0">
                <a:effectLst>
                  <a:outerShdw blurRad="38100" dist="38100" dir="2700000" algn="tl">
                    <a:srgbClr val="C0C0C0"/>
                  </a:outerShdw>
                </a:effectLst>
                <a:latin typeface="Arial Narrow" pitchFamily="34" charset="0"/>
              </a:rPr>
              <a:t>  Inventarios</a:t>
            </a:r>
            <a:endParaRPr lang="es-DO" sz="3200" b="1" dirty="0">
              <a:effectLst>
                <a:outerShdw blurRad="38100" dist="38100" dir="2700000" algn="tl">
                  <a:srgbClr val="C0C0C0"/>
                </a:outerShdw>
              </a:effectLst>
              <a:latin typeface="Arial Narrow" pitchFamily="34" charset="0"/>
            </a:endParaRPr>
          </a:p>
        </p:txBody>
      </p:sp>
      <p:pic>
        <p:nvPicPr>
          <p:cNvPr id="51204" name="Picture 4" descr="12780">
            <a:extLst>
              <a:ext uri="{FF2B5EF4-FFF2-40B4-BE49-F238E27FC236}">
                <a16:creationId xmlns:a16="http://schemas.microsoft.com/office/drawing/2014/main" id="{A0EBE04C-4E76-4DCE-993D-5E614C806A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5800" y="5181600"/>
            <a:ext cx="22225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C8CBF653-595E-4BF9-AEEE-A367F0493B88}"/>
              </a:ext>
            </a:extLst>
          </p:cNvPr>
          <p:cNvSpPr>
            <a:spLocks noGrp="1" noChangeArrowheads="1"/>
          </p:cNvSpPr>
          <p:nvPr>
            <p:ph idx="1"/>
          </p:nvPr>
        </p:nvSpPr>
        <p:spPr>
          <a:xfrm>
            <a:off x="1981200" y="1905000"/>
            <a:ext cx="8001000" cy="3886200"/>
          </a:xfrm>
        </p:spPr>
        <p:txBody>
          <a:bodyPr>
            <a:normAutofit fontScale="92500" lnSpcReduction="10000"/>
          </a:bodyPr>
          <a:lstStyle/>
          <a:p>
            <a:pPr marL="476250" indent="-476250" algn="just">
              <a:buFontTx/>
              <a:buAutoNum type="arabicPeriod"/>
              <a:defRPr/>
            </a:pPr>
            <a:r>
              <a:rPr lang="es-DO" altLang="es-DO" sz="1800">
                <a:cs typeface="Times New Roman" pitchFamily="18" charset="0"/>
              </a:rPr>
              <a:t>No se considerarán como parte del costo de la mercancías, los  intereses pagados por financiamiento en la adquisición de los mismos.  (Articulo  56 del reglamento).</a:t>
            </a:r>
          </a:p>
          <a:p>
            <a:pPr marL="476250" indent="-476250" algn="just">
              <a:buFontTx/>
              <a:buAutoNum type="arabicPeriod"/>
              <a:defRPr/>
            </a:pPr>
            <a:endParaRPr lang="es-DO" altLang="es-DO" sz="1800">
              <a:cs typeface="Times New Roman" pitchFamily="18" charset="0"/>
            </a:endParaRPr>
          </a:p>
          <a:p>
            <a:pPr marL="476250" indent="-476250" algn="just">
              <a:buFontTx/>
              <a:buAutoNum type="arabicPeriod"/>
              <a:defRPr/>
            </a:pPr>
            <a:r>
              <a:rPr lang="es-DO" altLang="es-DO" sz="1800">
                <a:cs typeface="Times New Roman" pitchFamily="18" charset="0"/>
              </a:rPr>
              <a:t>Una vez establecido el costo  unitario de un articulo no podrá ser reducido  sin  haber sido informado a la DGII, aun sea por pérdida de valor del inventario o cualquiera que sea la causa.</a:t>
            </a:r>
          </a:p>
          <a:p>
            <a:pPr marL="476250" indent="-476250" algn="just">
              <a:buFontTx/>
              <a:buAutoNum type="arabicPeriod"/>
              <a:defRPr/>
            </a:pPr>
            <a:endParaRPr lang="es-DO" altLang="es-DO" sz="1800">
              <a:cs typeface="Times New Roman" pitchFamily="18" charset="0"/>
            </a:endParaRPr>
          </a:p>
          <a:p>
            <a:pPr marL="476250" indent="-476250" algn="just">
              <a:buFontTx/>
              <a:buAutoNum type="arabicPeriod"/>
              <a:defRPr/>
            </a:pPr>
            <a:r>
              <a:rPr lang="es-DO" altLang="es-DO" sz="1800">
                <a:solidFill>
                  <a:srgbClr val="F80000"/>
                </a:solidFill>
                <a:cs typeface="Times New Roman" pitchFamily="18" charset="0"/>
              </a:rPr>
              <a:t>No se admitirá destrucción de inventarios</a:t>
            </a:r>
            <a:r>
              <a:rPr lang="es-DO" altLang="es-DO" sz="1800">
                <a:cs typeface="Times New Roman" pitchFamily="18" charset="0"/>
              </a:rPr>
              <a:t>, aun siendo inservible, sin que  se solicite la presencia de un  auditor de la administración tributaria,  quien a su vez emitirá una certificación que servirá como comprobante para la deducción del gasto. (Articulo  59 del reglamento 139-98).</a:t>
            </a:r>
          </a:p>
          <a:p>
            <a:pPr marL="476250" indent="-476250" algn="just">
              <a:buFontTx/>
              <a:buAutoNum type="arabicPeriod"/>
              <a:defRPr/>
            </a:pPr>
            <a:endParaRPr lang="es-DO" altLang="es-DO" sz="1800">
              <a:cs typeface="Times New Roman" pitchFamily="18" charset="0"/>
            </a:endParaRPr>
          </a:p>
          <a:p>
            <a:pPr marL="476250" indent="-476250" algn="just">
              <a:buFontTx/>
              <a:buAutoNum type="arabicPeriod"/>
              <a:defRPr/>
            </a:pPr>
            <a:r>
              <a:rPr lang="es-DO" altLang="es-DO" sz="1800">
                <a:cs typeface="Times New Roman" pitchFamily="18" charset="0"/>
              </a:rPr>
              <a:t>No se admitirá  </a:t>
            </a:r>
            <a:r>
              <a:rPr lang="es-DO" altLang="es-DO" sz="1800">
                <a:solidFill>
                  <a:srgbClr val="F80000"/>
                </a:solidFill>
                <a:cs typeface="Times New Roman" pitchFamily="18" charset="0"/>
              </a:rPr>
              <a:t>deducciones por faltantes injustificados en tomas de inventario físico</a:t>
            </a:r>
            <a:r>
              <a:rPr lang="en-US" altLang="es-DO" sz="1800">
                <a:solidFill>
                  <a:srgbClr val="F80000"/>
                </a:solidFill>
                <a:cs typeface="Times New Roman" pitchFamily="18" charset="0"/>
              </a:rPr>
              <a:t>.</a:t>
            </a:r>
            <a:r>
              <a:rPr lang="en-US" altLang="es-DO" sz="1800">
                <a:solidFill>
                  <a:srgbClr val="F80000"/>
                </a:solidFill>
              </a:rPr>
              <a:t> </a:t>
            </a:r>
          </a:p>
        </p:txBody>
      </p:sp>
      <p:sp>
        <p:nvSpPr>
          <p:cNvPr id="589827" name="Rectangle 3">
            <a:extLst>
              <a:ext uri="{FF2B5EF4-FFF2-40B4-BE49-F238E27FC236}">
                <a16:creationId xmlns:a16="http://schemas.microsoft.com/office/drawing/2014/main" id="{9E3B3E44-3370-400E-8537-5E7F95CCC053}"/>
              </a:ext>
            </a:extLst>
          </p:cNvPr>
          <p:cNvSpPr>
            <a:spLocks noChangeArrowheads="1"/>
          </p:cNvSpPr>
          <p:nvPr/>
        </p:nvSpPr>
        <p:spPr bwMode="auto">
          <a:xfrm>
            <a:off x="2057400" y="457200"/>
            <a:ext cx="8229600" cy="685800"/>
          </a:xfrm>
          <a:prstGeom prst="rect">
            <a:avLst/>
          </a:prstGeom>
          <a:noFill/>
          <a:ln w="9525">
            <a:noFill/>
            <a:miter lim="800000"/>
            <a:headEnd/>
            <a:tailEnd/>
          </a:ln>
          <a:effectLst/>
        </p:spPr>
        <p:txBody>
          <a:bodyPr lIns="0" tIns="0" rIns="0" bIns="0"/>
          <a:lstStyle/>
          <a:p>
            <a:pPr>
              <a:defRPr/>
            </a:pPr>
            <a:r>
              <a:rPr lang="es-DO" sz="3600" b="1" dirty="0">
                <a:effectLst>
                  <a:outerShdw blurRad="38100" dist="38100" dir="2700000" algn="tl">
                    <a:srgbClr val="C0C0C0"/>
                  </a:outerShdw>
                </a:effectLst>
                <a:latin typeface="Arial Narrow" pitchFamily="34" charset="0"/>
              </a:rPr>
              <a:t>TRATAMIENTO FISCAL:</a:t>
            </a:r>
            <a:r>
              <a:rPr lang="es-DO" sz="4000" b="1" dirty="0">
                <a:effectLst>
                  <a:outerShdw blurRad="38100" dist="38100" dir="2700000" algn="tl">
                    <a:srgbClr val="C0C0C0"/>
                  </a:outerShdw>
                </a:effectLst>
                <a:latin typeface="Arial Narrow" pitchFamily="34" charset="0"/>
              </a:rPr>
              <a:t>  Inventarios (2)</a:t>
            </a:r>
            <a:endParaRPr lang="es-DO" sz="3200" b="1" dirty="0">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0E041BC4-AC70-4BB9-A836-1B0103E70794}"/>
              </a:ext>
            </a:extLst>
          </p:cNvPr>
          <p:cNvSpPr>
            <a:spLocks noGrp="1" noChangeArrowheads="1"/>
          </p:cNvSpPr>
          <p:nvPr>
            <p:ph idx="1"/>
          </p:nvPr>
        </p:nvSpPr>
        <p:spPr>
          <a:xfrm>
            <a:off x="2057400" y="2133600"/>
            <a:ext cx="8077200" cy="3886200"/>
          </a:xfrm>
        </p:spPr>
        <p:txBody>
          <a:bodyPr>
            <a:normAutofit/>
          </a:bodyPr>
          <a:lstStyle/>
          <a:p>
            <a:pPr marL="476250" indent="-476250" algn="just">
              <a:buFontTx/>
              <a:buAutoNum type="arabicPeriod"/>
              <a:defRPr/>
            </a:pPr>
            <a:r>
              <a:rPr lang="es-DO" altLang="es-DO" sz="1800">
                <a:cs typeface="Times New Roman" pitchFamily="18" charset="0"/>
              </a:rPr>
              <a:t>Los contribuyentes  que no mantengan inventarios perpetuos y cuya existencia es mayor a RD$10,000,000.00 deber</a:t>
            </a:r>
            <a:r>
              <a:rPr lang="en-US" altLang="es-DO" sz="1800">
                <a:cs typeface="Times New Roman" pitchFamily="18" charset="0"/>
              </a:rPr>
              <a:t>á</a:t>
            </a:r>
            <a:r>
              <a:rPr lang="es-DO" altLang="es-DO" sz="1800">
                <a:cs typeface="Times New Roman" pitchFamily="18" charset="0"/>
              </a:rPr>
              <a:t>n realizar su conteo f</a:t>
            </a:r>
            <a:r>
              <a:rPr lang="en-US" altLang="es-DO" sz="1800">
                <a:cs typeface="Times New Roman" pitchFamily="18" charset="0"/>
              </a:rPr>
              <a:t>í</a:t>
            </a:r>
            <a:r>
              <a:rPr lang="es-DO" altLang="es-DO" sz="1800">
                <a:cs typeface="Times New Roman" pitchFamily="18" charset="0"/>
              </a:rPr>
              <a:t>sico dentro del año fiscal, en fecha distinta al cierre, con la presencia de un auditor de la DGII</a:t>
            </a:r>
            <a:r>
              <a:rPr lang="en-US" altLang="es-DO" sz="1800">
                <a:cs typeface="Times New Roman" pitchFamily="18" charset="0"/>
              </a:rPr>
              <a:t>,</a:t>
            </a:r>
            <a:r>
              <a:rPr lang="es-DO" altLang="es-DO" sz="1800">
                <a:cs typeface="Times New Roman" pitchFamily="18" charset="0"/>
              </a:rPr>
              <a:t> para lo cual deberá informarlo a la Administraci</a:t>
            </a:r>
            <a:r>
              <a:rPr lang="en-US" altLang="es-DO" sz="1800">
                <a:cs typeface="Times New Roman" pitchFamily="18" charset="0"/>
              </a:rPr>
              <a:t>ó</a:t>
            </a:r>
            <a:r>
              <a:rPr lang="es-DO" altLang="es-DO" sz="1800">
                <a:cs typeface="Times New Roman" pitchFamily="18" charset="0"/>
              </a:rPr>
              <a:t>n Tributaria con 60 d</a:t>
            </a:r>
            <a:r>
              <a:rPr lang="en-US" altLang="es-DO" sz="1800">
                <a:cs typeface="Times New Roman" pitchFamily="18" charset="0"/>
              </a:rPr>
              <a:t>í</a:t>
            </a:r>
            <a:r>
              <a:rPr lang="es-DO" altLang="es-DO" sz="1800">
                <a:cs typeface="Times New Roman" pitchFamily="18" charset="0"/>
              </a:rPr>
              <a:t>as de antelaci</a:t>
            </a:r>
            <a:r>
              <a:rPr lang="en-US" altLang="es-DO" sz="1800">
                <a:cs typeface="Times New Roman" pitchFamily="18" charset="0"/>
              </a:rPr>
              <a:t>ó</a:t>
            </a:r>
            <a:r>
              <a:rPr lang="es-DO" altLang="es-DO" sz="1800">
                <a:cs typeface="Times New Roman" pitchFamily="18" charset="0"/>
              </a:rPr>
              <a:t>n.</a:t>
            </a:r>
            <a:r>
              <a:rPr lang="en-US" altLang="es-DO" sz="1800">
                <a:cs typeface="Times New Roman" pitchFamily="18" charset="0"/>
              </a:rPr>
              <a:t>   (Art. 55 del Reglamento 139-98).</a:t>
            </a:r>
          </a:p>
          <a:p>
            <a:pPr marL="476250" indent="-476250" algn="just">
              <a:buFontTx/>
              <a:buAutoNum type="arabicPeriod"/>
              <a:defRPr/>
            </a:pPr>
            <a:endParaRPr lang="en-US" altLang="es-DO" sz="1000">
              <a:cs typeface="Times New Roman" pitchFamily="18" charset="0"/>
            </a:endParaRPr>
          </a:p>
          <a:p>
            <a:pPr marL="476250" indent="-476250" algn="just">
              <a:buFontTx/>
              <a:buAutoNum type="arabicPeriod"/>
              <a:defRPr/>
            </a:pPr>
            <a:r>
              <a:rPr lang="es-DO" altLang="es-DO" sz="1800">
                <a:cs typeface="Times New Roman" pitchFamily="18" charset="0"/>
              </a:rPr>
              <a:t>Se deberá guardar papeles de trabajos que muestren como fue calculado el costo unitario utilizado, estos papeles deberán estar respaldados  por las facturas de compra o los reportes de producción correspondientes</a:t>
            </a:r>
            <a:r>
              <a:rPr lang="en-US" altLang="es-DO" sz="1800">
                <a:solidFill>
                  <a:srgbClr val="F80000"/>
                </a:solidFill>
                <a:cs typeface="Times New Roman" pitchFamily="18" charset="0"/>
              </a:rPr>
              <a:t>. </a:t>
            </a:r>
            <a:r>
              <a:rPr lang="en-US" altLang="es-DO" sz="1800">
                <a:cs typeface="Times New Roman" pitchFamily="18" charset="0"/>
              </a:rPr>
              <a:t>(Art. 57 del Reglamento 139-98).</a:t>
            </a:r>
          </a:p>
          <a:p>
            <a:pPr marL="476250" indent="-476250" algn="just">
              <a:buFontTx/>
              <a:buAutoNum type="arabicPeriod"/>
              <a:defRPr/>
            </a:pPr>
            <a:endParaRPr lang="en-US" altLang="es-DO" sz="1000">
              <a:cs typeface="Times New Roman" pitchFamily="18" charset="0"/>
            </a:endParaRPr>
          </a:p>
          <a:p>
            <a:pPr marL="476250" indent="-476250" algn="just">
              <a:buFontTx/>
              <a:buAutoNum type="arabicPeriod"/>
              <a:defRPr/>
            </a:pPr>
            <a:r>
              <a:rPr lang="es-DO" altLang="es-DO" sz="1800">
                <a:cs typeface="Times New Roman" pitchFamily="18" charset="0"/>
              </a:rPr>
              <a:t>Verificar que el crédito  de la cuenta de inventarios guarde una relaci</a:t>
            </a:r>
            <a:r>
              <a:rPr lang="en-US" altLang="es-DO" sz="1800">
                <a:cs typeface="Times New Roman" pitchFamily="18" charset="0"/>
              </a:rPr>
              <a:t>ó</a:t>
            </a:r>
            <a:r>
              <a:rPr lang="es-DO" altLang="es-DO" sz="1800">
                <a:cs typeface="Times New Roman" pitchFamily="18" charset="0"/>
              </a:rPr>
              <a:t>n razonable con los debitos de la cuenta de costo.</a:t>
            </a:r>
          </a:p>
          <a:p>
            <a:pPr marL="476250" indent="-476250" algn="just">
              <a:buFont typeface="Wingdings 3"/>
              <a:buChar char=""/>
              <a:defRPr/>
            </a:pPr>
            <a:endParaRPr lang="es-DO" altLang="es-DO" sz="1700">
              <a:solidFill>
                <a:srgbClr val="F80000"/>
              </a:solidFill>
            </a:endParaRPr>
          </a:p>
        </p:txBody>
      </p:sp>
      <p:sp>
        <p:nvSpPr>
          <p:cNvPr id="591875" name="Rectangle 3">
            <a:extLst>
              <a:ext uri="{FF2B5EF4-FFF2-40B4-BE49-F238E27FC236}">
                <a16:creationId xmlns:a16="http://schemas.microsoft.com/office/drawing/2014/main" id="{8A7C1CC3-E5BE-4297-B6B0-9946886CA4FF}"/>
              </a:ext>
            </a:extLst>
          </p:cNvPr>
          <p:cNvSpPr>
            <a:spLocks noChangeArrowheads="1"/>
          </p:cNvSpPr>
          <p:nvPr/>
        </p:nvSpPr>
        <p:spPr bwMode="auto">
          <a:xfrm>
            <a:off x="2057400" y="457200"/>
            <a:ext cx="8229600" cy="685800"/>
          </a:xfrm>
          <a:prstGeom prst="rect">
            <a:avLst/>
          </a:prstGeom>
          <a:noFill/>
          <a:ln w="9525">
            <a:noFill/>
            <a:miter lim="800000"/>
            <a:headEnd/>
            <a:tailEnd/>
          </a:ln>
          <a:effectLst/>
        </p:spPr>
        <p:txBody>
          <a:bodyPr lIns="0" tIns="0" rIns="0" bIns="0"/>
          <a:lstStyle/>
          <a:p>
            <a:pPr>
              <a:defRPr/>
            </a:pPr>
            <a:r>
              <a:rPr lang="es-DO" sz="3600" b="1" dirty="0">
                <a:effectLst>
                  <a:outerShdw blurRad="38100" dist="38100" dir="2700000" algn="tl">
                    <a:srgbClr val="C0C0C0"/>
                  </a:outerShdw>
                </a:effectLst>
                <a:latin typeface="Arial Narrow" pitchFamily="34" charset="0"/>
              </a:rPr>
              <a:t>TRATAMIENTO FISCAL:</a:t>
            </a:r>
            <a:r>
              <a:rPr lang="es-DO" sz="4000" b="1" dirty="0">
                <a:effectLst>
                  <a:outerShdw blurRad="38100" dist="38100" dir="2700000" algn="tl">
                    <a:srgbClr val="C0C0C0"/>
                  </a:outerShdw>
                </a:effectLst>
                <a:latin typeface="Arial Narrow" pitchFamily="34" charset="0"/>
              </a:rPr>
              <a:t>  Inventarios (3)</a:t>
            </a:r>
            <a:endParaRPr lang="es-DO" sz="3200" b="1" dirty="0">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2" name="Rectangle 2">
            <a:extLst>
              <a:ext uri="{FF2B5EF4-FFF2-40B4-BE49-F238E27FC236}">
                <a16:creationId xmlns:a16="http://schemas.microsoft.com/office/drawing/2014/main" id="{A5BC135F-E894-42E2-819A-8A966AB18AC7}"/>
              </a:ext>
            </a:extLst>
          </p:cNvPr>
          <p:cNvSpPr>
            <a:spLocks noGrp="1" noChangeArrowheads="1"/>
          </p:cNvSpPr>
          <p:nvPr>
            <p:ph idx="1"/>
          </p:nvPr>
        </p:nvSpPr>
        <p:spPr>
          <a:xfrm>
            <a:off x="1905000" y="1676400"/>
            <a:ext cx="8305800" cy="4724400"/>
          </a:xfrm>
        </p:spPr>
        <p:txBody>
          <a:bodyPr>
            <a:normAutofit/>
          </a:bodyPr>
          <a:lstStyle/>
          <a:p>
            <a:pPr marL="476250" indent="-476250" algn="just">
              <a:buNone/>
              <a:defRPr/>
            </a:pPr>
            <a:endParaRPr lang="es-DO" sz="1600" b="1" u="sng" dirty="0">
              <a:solidFill>
                <a:srgbClr val="F80000"/>
              </a:solidFill>
              <a:effectLst>
                <a:outerShdw blurRad="38100" dist="38100" dir="2700000" algn="tl">
                  <a:srgbClr val="C0C0C0"/>
                </a:outerShdw>
              </a:effectLst>
              <a:cs typeface="Times New Roman" pitchFamily="18" charset="0"/>
            </a:endParaRPr>
          </a:p>
          <a:p>
            <a:pPr marL="476250" indent="-476250" algn="just">
              <a:buFontTx/>
              <a:buAutoNum type="arabicPeriod"/>
              <a:defRPr/>
            </a:pPr>
            <a:r>
              <a:rPr lang="es-DO" sz="1600" b="1" dirty="0">
                <a:cs typeface="Times New Roman" pitchFamily="18" charset="0"/>
              </a:rPr>
              <a:t>Las inversiones financieras poseídas en la RD y fuera de la RD generan ingresos  alcanzados por  el impuesto sobre la renta.</a:t>
            </a:r>
            <a:r>
              <a:rPr lang="en-US" sz="1600" b="1" dirty="0">
                <a:cs typeface="Times New Roman" pitchFamily="18" charset="0"/>
              </a:rPr>
              <a:t>   </a:t>
            </a:r>
            <a:r>
              <a:rPr lang="es-DO" sz="1600" b="1" dirty="0">
                <a:cs typeface="Times New Roman" pitchFamily="18" charset="0"/>
              </a:rPr>
              <a:t>Si las inversiones son mantenidas en moneda extranjera se tendrá que verificar la tasa de cambio utilizada </a:t>
            </a:r>
            <a:r>
              <a:rPr lang="en-US" sz="1600" b="1" dirty="0" err="1">
                <a:cs typeface="Times New Roman" pitchFamily="18" charset="0"/>
              </a:rPr>
              <a:t>por</a:t>
            </a:r>
            <a:r>
              <a:rPr lang="en-US" sz="1600" b="1" dirty="0">
                <a:cs typeface="Times New Roman" pitchFamily="18" charset="0"/>
              </a:rPr>
              <a:t> la </a:t>
            </a:r>
            <a:r>
              <a:rPr lang="en-US" sz="1600" b="1" dirty="0" err="1">
                <a:cs typeface="Times New Roman" pitchFamily="18" charset="0"/>
              </a:rPr>
              <a:t>empresa</a:t>
            </a:r>
            <a:r>
              <a:rPr lang="es-DO" sz="1600" b="1" dirty="0">
                <a:cs typeface="Times New Roman" pitchFamily="18" charset="0"/>
              </a:rPr>
              <a:t> a la fecha del cierre fiscal.</a:t>
            </a:r>
            <a:endParaRPr lang="en-US" sz="1600" b="1" dirty="0">
              <a:cs typeface="Times New Roman" pitchFamily="18" charset="0"/>
            </a:endParaRPr>
          </a:p>
          <a:p>
            <a:pPr marL="476250" indent="-476250" algn="just">
              <a:buFontTx/>
              <a:buAutoNum type="arabicPeriod"/>
              <a:defRPr/>
            </a:pPr>
            <a:endParaRPr lang="es-DO" sz="1600" b="1" dirty="0">
              <a:cs typeface="Times New Roman" pitchFamily="18" charset="0"/>
            </a:endParaRPr>
          </a:p>
          <a:p>
            <a:pPr marL="476250" indent="-476250" algn="just">
              <a:buFontTx/>
              <a:buAutoNum type="arabicPeriod"/>
              <a:defRPr/>
            </a:pPr>
            <a:r>
              <a:rPr lang="en-US" sz="1600" b="1" dirty="0">
                <a:cs typeface="Times New Roman" pitchFamily="18" charset="0"/>
              </a:rPr>
              <a:t>L</a:t>
            </a:r>
            <a:r>
              <a:rPr lang="es-DO" sz="1600" b="1" dirty="0">
                <a:cs typeface="Times New Roman" pitchFamily="18" charset="0"/>
              </a:rPr>
              <a:t>as  inversiones  en acciones generan ingresos por dividendos  sujetos a la retención del 10% siempre </a:t>
            </a:r>
            <a:r>
              <a:rPr lang="en-US" sz="1600" b="1" dirty="0" err="1">
                <a:cs typeface="Times New Roman" pitchFamily="18" charset="0"/>
              </a:rPr>
              <a:t>que</a:t>
            </a:r>
            <a:r>
              <a:rPr lang="en-US" sz="1600" b="1" dirty="0">
                <a:cs typeface="Times New Roman" pitchFamily="18" charset="0"/>
              </a:rPr>
              <a:t> </a:t>
            </a:r>
            <a:r>
              <a:rPr lang="en-US" sz="1600" b="1" dirty="0" err="1">
                <a:cs typeface="Times New Roman" pitchFamily="18" charset="0"/>
              </a:rPr>
              <a:t>sean</a:t>
            </a:r>
            <a:r>
              <a:rPr lang="en-US" sz="1600" b="1" dirty="0">
                <a:cs typeface="Times New Roman" pitchFamily="18" charset="0"/>
              </a:rPr>
              <a:t> en </a:t>
            </a:r>
            <a:r>
              <a:rPr lang="es-DO" sz="1600" b="1" dirty="0">
                <a:cs typeface="Times New Roman" pitchFamily="18" charset="0"/>
              </a:rPr>
              <a:t>efectivo. Quien recibe los dividendos reducidos en un 10% fruto de la referida retención los debe registrar como ingresos no imponibles o no gravables porque fueron objeto de retención en la fuente, quien  paga, retiene e ingresa el impuesto retenido genera un crédito que lo puede deducir del impuesto sobre la renta, siempre y cuando, las utilidades distribuidas hayan pagado previamente el impuesto sobre la renta.</a:t>
            </a:r>
          </a:p>
          <a:p>
            <a:pPr marL="476250" indent="-476250" algn="just">
              <a:buFontTx/>
              <a:buAutoNum type="arabicPeriod"/>
              <a:defRPr/>
            </a:pPr>
            <a:endParaRPr lang="es-DO" sz="1600" b="1" dirty="0">
              <a:cs typeface="Times New Roman" pitchFamily="18" charset="0"/>
            </a:endParaRPr>
          </a:p>
          <a:p>
            <a:pPr marL="476250" indent="-476250" algn="just">
              <a:buFontTx/>
              <a:buAutoNum type="arabicPeriod"/>
              <a:defRPr/>
            </a:pPr>
            <a:r>
              <a:rPr lang="es-DO" sz="1600" b="1" dirty="0">
                <a:cs typeface="Times New Roman" pitchFamily="18" charset="0"/>
              </a:rPr>
              <a:t>No se admitirán  las provisiones creadas para las inversiones</a:t>
            </a:r>
            <a:r>
              <a:rPr lang="en-US" sz="1600" b="1" dirty="0">
                <a:cs typeface="Times New Roman" pitchFamily="18" charset="0"/>
              </a:rPr>
              <a:t>.</a:t>
            </a:r>
            <a:r>
              <a:rPr lang="en-US" sz="1600" b="1" dirty="0"/>
              <a:t> </a:t>
            </a:r>
            <a:endParaRPr lang="es-DO" sz="1600" b="1" dirty="0"/>
          </a:p>
          <a:p>
            <a:pPr marL="476250" indent="-476250">
              <a:buFontTx/>
              <a:buAutoNum type="arabicPeriod"/>
              <a:defRPr/>
            </a:pPr>
            <a:endParaRPr lang="es-DO" sz="1600" b="1" dirty="0"/>
          </a:p>
          <a:p>
            <a:pPr marL="476250" indent="-476250">
              <a:buFontTx/>
              <a:buAutoNum type="arabicPeriod"/>
              <a:defRPr/>
            </a:pPr>
            <a:r>
              <a:rPr lang="es-DO" sz="1600" b="1" dirty="0"/>
              <a:t>Los </a:t>
            </a:r>
            <a:r>
              <a:rPr lang="es-DO" sz="1600" b="1" dirty="0" err="1"/>
              <a:t>interereses</a:t>
            </a:r>
            <a:r>
              <a:rPr lang="es-DO" sz="1600" b="1" dirty="0"/>
              <a:t> financieros provenientes de instituciones reguladas en la RD  pagados a favor de personas físicas están exentos del impuesto sobre la renta.</a:t>
            </a:r>
            <a:endParaRPr lang="en-US" sz="1600" b="1" dirty="0"/>
          </a:p>
        </p:txBody>
      </p:sp>
      <p:sp>
        <p:nvSpPr>
          <p:cNvPr id="593923" name="Rectangle 3">
            <a:extLst>
              <a:ext uri="{FF2B5EF4-FFF2-40B4-BE49-F238E27FC236}">
                <a16:creationId xmlns:a16="http://schemas.microsoft.com/office/drawing/2014/main" id="{09C1F7A0-9192-4C99-8865-3FD736F87182}"/>
              </a:ext>
            </a:extLst>
          </p:cNvPr>
          <p:cNvSpPr>
            <a:spLocks noChangeArrowheads="1"/>
          </p:cNvSpPr>
          <p:nvPr/>
        </p:nvSpPr>
        <p:spPr bwMode="auto">
          <a:xfrm>
            <a:off x="2057400" y="457200"/>
            <a:ext cx="8229600" cy="685800"/>
          </a:xfrm>
          <a:prstGeom prst="rect">
            <a:avLst/>
          </a:prstGeom>
          <a:noFill/>
          <a:ln w="9525">
            <a:noFill/>
            <a:miter lim="800000"/>
            <a:headEnd/>
            <a:tailEnd/>
          </a:ln>
          <a:effectLst/>
        </p:spPr>
        <p:txBody>
          <a:bodyPr lIns="0" tIns="0" rIns="0" bIns="0"/>
          <a:lstStyle/>
          <a:p>
            <a:pPr>
              <a:defRPr/>
            </a:pPr>
            <a:r>
              <a:rPr lang="es-DO" sz="3600" b="1" dirty="0">
                <a:effectLst>
                  <a:outerShdw blurRad="38100" dist="38100" dir="2700000" algn="tl">
                    <a:srgbClr val="C0C0C0"/>
                  </a:outerShdw>
                </a:effectLst>
                <a:latin typeface="Arial Narrow" pitchFamily="34" charset="0"/>
              </a:rPr>
              <a:t>TRATAMIENTO FISCAL:</a:t>
            </a:r>
            <a:r>
              <a:rPr lang="es-DO" sz="4000" b="1" dirty="0">
                <a:effectLst>
                  <a:outerShdw blurRad="38100" dist="38100" dir="2700000" algn="tl">
                    <a:srgbClr val="C0C0C0"/>
                  </a:outerShdw>
                </a:effectLst>
                <a:latin typeface="Arial Narrow" pitchFamily="34" charset="0"/>
              </a:rPr>
              <a:t>  Inversiones (1)</a:t>
            </a:r>
            <a:endParaRPr lang="es-DO" sz="3200" b="1" dirty="0">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70" name="Rectangle 2">
            <a:extLst>
              <a:ext uri="{FF2B5EF4-FFF2-40B4-BE49-F238E27FC236}">
                <a16:creationId xmlns:a16="http://schemas.microsoft.com/office/drawing/2014/main" id="{0635A013-3D34-46A5-9DF7-297D81655823}"/>
              </a:ext>
            </a:extLst>
          </p:cNvPr>
          <p:cNvSpPr>
            <a:spLocks noGrp="1" noChangeArrowheads="1"/>
          </p:cNvSpPr>
          <p:nvPr>
            <p:ph idx="1"/>
          </p:nvPr>
        </p:nvSpPr>
        <p:spPr>
          <a:xfrm>
            <a:off x="1905001" y="1676400"/>
            <a:ext cx="7724775" cy="3900488"/>
          </a:xfrm>
        </p:spPr>
        <p:txBody>
          <a:bodyPr>
            <a:normAutofit lnSpcReduction="10000"/>
          </a:bodyPr>
          <a:lstStyle/>
          <a:p>
            <a:pPr marL="552450" indent="-552450" algn="just">
              <a:lnSpc>
                <a:spcPct val="80000"/>
              </a:lnSpc>
              <a:buNone/>
              <a:defRPr/>
            </a:pPr>
            <a:endParaRPr lang="es-DO" sz="1400" b="1" u="sng" dirty="0">
              <a:solidFill>
                <a:srgbClr val="F80000"/>
              </a:solidFill>
              <a:effectLst>
                <a:outerShdw blurRad="38100" dist="38100" dir="2700000" algn="tl">
                  <a:srgbClr val="C0C0C0"/>
                </a:outerShdw>
              </a:effectLst>
              <a:latin typeface="NovareseITCTT" pitchFamily="2" charset="0"/>
              <a:cs typeface="Times New Roman" pitchFamily="18" charset="0"/>
            </a:endParaRPr>
          </a:p>
          <a:p>
            <a:pPr marL="552450" indent="-552450" algn="just">
              <a:lnSpc>
                <a:spcPct val="80000"/>
              </a:lnSpc>
              <a:buFontTx/>
              <a:buAutoNum type="arabicPeriod"/>
              <a:defRPr/>
            </a:pPr>
            <a:r>
              <a:rPr lang="es-DO" sz="1800" dirty="0">
                <a:latin typeface="NovareseITCTT" pitchFamily="2" charset="0"/>
                <a:cs typeface="Times New Roman" pitchFamily="18" charset="0"/>
              </a:rPr>
              <a:t>Los dividendos en efectivo recibidos de otras compañías </a:t>
            </a:r>
            <a:r>
              <a:rPr lang="es-DO" sz="1800" dirty="0">
                <a:solidFill>
                  <a:srgbClr val="000008"/>
                </a:solidFill>
                <a:latin typeface="NovareseITCTT" pitchFamily="2" charset="0"/>
                <a:cs typeface="Times New Roman" pitchFamily="18" charset="0"/>
              </a:rPr>
              <a:t>están exentos</a:t>
            </a:r>
            <a:r>
              <a:rPr lang="en-US" sz="1800" dirty="0">
                <a:solidFill>
                  <a:srgbClr val="000008"/>
                </a:solidFill>
                <a:latin typeface="NovareseITCTT" pitchFamily="2" charset="0"/>
                <a:cs typeface="Times New Roman" pitchFamily="18" charset="0"/>
              </a:rPr>
              <a:t> del </a:t>
            </a:r>
            <a:r>
              <a:rPr lang="es-DO" sz="1800" dirty="0">
                <a:solidFill>
                  <a:srgbClr val="000008"/>
                </a:solidFill>
                <a:latin typeface="NovareseITCTT" pitchFamily="2" charset="0"/>
                <a:cs typeface="Times New Roman" pitchFamily="18" charset="0"/>
              </a:rPr>
              <a:t>impuesto sobre la renta</a:t>
            </a:r>
            <a:r>
              <a:rPr lang="es-DO" sz="1800" dirty="0">
                <a:latin typeface="NovareseITCTT" pitchFamily="2" charset="0"/>
                <a:cs typeface="Times New Roman" pitchFamily="18" charset="0"/>
              </a:rPr>
              <a:t>,</a:t>
            </a:r>
            <a:r>
              <a:rPr lang="en-US" sz="1800" dirty="0">
                <a:latin typeface="NovareseITCTT" pitchFamily="2" charset="0"/>
                <a:cs typeface="Times New Roman" pitchFamily="18" charset="0"/>
              </a:rPr>
              <a:t> </a:t>
            </a:r>
            <a:r>
              <a:rPr lang="es-DO" sz="1800" dirty="0">
                <a:latin typeface="NovareseITCTT" pitchFamily="2" charset="0"/>
                <a:cs typeface="Times New Roman" pitchFamily="18" charset="0"/>
              </a:rPr>
              <a:t> siempre que el beneficiario de los dividendos cuente con la </a:t>
            </a:r>
            <a:r>
              <a:rPr lang="es-DO" sz="1800" dirty="0" err="1">
                <a:latin typeface="NovareseITCTT" pitchFamily="2" charset="0"/>
                <a:cs typeface="Times New Roman" pitchFamily="18" charset="0"/>
              </a:rPr>
              <a:t>certificaci</a:t>
            </a:r>
            <a:r>
              <a:rPr lang="en-US" sz="1800" dirty="0">
                <a:latin typeface="NovareseITCTT" pitchFamily="2" charset="0"/>
                <a:cs typeface="Times New Roman" pitchFamily="18" charset="0"/>
              </a:rPr>
              <a:t>ó</a:t>
            </a:r>
            <a:r>
              <a:rPr lang="es-DO" sz="1800" dirty="0">
                <a:latin typeface="NovareseITCTT" pitchFamily="2" charset="0"/>
                <a:cs typeface="Times New Roman" pitchFamily="18" charset="0"/>
              </a:rPr>
              <a:t>n de </a:t>
            </a:r>
            <a:r>
              <a:rPr lang="en-US" sz="1800" dirty="0">
                <a:latin typeface="NovareseITCTT" pitchFamily="2" charset="0"/>
                <a:cs typeface="Times New Roman" pitchFamily="18" charset="0"/>
              </a:rPr>
              <a:t>la </a:t>
            </a:r>
            <a:r>
              <a:rPr lang="en-US" sz="1800" dirty="0" err="1">
                <a:latin typeface="NovareseITCTT" pitchFamily="2" charset="0"/>
                <a:cs typeface="Times New Roman" pitchFamily="18" charset="0"/>
              </a:rPr>
              <a:t>empresa</a:t>
            </a:r>
            <a:r>
              <a:rPr lang="en-US" sz="1800" dirty="0">
                <a:latin typeface="NovareseITCTT" pitchFamily="2" charset="0"/>
                <a:cs typeface="Times New Roman" pitchFamily="18" charset="0"/>
              </a:rPr>
              <a:t> </a:t>
            </a:r>
            <a:r>
              <a:rPr lang="en-US" sz="1800" dirty="0" err="1">
                <a:latin typeface="NovareseITCTT" pitchFamily="2" charset="0"/>
                <a:cs typeface="Times New Roman" pitchFamily="18" charset="0"/>
              </a:rPr>
              <a:t>que</a:t>
            </a:r>
            <a:r>
              <a:rPr lang="en-US" sz="1800" dirty="0">
                <a:latin typeface="NovareseITCTT" pitchFamily="2" charset="0"/>
                <a:cs typeface="Times New Roman" pitchFamily="18" charset="0"/>
              </a:rPr>
              <a:t> los </a:t>
            </a:r>
            <a:r>
              <a:rPr lang="es-DO" sz="1800" dirty="0">
                <a:latin typeface="NovareseITCTT" pitchFamily="2" charset="0"/>
                <a:cs typeface="Times New Roman" pitchFamily="18" charset="0"/>
              </a:rPr>
              <a:t>distribuyó</a:t>
            </a:r>
            <a:r>
              <a:rPr lang="en-US" sz="1800" dirty="0">
                <a:latin typeface="NovareseITCTT" pitchFamily="2" charset="0"/>
                <a:cs typeface="Times New Roman" pitchFamily="18" charset="0"/>
              </a:rPr>
              <a:t>,</a:t>
            </a:r>
            <a:r>
              <a:rPr lang="es-DO" sz="1800" dirty="0">
                <a:latin typeface="NovareseITCTT" pitchFamily="2" charset="0"/>
                <a:cs typeface="Times New Roman" pitchFamily="18" charset="0"/>
              </a:rPr>
              <a:t> especificando la retención</a:t>
            </a:r>
            <a:r>
              <a:rPr lang="en-US" sz="1800" dirty="0">
                <a:latin typeface="NovareseITCTT" pitchFamily="2" charset="0"/>
                <a:cs typeface="Times New Roman" pitchFamily="18" charset="0"/>
              </a:rPr>
              <a:t> del 10% </a:t>
            </a:r>
            <a:r>
              <a:rPr lang="es-DO" sz="1800" dirty="0">
                <a:latin typeface="NovareseITCTT" pitchFamily="2" charset="0"/>
                <a:cs typeface="Times New Roman" pitchFamily="18" charset="0"/>
              </a:rPr>
              <a:t>ingresada a la Administración Tributaria.</a:t>
            </a:r>
            <a:endParaRPr lang="en-US" sz="1800" dirty="0">
              <a:latin typeface="NovareseITCTT" pitchFamily="2" charset="0"/>
              <a:cs typeface="Times New Roman" pitchFamily="18" charset="0"/>
            </a:endParaRPr>
          </a:p>
          <a:p>
            <a:pPr marL="552450" indent="-552450" algn="just">
              <a:lnSpc>
                <a:spcPct val="80000"/>
              </a:lnSpc>
              <a:buFontTx/>
              <a:buAutoNum type="arabicPeriod"/>
              <a:defRPr/>
            </a:pPr>
            <a:endParaRPr lang="en-US" sz="1200" dirty="0">
              <a:latin typeface="NovareseITCTT" pitchFamily="2" charset="0"/>
              <a:cs typeface="Times New Roman" pitchFamily="18" charset="0"/>
            </a:endParaRPr>
          </a:p>
          <a:p>
            <a:pPr marL="552450" indent="-552450" algn="just">
              <a:lnSpc>
                <a:spcPct val="80000"/>
              </a:lnSpc>
              <a:buFontTx/>
              <a:buAutoNum type="arabicPeriod"/>
              <a:defRPr/>
            </a:pPr>
            <a:r>
              <a:rPr lang="es-DO" sz="1800" dirty="0">
                <a:latin typeface="NovareseITCTT" pitchFamily="2" charset="0"/>
                <a:cs typeface="Times New Roman" pitchFamily="18" charset="0"/>
              </a:rPr>
              <a:t>En el caso de dividendos en acciones también se tendrá que disponer de una comunicación de la empresa que distribuyó tales dividendos donde se certifique que son en acciones.</a:t>
            </a:r>
          </a:p>
          <a:p>
            <a:pPr marL="552450" indent="-552450" algn="just">
              <a:lnSpc>
                <a:spcPct val="80000"/>
              </a:lnSpc>
              <a:buFontTx/>
              <a:buAutoNum type="arabicPeriod"/>
              <a:defRPr/>
            </a:pPr>
            <a:endParaRPr lang="es-DO" sz="1200" dirty="0">
              <a:latin typeface="NovareseITCTT" pitchFamily="2" charset="0"/>
              <a:cs typeface="Times New Roman" pitchFamily="18" charset="0"/>
            </a:endParaRPr>
          </a:p>
          <a:p>
            <a:pPr marL="552450" indent="-552450" algn="just">
              <a:lnSpc>
                <a:spcPct val="80000"/>
              </a:lnSpc>
              <a:buFontTx/>
              <a:buAutoNum type="arabicPeriod"/>
              <a:defRPr/>
            </a:pPr>
            <a:r>
              <a:rPr lang="es-DO" sz="1800" dirty="0">
                <a:latin typeface="NovareseITCTT" pitchFamily="2" charset="0"/>
                <a:cs typeface="Times New Roman" pitchFamily="18" charset="0"/>
              </a:rPr>
              <a:t>En ambos casos los montos certificados deben coincidir con los  registros contables.</a:t>
            </a:r>
          </a:p>
          <a:p>
            <a:pPr marL="552450" indent="-552450" algn="just">
              <a:lnSpc>
                <a:spcPct val="80000"/>
              </a:lnSpc>
              <a:buFontTx/>
              <a:buAutoNum type="arabicPeriod"/>
              <a:defRPr/>
            </a:pPr>
            <a:endParaRPr lang="es-DO" sz="1800" dirty="0">
              <a:latin typeface="NovareseITCTT" pitchFamily="2" charset="0"/>
              <a:cs typeface="Times New Roman" pitchFamily="18" charset="0"/>
            </a:endParaRPr>
          </a:p>
          <a:p>
            <a:pPr marL="552450" indent="-552450" algn="just">
              <a:lnSpc>
                <a:spcPct val="80000"/>
              </a:lnSpc>
              <a:buFontTx/>
              <a:buAutoNum type="arabicPeriod"/>
              <a:defRPr/>
            </a:pPr>
            <a:r>
              <a:rPr lang="es-DO" sz="1800" dirty="0">
                <a:latin typeface="NovareseITCTT" pitchFamily="2" charset="0"/>
                <a:cs typeface="Times New Roman" pitchFamily="18" charset="0"/>
              </a:rPr>
              <a:t>Se tendrá que llevar una cuenta separada de los dividendos recibidos de otras compañías.</a:t>
            </a:r>
          </a:p>
          <a:p>
            <a:pPr marL="552450" indent="-552450" algn="just">
              <a:lnSpc>
                <a:spcPct val="80000"/>
              </a:lnSpc>
              <a:buNone/>
              <a:defRPr/>
            </a:pPr>
            <a:endParaRPr lang="es-DO" sz="900" dirty="0">
              <a:latin typeface="NovareseITCTT" pitchFamily="2" charset="0"/>
              <a:cs typeface="Times New Roman" pitchFamily="18" charset="0"/>
            </a:endParaRPr>
          </a:p>
          <a:p>
            <a:pPr marL="552450" indent="-552450" algn="just">
              <a:lnSpc>
                <a:spcPct val="80000"/>
              </a:lnSpc>
              <a:buFont typeface="Wingdings 3"/>
              <a:buChar char=""/>
              <a:defRPr/>
            </a:pPr>
            <a:endParaRPr lang="es-DO" sz="900" dirty="0">
              <a:latin typeface="NovareseITCTT" pitchFamily="2" charset="0"/>
              <a:cs typeface="Times New Roman" pitchFamily="18" charset="0"/>
            </a:endParaRPr>
          </a:p>
          <a:p>
            <a:pPr marL="552450" indent="-552450" algn="just">
              <a:lnSpc>
                <a:spcPct val="80000"/>
              </a:lnSpc>
              <a:buFont typeface="Wingdings 3"/>
              <a:buChar char=""/>
              <a:defRPr/>
            </a:pPr>
            <a:endParaRPr lang="en-US" sz="1800" dirty="0">
              <a:latin typeface="NovareseITCTT" pitchFamily="2" charset="0"/>
            </a:endParaRPr>
          </a:p>
        </p:txBody>
      </p:sp>
      <p:sp>
        <p:nvSpPr>
          <p:cNvPr id="595971" name="Rectangle 3">
            <a:extLst>
              <a:ext uri="{FF2B5EF4-FFF2-40B4-BE49-F238E27FC236}">
                <a16:creationId xmlns:a16="http://schemas.microsoft.com/office/drawing/2014/main" id="{8D2C0CB4-FB4D-4D98-AA7C-6B92AE6A22F5}"/>
              </a:ext>
            </a:extLst>
          </p:cNvPr>
          <p:cNvSpPr>
            <a:spLocks noChangeArrowheads="1"/>
          </p:cNvSpPr>
          <p:nvPr/>
        </p:nvSpPr>
        <p:spPr bwMode="auto">
          <a:xfrm>
            <a:off x="2057400" y="457200"/>
            <a:ext cx="8229600" cy="685800"/>
          </a:xfrm>
          <a:prstGeom prst="rect">
            <a:avLst/>
          </a:prstGeom>
          <a:noFill/>
          <a:ln w="9525">
            <a:noFill/>
            <a:miter lim="800000"/>
            <a:headEnd/>
            <a:tailEnd/>
          </a:ln>
          <a:effectLst/>
        </p:spPr>
        <p:txBody>
          <a:bodyPr lIns="0" tIns="0" rIns="0" bIns="0"/>
          <a:lstStyle/>
          <a:p>
            <a:pPr>
              <a:defRPr/>
            </a:pPr>
            <a:r>
              <a:rPr lang="es-DO" sz="3600" b="1" dirty="0">
                <a:effectLst>
                  <a:outerShdw blurRad="38100" dist="38100" dir="2700000" algn="tl">
                    <a:srgbClr val="C0C0C0"/>
                  </a:outerShdw>
                </a:effectLst>
                <a:latin typeface="Arial Narrow" pitchFamily="34" charset="0"/>
              </a:rPr>
              <a:t>TRATAMIENTO FISCAL:</a:t>
            </a:r>
            <a:r>
              <a:rPr lang="es-DO" sz="4000" b="1" dirty="0">
                <a:effectLst>
                  <a:outerShdw blurRad="38100" dist="38100" dir="2700000" algn="tl">
                    <a:srgbClr val="C0C0C0"/>
                  </a:outerShdw>
                </a:effectLst>
                <a:latin typeface="Arial Narrow" pitchFamily="34" charset="0"/>
              </a:rPr>
              <a:t>  Inversiones (2)</a:t>
            </a:r>
            <a:endParaRPr lang="es-DO" sz="3200" b="1" dirty="0">
              <a:effectLst>
                <a:outerShdw blurRad="38100" dist="38100" dir="2700000" algn="tl">
                  <a:srgbClr val="C0C0C0"/>
                </a:outerShdw>
              </a:effectLst>
              <a:latin typeface="Arial Narrow" pitchFamily="34" charset="0"/>
            </a:endParaRPr>
          </a:p>
        </p:txBody>
      </p:sp>
      <p:pic>
        <p:nvPicPr>
          <p:cNvPr id="55300" name="Picture 4" descr="11647">
            <a:extLst>
              <a:ext uri="{FF2B5EF4-FFF2-40B4-BE49-F238E27FC236}">
                <a16:creationId xmlns:a16="http://schemas.microsoft.com/office/drawing/2014/main" id="{8C0AA05D-9907-485A-B87F-69D898BF86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5500" y="5334000"/>
            <a:ext cx="22225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8" name="Rectangle 2">
            <a:extLst>
              <a:ext uri="{FF2B5EF4-FFF2-40B4-BE49-F238E27FC236}">
                <a16:creationId xmlns:a16="http://schemas.microsoft.com/office/drawing/2014/main" id="{8941F2D3-AD55-4848-AA6E-AE6358A5EEE6}"/>
              </a:ext>
            </a:extLst>
          </p:cNvPr>
          <p:cNvSpPr>
            <a:spLocks noGrp="1" noChangeArrowheads="1"/>
          </p:cNvSpPr>
          <p:nvPr>
            <p:ph idx="1"/>
          </p:nvPr>
        </p:nvSpPr>
        <p:spPr>
          <a:xfrm>
            <a:off x="1981200" y="1828800"/>
            <a:ext cx="8001000" cy="3505200"/>
          </a:xfrm>
        </p:spPr>
        <p:txBody>
          <a:bodyPr>
            <a:normAutofit fontScale="85000" lnSpcReduction="10000"/>
          </a:bodyPr>
          <a:lstStyle/>
          <a:p>
            <a:pPr marL="476250" indent="-476250" algn="just">
              <a:buFontTx/>
              <a:buAutoNum type="arabicPlain"/>
              <a:defRPr/>
            </a:pPr>
            <a:r>
              <a:rPr lang="en-US" b="1" dirty="0" err="1">
                <a:solidFill>
                  <a:srgbClr val="F80000"/>
                </a:solidFill>
                <a:effectLst>
                  <a:outerShdw blurRad="38100" dist="38100" dir="2700000" algn="tl">
                    <a:srgbClr val="C0C0C0"/>
                  </a:outerShdw>
                </a:effectLst>
                <a:latin typeface="NovareseITCTT" pitchFamily="2" charset="0"/>
                <a:cs typeface="Times New Roman" pitchFamily="18" charset="0"/>
              </a:rPr>
              <a:t>Anticipo</a:t>
            </a:r>
            <a:r>
              <a:rPr lang="es-DO" b="1" dirty="0">
                <a:solidFill>
                  <a:srgbClr val="F80000"/>
                </a:solidFill>
                <a:effectLst>
                  <a:outerShdw blurRad="38100" dist="38100" dir="2700000" algn="tl">
                    <a:srgbClr val="C0C0C0"/>
                  </a:outerShdw>
                </a:effectLst>
                <a:latin typeface="NovareseITCTT" pitchFamily="2" charset="0"/>
                <a:cs typeface="Times New Roman" pitchFamily="18" charset="0"/>
              </a:rPr>
              <a:t>s del Impuesto sobre la Renta</a:t>
            </a:r>
          </a:p>
          <a:p>
            <a:pPr marL="476250" indent="-476250" algn="just">
              <a:buFontTx/>
              <a:buAutoNum type="arabicPlain"/>
              <a:defRPr/>
            </a:pPr>
            <a:endParaRPr lang="en-US" b="1" dirty="0">
              <a:solidFill>
                <a:srgbClr val="F80000"/>
              </a:solidFill>
              <a:effectLst>
                <a:outerShdw blurRad="38100" dist="38100" dir="2700000" algn="tl">
                  <a:srgbClr val="C0C0C0"/>
                </a:outerShdw>
              </a:effectLst>
              <a:latin typeface="NovareseITCTT" pitchFamily="2" charset="0"/>
              <a:cs typeface="Times New Roman" pitchFamily="18" charset="0"/>
            </a:endParaRPr>
          </a:p>
          <a:p>
            <a:pPr marL="476250" indent="-476250" algn="just">
              <a:buFont typeface="Wingdings 3"/>
              <a:buChar char=""/>
              <a:defRPr/>
            </a:pPr>
            <a:r>
              <a:rPr lang="es-DO" sz="1800" dirty="0">
                <a:latin typeface="NovareseITCTT" pitchFamily="2" charset="0"/>
                <a:cs typeface="Times New Roman" pitchFamily="18" charset="0"/>
              </a:rPr>
              <a:t>Se recomienda asegurarse de que el monto registrado como anticipos del impuesto sobre la renta, fuere igual al importe pagado durante el ejercicio fiscal en base al reporte de anticipos emitido por la DGII </a:t>
            </a:r>
            <a:endParaRPr lang="en-US" sz="1800" dirty="0">
              <a:latin typeface="NovareseITCTT" pitchFamily="2" charset="0"/>
              <a:cs typeface="Times New Roman" pitchFamily="18" charset="0"/>
            </a:endParaRPr>
          </a:p>
          <a:p>
            <a:pPr marL="476250" indent="-476250" algn="just">
              <a:buFont typeface="Wingdings 3"/>
              <a:buChar char=""/>
              <a:defRPr/>
            </a:pPr>
            <a:endParaRPr lang="en-US" sz="1800" dirty="0">
              <a:latin typeface="NovareseITCTT" pitchFamily="2" charset="0"/>
              <a:cs typeface="Times New Roman" pitchFamily="18" charset="0"/>
            </a:endParaRPr>
          </a:p>
          <a:p>
            <a:pPr marL="476250" indent="-476250" algn="just">
              <a:buFont typeface="Wingdings 3"/>
              <a:buChar char=""/>
              <a:defRPr/>
            </a:pPr>
            <a:r>
              <a:rPr lang="es-DO" sz="1800" dirty="0">
                <a:latin typeface="NovareseITCTT" pitchFamily="2" charset="0"/>
                <a:cs typeface="Times New Roman" pitchFamily="18" charset="0"/>
              </a:rPr>
              <a:t>La empresa solo tendrá balance inicial en esta cuenta si quedó un saldo a favor en la presentación de la declaración jurada del año anterior.  </a:t>
            </a:r>
            <a:endParaRPr lang="en-US" sz="1800" dirty="0">
              <a:latin typeface="NovareseITCTT" pitchFamily="2" charset="0"/>
              <a:cs typeface="Times New Roman" pitchFamily="18" charset="0"/>
            </a:endParaRPr>
          </a:p>
          <a:p>
            <a:pPr marL="476250" indent="-476250" algn="just">
              <a:buFont typeface="Wingdings 3"/>
              <a:buChar char=""/>
              <a:defRPr/>
            </a:pPr>
            <a:endParaRPr lang="en-US" sz="1800" b="1" dirty="0">
              <a:solidFill>
                <a:srgbClr val="F80000"/>
              </a:solidFill>
              <a:effectLst>
                <a:outerShdw blurRad="38100" dist="38100" dir="2700000" algn="tl">
                  <a:srgbClr val="C0C0C0"/>
                </a:outerShdw>
              </a:effectLst>
              <a:latin typeface="NovareseITCTT" pitchFamily="2" charset="0"/>
              <a:cs typeface="Times New Roman" pitchFamily="18" charset="0"/>
            </a:endParaRPr>
          </a:p>
          <a:p>
            <a:pPr marL="476250" indent="-476250" algn="just">
              <a:buFont typeface="Wingdings 3"/>
              <a:buChar char=""/>
              <a:defRPr/>
            </a:pPr>
            <a:r>
              <a:rPr lang="en-US" sz="1800" dirty="0">
                <a:latin typeface="NovareseITCTT" pitchFamily="2" charset="0"/>
                <a:cs typeface="Times New Roman" pitchFamily="18" charset="0"/>
              </a:rPr>
              <a:t>S</a:t>
            </a:r>
            <a:r>
              <a:rPr lang="es-DO" sz="1800" dirty="0">
                <a:latin typeface="NovareseITCTT" pitchFamily="2" charset="0"/>
                <a:cs typeface="Times New Roman" pitchFamily="18" charset="0"/>
              </a:rPr>
              <a:t>i la empresa mantiene transacciones comerciales con Instituciones Gubernamentales,</a:t>
            </a:r>
            <a:r>
              <a:rPr lang="en-US" sz="1800" dirty="0">
                <a:latin typeface="NovareseITCTT" pitchFamily="2" charset="0"/>
                <a:cs typeface="Times New Roman" pitchFamily="18" charset="0"/>
              </a:rPr>
              <a:t> se le </a:t>
            </a:r>
            <a:r>
              <a:rPr lang="es-DO" sz="1800" dirty="0">
                <a:latin typeface="NovareseITCTT" pitchFamily="2" charset="0"/>
                <a:cs typeface="Times New Roman" pitchFamily="18" charset="0"/>
              </a:rPr>
              <a:t>retendrá el 5% por cada pago efectuado, para contabilizar este 5% como pago computable a cuenta del ISR la empresa debe contar con  las certificaciones correspondientes  que justifiquen la retención</a:t>
            </a:r>
            <a:r>
              <a:rPr lang="es-DO" sz="1600" dirty="0">
                <a:latin typeface="NovareseITCTT" pitchFamily="2" charset="0"/>
                <a:cs typeface="Times New Roman" pitchFamily="18" charset="0"/>
              </a:rPr>
              <a:t> y se envía a través del formulario 623</a:t>
            </a:r>
            <a:endParaRPr lang="en-US" sz="1800" dirty="0">
              <a:latin typeface="NovareseITCTT" pitchFamily="2" charset="0"/>
              <a:cs typeface="Times New Roman" pitchFamily="18" charset="0"/>
            </a:endParaRPr>
          </a:p>
          <a:p>
            <a:pPr marL="476250" indent="-476250" algn="just">
              <a:buFont typeface="Wingdings 3"/>
              <a:buChar char=""/>
              <a:defRPr/>
            </a:pPr>
            <a:endParaRPr lang="en-US" sz="1800" dirty="0">
              <a:latin typeface="NovareseITCTT" pitchFamily="2" charset="0"/>
              <a:cs typeface="Times New Roman" pitchFamily="18" charset="0"/>
            </a:endParaRPr>
          </a:p>
          <a:p>
            <a:pPr marL="476250" indent="-476250">
              <a:buFont typeface="Wingdings 3"/>
              <a:buChar char=""/>
              <a:defRPr/>
            </a:pPr>
            <a:endParaRPr lang="es-DO" sz="1800" dirty="0">
              <a:latin typeface="NovareseITCTT" pitchFamily="2" charset="0"/>
            </a:endParaRPr>
          </a:p>
        </p:txBody>
      </p:sp>
      <p:sp>
        <p:nvSpPr>
          <p:cNvPr id="598019" name="Rectangle 3">
            <a:extLst>
              <a:ext uri="{FF2B5EF4-FFF2-40B4-BE49-F238E27FC236}">
                <a16:creationId xmlns:a16="http://schemas.microsoft.com/office/drawing/2014/main" id="{12EDE100-07F3-4345-B440-D6ED0FB3B406}"/>
              </a:ext>
            </a:extLst>
          </p:cNvPr>
          <p:cNvSpPr>
            <a:spLocks noChangeArrowheads="1"/>
          </p:cNvSpPr>
          <p:nvPr/>
        </p:nvSpPr>
        <p:spPr bwMode="auto">
          <a:xfrm>
            <a:off x="2133600" y="304800"/>
            <a:ext cx="8229600" cy="685800"/>
          </a:xfrm>
          <a:prstGeom prst="rect">
            <a:avLst/>
          </a:prstGeom>
          <a:noFill/>
          <a:ln w="9525">
            <a:noFill/>
            <a:miter lim="800000"/>
            <a:headEnd/>
            <a:tailEnd/>
          </a:ln>
          <a:effectLst/>
        </p:spPr>
        <p:txBody>
          <a:bodyPr lIns="0" tIns="0" rIns="0" bIns="0"/>
          <a:lstStyle/>
          <a:p>
            <a:pPr>
              <a:defRPr/>
            </a:pPr>
            <a:r>
              <a:rPr lang="es-DO" sz="4000" b="1" dirty="0">
                <a:effectLst>
                  <a:outerShdw blurRad="38100" dist="38100" dir="2700000" algn="tl">
                    <a:srgbClr val="C0C0C0"/>
                  </a:outerShdw>
                </a:effectLst>
                <a:latin typeface="Arial Narrow" pitchFamily="34" charset="0"/>
              </a:rPr>
              <a:t>TRATAMIENTO FISCAL:</a:t>
            </a:r>
            <a:r>
              <a:rPr lang="es-DO" sz="3200" b="1" dirty="0">
                <a:effectLst>
                  <a:outerShdw blurRad="38100" dist="38100" dir="2700000" algn="tl">
                    <a:srgbClr val="C0C0C0"/>
                  </a:outerShdw>
                </a:effectLst>
                <a:latin typeface="Arial Narrow" pitchFamily="34" charset="0"/>
              </a:rPr>
              <a:t>  </a:t>
            </a:r>
            <a:br>
              <a:rPr lang="es-DO" sz="3200" b="1" dirty="0">
                <a:effectLst>
                  <a:outerShdw blurRad="38100" dist="38100" dir="2700000" algn="tl">
                    <a:srgbClr val="C0C0C0"/>
                  </a:outerShdw>
                </a:effectLst>
                <a:latin typeface="Arial Narrow" pitchFamily="34" charset="0"/>
              </a:rPr>
            </a:br>
            <a:r>
              <a:rPr lang="es-DO" sz="3200" b="1" dirty="0">
                <a:effectLst>
                  <a:outerShdw blurRad="38100" dist="38100" dir="2700000" algn="tl">
                    <a:srgbClr val="C0C0C0"/>
                  </a:outerShdw>
                </a:effectLst>
                <a:latin typeface="Arial Narrow" pitchFamily="34" charset="0"/>
              </a:rPr>
              <a:t>                           Gastos Pagados por adelantos (1)</a:t>
            </a:r>
          </a:p>
        </p:txBody>
      </p:sp>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6" name="Rectangle 2">
            <a:extLst>
              <a:ext uri="{FF2B5EF4-FFF2-40B4-BE49-F238E27FC236}">
                <a16:creationId xmlns:a16="http://schemas.microsoft.com/office/drawing/2014/main" id="{7A3FC74F-788D-4894-BFBB-6601791945B3}"/>
              </a:ext>
            </a:extLst>
          </p:cNvPr>
          <p:cNvSpPr>
            <a:spLocks noGrp="1" noChangeArrowheads="1"/>
          </p:cNvSpPr>
          <p:nvPr>
            <p:ph idx="1"/>
          </p:nvPr>
        </p:nvSpPr>
        <p:spPr>
          <a:xfrm>
            <a:off x="2133600" y="1905000"/>
            <a:ext cx="7848600" cy="3886200"/>
          </a:xfrm>
        </p:spPr>
        <p:txBody>
          <a:bodyPr>
            <a:normAutofit lnSpcReduction="10000"/>
          </a:bodyPr>
          <a:lstStyle/>
          <a:p>
            <a:pPr marL="476250" indent="-476250" algn="just">
              <a:buNone/>
              <a:defRPr/>
            </a:pPr>
            <a:r>
              <a:rPr lang="en-US" sz="2000" b="1" dirty="0">
                <a:solidFill>
                  <a:srgbClr val="F80000"/>
                </a:solidFill>
                <a:effectLst>
                  <a:outerShdw blurRad="38100" dist="38100" dir="2700000" algn="tl">
                    <a:srgbClr val="C0C0C0"/>
                  </a:outerShdw>
                </a:effectLst>
                <a:latin typeface="NovareseITCTT" pitchFamily="2" charset="0"/>
                <a:cs typeface="Times New Roman" pitchFamily="18" charset="0"/>
              </a:rPr>
              <a:t>2</a:t>
            </a:r>
            <a:r>
              <a:rPr lang="en-US" b="1" dirty="0">
                <a:solidFill>
                  <a:srgbClr val="F80000"/>
                </a:solidFill>
                <a:effectLst>
                  <a:outerShdw blurRad="38100" dist="38100" dir="2700000" algn="tl">
                    <a:srgbClr val="C0C0C0"/>
                  </a:outerShdw>
                </a:effectLst>
                <a:latin typeface="NovareseITCTT" pitchFamily="2" charset="0"/>
                <a:cs typeface="Times New Roman" pitchFamily="18" charset="0"/>
              </a:rPr>
              <a:t>	ITBIS</a:t>
            </a:r>
          </a:p>
          <a:p>
            <a:pPr marL="476250" indent="-476250" algn="just">
              <a:buNone/>
              <a:defRPr/>
            </a:pPr>
            <a:endParaRPr lang="en-US" b="1" dirty="0">
              <a:solidFill>
                <a:srgbClr val="F80000"/>
              </a:solidFill>
              <a:effectLst>
                <a:outerShdw blurRad="38100" dist="38100" dir="2700000" algn="tl">
                  <a:srgbClr val="C0C0C0"/>
                </a:outerShdw>
              </a:effectLst>
              <a:latin typeface="NovareseITCTT" pitchFamily="2" charset="0"/>
              <a:cs typeface="Times New Roman" pitchFamily="18" charset="0"/>
            </a:endParaRPr>
          </a:p>
          <a:p>
            <a:pPr marL="476250" indent="-476250" algn="just">
              <a:buFont typeface="Wingdings 3"/>
              <a:buChar char=""/>
              <a:defRPr/>
            </a:pPr>
            <a:r>
              <a:rPr lang="es-DO" sz="2000" dirty="0">
                <a:latin typeface="NovareseITCTT" pitchFamily="2" charset="0"/>
                <a:cs typeface="Times New Roman" pitchFamily="18" charset="0"/>
              </a:rPr>
              <a:t>Si la empresa tiene en este renglón el ITBIS adelantado, se recomienda verificar que dicho monto corresponda al compensado en la presentación del último mes del cierre fiscal</a:t>
            </a:r>
            <a:r>
              <a:rPr lang="en-US" sz="2000" dirty="0">
                <a:latin typeface="NovareseITCTT" pitchFamily="2" charset="0"/>
                <a:cs typeface="Times New Roman" pitchFamily="18" charset="0"/>
              </a:rPr>
              <a:t>, o en so </a:t>
            </a:r>
            <a:r>
              <a:rPr lang="en-US" sz="2000" dirty="0" err="1">
                <a:latin typeface="NovareseITCTT" pitchFamily="2" charset="0"/>
                <a:cs typeface="Times New Roman" pitchFamily="18" charset="0"/>
              </a:rPr>
              <a:t>defecto</a:t>
            </a:r>
            <a:r>
              <a:rPr lang="en-US" sz="2000" dirty="0">
                <a:latin typeface="NovareseITCTT" pitchFamily="2" charset="0"/>
                <a:cs typeface="Times New Roman" pitchFamily="18" charset="0"/>
              </a:rPr>
              <a:t> a un </a:t>
            </a:r>
            <a:r>
              <a:rPr lang="en-US" sz="2000" dirty="0" err="1">
                <a:latin typeface="NovareseITCTT" pitchFamily="2" charset="0"/>
                <a:cs typeface="Times New Roman" pitchFamily="18" charset="0"/>
              </a:rPr>
              <a:t>saldo</a:t>
            </a:r>
            <a:r>
              <a:rPr lang="en-US" sz="2000" dirty="0">
                <a:latin typeface="NovareseITCTT" pitchFamily="2" charset="0"/>
                <a:cs typeface="Times New Roman" pitchFamily="18" charset="0"/>
              </a:rPr>
              <a:t> a favor.</a:t>
            </a:r>
          </a:p>
          <a:p>
            <a:pPr marL="476250" indent="-476250" algn="just">
              <a:buFont typeface="Wingdings 3"/>
              <a:buChar char=""/>
              <a:defRPr/>
            </a:pPr>
            <a:endParaRPr lang="en-US" sz="1400" dirty="0">
              <a:latin typeface="NovareseITCTT" pitchFamily="2" charset="0"/>
              <a:cs typeface="Times New Roman" pitchFamily="18" charset="0"/>
            </a:endParaRPr>
          </a:p>
          <a:p>
            <a:pPr marL="476250" indent="-476250" algn="just">
              <a:buFont typeface="Wingdings 3"/>
              <a:buChar char=""/>
              <a:defRPr/>
            </a:pPr>
            <a:r>
              <a:rPr lang="en-US" sz="2000" dirty="0">
                <a:latin typeface="NovareseITCTT" pitchFamily="2" charset="0"/>
                <a:cs typeface="Times New Roman" pitchFamily="18" charset="0"/>
              </a:rPr>
              <a:t>La </a:t>
            </a:r>
            <a:r>
              <a:rPr lang="es-DO" sz="2000" dirty="0">
                <a:latin typeface="NovareseITCTT" pitchFamily="2" charset="0"/>
                <a:cs typeface="Times New Roman" pitchFamily="18" charset="0"/>
              </a:rPr>
              <a:t>retención del 30%   establecida por la </a:t>
            </a:r>
            <a:r>
              <a:rPr lang="en-US" sz="2000" dirty="0">
                <a:latin typeface="NovareseITCTT" pitchFamily="2" charset="0"/>
                <a:cs typeface="Times New Roman" pitchFamily="18" charset="0"/>
              </a:rPr>
              <a:t>N</a:t>
            </a:r>
            <a:r>
              <a:rPr lang="es-DO" sz="2000" dirty="0" err="1">
                <a:latin typeface="NovareseITCTT" pitchFamily="2" charset="0"/>
                <a:cs typeface="Times New Roman" pitchFamily="18" charset="0"/>
              </a:rPr>
              <a:t>orma</a:t>
            </a:r>
            <a:r>
              <a:rPr lang="es-DO" sz="2000" dirty="0">
                <a:latin typeface="NovareseITCTT" pitchFamily="2" charset="0"/>
                <a:cs typeface="Times New Roman" pitchFamily="18" charset="0"/>
              </a:rPr>
              <a:t> </a:t>
            </a:r>
            <a:r>
              <a:rPr lang="en-US" sz="2000" dirty="0">
                <a:latin typeface="NovareseITCTT" pitchFamily="2" charset="0"/>
                <a:cs typeface="Times New Roman" pitchFamily="18" charset="0"/>
              </a:rPr>
              <a:t>G</a:t>
            </a:r>
            <a:r>
              <a:rPr lang="es-DO" sz="2000" dirty="0" err="1">
                <a:latin typeface="NovareseITCTT" pitchFamily="2" charset="0"/>
                <a:cs typeface="Times New Roman" pitchFamily="18" charset="0"/>
              </a:rPr>
              <a:t>eneral</a:t>
            </a:r>
            <a:r>
              <a:rPr lang="es-DO" sz="2000" dirty="0">
                <a:latin typeface="NovareseITCTT" pitchFamily="2" charset="0"/>
                <a:cs typeface="Times New Roman" pitchFamily="18" charset="0"/>
              </a:rPr>
              <a:t> 02-05 se debe contabilizar en este renglón</a:t>
            </a:r>
            <a:r>
              <a:rPr lang="en-US" sz="2000" dirty="0">
                <a:latin typeface="NovareseITCTT" pitchFamily="2" charset="0"/>
                <a:cs typeface="Times New Roman" pitchFamily="18" charset="0"/>
              </a:rPr>
              <a:t>,</a:t>
            </a:r>
            <a:r>
              <a:rPr lang="es-DO" sz="2000" dirty="0">
                <a:latin typeface="NovareseITCTT" pitchFamily="2" charset="0"/>
                <a:cs typeface="Times New Roman" pitchFamily="18" charset="0"/>
              </a:rPr>
              <a:t> pero en una cuenta separada al ITBIS pagado en la adquisición de bienes y servicios</a:t>
            </a:r>
            <a:r>
              <a:rPr lang="en-US" sz="2000" dirty="0">
                <a:latin typeface="NovareseITCTT" pitchFamily="2" charset="0"/>
                <a:cs typeface="Times New Roman" pitchFamily="18" charset="0"/>
              </a:rPr>
              <a:t>, y la </a:t>
            </a:r>
            <a:r>
              <a:rPr lang="en-US" sz="2000" dirty="0" err="1">
                <a:latin typeface="NovareseITCTT" pitchFamily="2" charset="0"/>
                <a:cs typeface="Times New Roman" pitchFamily="18" charset="0"/>
              </a:rPr>
              <a:t>empresa</a:t>
            </a:r>
            <a:r>
              <a:rPr lang="en-US" sz="2000" dirty="0">
                <a:latin typeface="NovareseITCTT" pitchFamily="2" charset="0"/>
                <a:cs typeface="Times New Roman" pitchFamily="18" charset="0"/>
              </a:rPr>
              <a:t> </a:t>
            </a:r>
            <a:r>
              <a:rPr lang="en-US" sz="2000" dirty="0" err="1">
                <a:latin typeface="NovareseITCTT" pitchFamily="2" charset="0"/>
                <a:cs typeface="Times New Roman" pitchFamily="18" charset="0"/>
              </a:rPr>
              <a:t>debe</a:t>
            </a:r>
            <a:r>
              <a:rPr lang="en-US" sz="2000" dirty="0">
                <a:latin typeface="NovareseITCTT" pitchFamily="2" charset="0"/>
                <a:cs typeface="Times New Roman" pitchFamily="18" charset="0"/>
              </a:rPr>
              <a:t> </a:t>
            </a:r>
            <a:r>
              <a:rPr lang="en-US" sz="2000" dirty="0" err="1">
                <a:latin typeface="NovareseITCTT" pitchFamily="2" charset="0"/>
                <a:cs typeface="Times New Roman" pitchFamily="18" charset="0"/>
              </a:rPr>
              <a:t>tener</a:t>
            </a:r>
            <a:r>
              <a:rPr lang="en-US" sz="2000" dirty="0">
                <a:latin typeface="NovareseITCTT" pitchFamily="2" charset="0"/>
                <a:cs typeface="Times New Roman" pitchFamily="18" charset="0"/>
              </a:rPr>
              <a:t> la </a:t>
            </a:r>
            <a:r>
              <a:rPr lang="en-US" sz="2000" dirty="0" err="1">
                <a:latin typeface="NovareseITCTT" pitchFamily="2" charset="0"/>
                <a:cs typeface="Times New Roman" pitchFamily="18" charset="0"/>
              </a:rPr>
              <a:t>certificación</a:t>
            </a:r>
            <a:r>
              <a:rPr lang="en-US" sz="2000" dirty="0">
                <a:latin typeface="NovareseITCTT" pitchFamily="2" charset="0"/>
                <a:cs typeface="Times New Roman" pitchFamily="18" charset="0"/>
              </a:rPr>
              <a:t> del </a:t>
            </a:r>
            <a:r>
              <a:rPr lang="en-US" sz="2000" dirty="0" err="1">
                <a:latin typeface="NovareseITCTT" pitchFamily="2" charset="0"/>
                <a:cs typeface="Times New Roman" pitchFamily="18" charset="0"/>
              </a:rPr>
              <a:t>cliente</a:t>
            </a:r>
            <a:r>
              <a:rPr lang="es-DO" sz="2000" dirty="0">
                <a:latin typeface="NovareseITCTT" pitchFamily="2" charset="0"/>
                <a:cs typeface="Times New Roman" pitchFamily="18" charset="0"/>
              </a:rPr>
              <a:t> que haya efectuado la retención.</a:t>
            </a:r>
          </a:p>
          <a:p>
            <a:pPr marL="476250" indent="-476250" algn="just">
              <a:buFont typeface="Wingdings 3"/>
              <a:buChar char=""/>
              <a:defRPr/>
            </a:pPr>
            <a:endParaRPr lang="es-DO" sz="1600" dirty="0">
              <a:latin typeface="NovareseITCTT" pitchFamily="2" charset="0"/>
              <a:cs typeface="Times New Roman" pitchFamily="18" charset="0"/>
            </a:endParaRPr>
          </a:p>
          <a:p>
            <a:pPr marL="476250" indent="-476250" algn="just">
              <a:buFont typeface="Wingdings 3"/>
              <a:buChar char=""/>
              <a:defRPr/>
            </a:pPr>
            <a:endParaRPr lang="es-DO" sz="2000" dirty="0">
              <a:latin typeface="NovareseITCTT" pitchFamily="2" charset="0"/>
              <a:cs typeface="Times New Roman" pitchFamily="18" charset="0"/>
            </a:endParaRPr>
          </a:p>
        </p:txBody>
      </p:sp>
      <p:sp>
        <p:nvSpPr>
          <p:cNvPr id="600067" name="Rectangle 3">
            <a:extLst>
              <a:ext uri="{FF2B5EF4-FFF2-40B4-BE49-F238E27FC236}">
                <a16:creationId xmlns:a16="http://schemas.microsoft.com/office/drawing/2014/main" id="{09CA36E0-0A52-46BD-B8D6-D279E0901465}"/>
              </a:ext>
            </a:extLst>
          </p:cNvPr>
          <p:cNvSpPr>
            <a:spLocks noChangeArrowheads="1"/>
          </p:cNvSpPr>
          <p:nvPr/>
        </p:nvSpPr>
        <p:spPr bwMode="auto">
          <a:xfrm>
            <a:off x="2133600" y="304800"/>
            <a:ext cx="8229600" cy="685800"/>
          </a:xfrm>
          <a:prstGeom prst="rect">
            <a:avLst/>
          </a:prstGeom>
          <a:noFill/>
          <a:ln w="9525">
            <a:noFill/>
            <a:miter lim="800000"/>
            <a:headEnd/>
            <a:tailEnd/>
          </a:ln>
          <a:effectLst/>
        </p:spPr>
        <p:txBody>
          <a:bodyPr lIns="0" tIns="0" rIns="0" bIns="0"/>
          <a:lstStyle/>
          <a:p>
            <a:pPr>
              <a:defRPr/>
            </a:pPr>
            <a:r>
              <a:rPr lang="es-DO" sz="4000" b="1" dirty="0">
                <a:effectLst>
                  <a:outerShdw blurRad="38100" dist="38100" dir="2700000" algn="tl">
                    <a:srgbClr val="C0C0C0"/>
                  </a:outerShdw>
                </a:effectLst>
                <a:latin typeface="Arial Narrow" pitchFamily="34" charset="0"/>
              </a:rPr>
              <a:t>TRATAMIENTO FISCAL:</a:t>
            </a:r>
            <a:r>
              <a:rPr lang="es-DO" sz="3200" b="1" dirty="0">
                <a:effectLst>
                  <a:outerShdw blurRad="38100" dist="38100" dir="2700000" algn="tl">
                    <a:srgbClr val="C0C0C0"/>
                  </a:outerShdw>
                </a:effectLst>
                <a:latin typeface="Arial Narrow" pitchFamily="34" charset="0"/>
              </a:rPr>
              <a:t>  </a:t>
            </a:r>
            <a:br>
              <a:rPr lang="es-DO" sz="3200" b="1" dirty="0">
                <a:effectLst>
                  <a:outerShdw blurRad="38100" dist="38100" dir="2700000" algn="tl">
                    <a:srgbClr val="C0C0C0"/>
                  </a:outerShdw>
                </a:effectLst>
                <a:latin typeface="Arial Narrow" pitchFamily="34" charset="0"/>
              </a:rPr>
            </a:br>
            <a:r>
              <a:rPr lang="es-DO" sz="3200" b="1" dirty="0">
                <a:effectLst>
                  <a:outerShdw blurRad="38100" dist="38100" dir="2700000" algn="tl">
                    <a:srgbClr val="C0C0C0"/>
                  </a:outerShdw>
                </a:effectLst>
                <a:latin typeface="Arial Narrow" pitchFamily="34" charset="0"/>
              </a:rPr>
              <a:t>                           Gastos Pagados por adelanto (2)</a:t>
            </a:r>
          </a:p>
        </p:txBody>
      </p:sp>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14" name="Rectangle 2">
            <a:extLst>
              <a:ext uri="{FF2B5EF4-FFF2-40B4-BE49-F238E27FC236}">
                <a16:creationId xmlns:a16="http://schemas.microsoft.com/office/drawing/2014/main" id="{1593628C-06FD-481B-8B95-EABF28C93666}"/>
              </a:ext>
            </a:extLst>
          </p:cNvPr>
          <p:cNvSpPr>
            <a:spLocks noGrp="1" noChangeArrowheads="1"/>
          </p:cNvSpPr>
          <p:nvPr>
            <p:ph idx="1"/>
          </p:nvPr>
        </p:nvSpPr>
        <p:spPr>
          <a:xfrm>
            <a:off x="2438400" y="1905000"/>
            <a:ext cx="7543800" cy="3886200"/>
          </a:xfrm>
        </p:spPr>
        <p:txBody>
          <a:bodyPr>
            <a:normAutofit/>
          </a:bodyPr>
          <a:lstStyle/>
          <a:p>
            <a:pPr marL="476250" indent="-476250" algn="just">
              <a:buNone/>
              <a:defRPr/>
            </a:pPr>
            <a:r>
              <a:rPr lang="en-US" b="1" dirty="0">
                <a:solidFill>
                  <a:srgbClr val="F80000"/>
                </a:solidFill>
                <a:effectLst>
                  <a:outerShdw blurRad="38100" dist="38100" dir="2700000" algn="tl">
                    <a:srgbClr val="C0C0C0"/>
                  </a:outerShdw>
                </a:effectLst>
                <a:latin typeface="NovareseITCTT" pitchFamily="2" charset="0"/>
                <a:cs typeface="Times New Roman" pitchFamily="18" charset="0"/>
              </a:rPr>
              <a:t>3	</a:t>
            </a:r>
            <a:r>
              <a:rPr lang="en-US" b="1" dirty="0" err="1">
                <a:solidFill>
                  <a:srgbClr val="F80000"/>
                </a:solidFill>
                <a:effectLst>
                  <a:outerShdw blurRad="38100" dist="38100" dir="2700000" algn="tl">
                    <a:srgbClr val="C0C0C0"/>
                  </a:outerShdw>
                </a:effectLst>
                <a:latin typeface="NovareseITCTT" pitchFamily="2" charset="0"/>
                <a:cs typeface="Times New Roman" pitchFamily="18" charset="0"/>
              </a:rPr>
              <a:t>Pólizas</a:t>
            </a:r>
            <a:r>
              <a:rPr lang="en-US" b="1" dirty="0">
                <a:solidFill>
                  <a:srgbClr val="F80000"/>
                </a:solidFill>
                <a:effectLst>
                  <a:outerShdw blurRad="38100" dist="38100" dir="2700000" algn="tl">
                    <a:srgbClr val="C0C0C0"/>
                  </a:outerShdw>
                </a:effectLst>
                <a:latin typeface="NovareseITCTT" pitchFamily="2" charset="0"/>
                <a:cs typeface="Times New Roman" pitchFamily="18" charset="0"/>
              </a:rPr>
              <a:t> de </a:t>
            </a:r>
            <a:r>
              <a:rPr lang="en-US" b="1" dirty="0" err="1">
                <a:solidFill>
                  <a:srgbClr val="F80000"/>
                </a:solidFill>
                <a:effectLst>
                  <a:outerShdw blurRad="38100" dist="38100" dir="2700000" algn="tl">
                    <a:srgbClr val="C0C0C0"/>
                  </a:outerShdw>
                </a:effectLst>
                <a:latin typeface="NovareseITCTT" pitchFamily="2" charset="0"/>
                <a:cs typeface="Times New Roman" pitchFamily="18" charset="0"/>
              </a:rPr>
              <a:t>Seguros</a:t>
            </a:r>
            <a:endParaRPr lang="en-US" b="1" dirty="0">
              <a:solidFill>
                <a:srgbClr val="F80000"/>
              </a:solidFill>
              <a:effectLst>
                <a:outerShdw blurRad="38100" dist="38100" dir="2700000" algn="tl">
                  <a:srgbClr val="C0C0C0"/>
                </a:outerShdw>
              </a:effectLst>
              <a:latin typeface="NovareseITCTT" pitchFamily="2" charset="0"/>
              <a:cs typeface="Times New Roman" pitchFamily="18" charset="0"/>
            </a:endParaRPr>
          </a:p>
          <a:p>
            <a:pPr marL="476250" indent="-476250" algn="just">
              <a:buNone/>
              <a:defRPr/>
            </a:pPr>
            <a:endParaRPr lang="en-US" b="1" dirty="0">
              <a:solidFill>
                <a:srgbClr val="F80000"/>
              </a:solidFill>
              <a:effectLst>
                <a:outerShdw blurRad="38100" dist="38100" dir="2700000" algn="tl">
                  <a:srgbClr val="C0C0C0"/>
                </a:outerShdw>
              </a:effectLst>
              <a:latin typeface="NovareseITCTT" pitchFamily="2" charset="0"/>
              <a:cs typeface="Times New Roman" pitchFamily="18" charset="0"/>
            </a:endParaRPr>
          </a:p>
          <a:p>
            <a:pPr marL="476250" indent="-476250" algn="just">
              <a:buFont typeface="Wingdings 3"/>
              <a:buChar char=""/>
              <a:defRPr/>
            </a:pPr>
            <a:r>
              <a:rPr lang="es-DO" sz="2000" dirty="0">
                <a:latin typeface="NovareseITCTT" pitchFamily="2" charset="0"/>
                <a:cs typeface="Times New Roman" pitchFamily="18" charset="0"/>
              </a:rPr>
              <a:t>Las primas de seguros son deducibles siempre que  cubran los riesgos de los bienes </a:t>
            </a:r>
            <a:r>
              <a:rPr lang="en-US" sz="2000" dirty="0">
                <a:latin typeface="NovareseITCTT" pitchFamily="2" charset="0"/>
                <a:cs typeface="Times New Roman" pitchFamily="18" charset="0"/>
              </a:rPr>
              <a:t>de la </a:t>
            </a:r>
            <a:r>
              <a:rPr lang="en-US" sz="2000" dirty="0" err="1">
                <a:latin typeface="NovareseITCTT" pitchFamily="2" charset="0"/>
                <a:cs typeface="Times New Roman" pitchFamily="18" charset="0"/>
              </a:rPr>
              <a:t>empresa</a:t>
            </a:r>
            <a:r>
              <a:rPr lang="en-US" sz="2000" dirty="0">
                <a:latin typeface="NovareseITCTT" pitchFamily="2" charset="0"/>
                <a:cs typeface="Times New Roman" pitchFamily="18" charset="0"/>
              </a:rPr>
              <a:t> </a:t>
            </a:r>
            <a:r>
              <a:rPr lang="es-DO" sz="2000" dirty="0">
                <a:latin typeface="NovareseITCTT" pitchFamily="2" charset="0"/>
                <a:cs typeface="Times New Roman" pitchFamily="18" charset="0"/>
              </a:rPr>
              <a:t> que producen rentas gravadas  </a:t>
            </a:r>
            <a:r>
              <a:rPr lang="en-US" sz="2000" dirty="0">
                <a:latin typeface="NovareseITCTT" pitchFamily="2" charset="0"/>
                <a:cs typeface="Times New Roman" pitchFamily="18" charset="0"/>
              </a:rPr>
              <a:t> (Art 287 Ley 11-92)</a:t>
            </a:r>
          </a:p>
          <a:p>
            <a:pPr marL="476250" indent="-476250" algn="just">
              <a:buNone/>
              <a:defRPr/>
            </a:pPr>
            <a:endParaRPr lang="en-US" sz="2000" dirty="0">
              <a:latin typeface="NovareseITCTT" pitchFamily="2" charset="0"/>
              <a:cs typeface="Times New Roman" pitchFamily="18" charset="0"/>
            </a:endParaRPr>
          </a:p>
          <a:p>
            <a:pPr marL="476250" indent="-476250" algn="just">
              <a:buFont typeface="Wingdings 3"/>
              <a:buChar char=""/>
              <a:defRPr/>
            </a:pPr>
            <a:r>
              <a:rPr lang="es-DO" sz="2000" dirty="0">
                <a:latin typeface="NovareseITCTT" pitchFamily="2" charset="0"/>
                <a:cs typeface="Times New Roman" pitchFamily="18" charset="0"/>
              </a:rPr>
              <a:t>Las primas referentes a seguros de vida o salud que no tengan un carácter colectivo para los empleados de la empresa solo serán  deducibles si se paga el impuesto del 27% de retribuciones complementarias</a:t>
            </a:r>
            <a:r>
              <a:rPr lang="en-US" sz="2000" dirty="0">
                <a:latin typeface="NovareseITCTT" pitchFamily="2" charset="0"/>
                <a:cs typeface="Times New Roman" pitchFamily="18" charset="0"/>
              </a:rPr>
              <a:t> (Art 318 Ley 11-92) .</a:t>
            </a:r>
            <a:r>
              <a:rPr lang="es-DO" sz="2000" dirty="0">
                <a:latin typeface="NovareseITCTT" pitchFamily="2" charset="0"/>
                <a:cs typeface="Times New Roman" pitchFamily="18" charset="0"/>
              </a:rPr>
              <a:t> </a:t>
            </a:r>
          </a:p>
        </p:txBody>
      </p:sp>
      <p:sp>
        <p:nvSpPr>
          <p:cNvPr id="602115" name="Rectangle 3">
            <a:extLst>
              <a:ext uri="{FF2B5EF4-FFF2-40B4-BE49-F238E27FC236}">
                <a16:creationId xmlns:a16="http://schemas.microsoft.com/office/drawing/2014/main" id="{C09F1B2E-7621-4FF6-98A2-C4F0FC18C346}"/>
              </a:ext>
            </a:extLst>
          </p:cNvPr>
          <p:cNvSpPr>
            <a:spLocks noChangeArrowheads="1"/>
          </p:cNvSpPr>
          <p:nvPr/>
        </p:nvSpPr>
        <p:spPr bwMode="auto">
          <a:xfrm>
            <a:off x="2133600" y="304800"/>
            <a:ext cx="8229600" cy="685800"/>
          </a:xfrm>
          <a:prstGeom prst="rect">
            <a:avLst/>
          </a:prstGeom>
          <a:noFill/>
          <a:ln w="9525">
            <a:noFill/>
            <a:miter lim="800000"/>
            <a:headEnd/>
            <a:tailEnd/>
          </a:ln>
          <a:effectLst/>
        </p:spPr>
        <p:txBody>
          <a:bodyPr lIns="0" tIns="0" rIns="0" bIns="0"/>
          <a:lstStyle/>
          <a:p>
            <a:pPr>
              <a:defRPr/>
            </a:pPr>
            <a:r>
              <a:rPr lang="es-DO" sz="4000" b="1" dirty="0">
                <a:effectLst>
                  <a:outerShdw blurRad="38100" dist="38100" dir="2700000" algn="tl">
                    <a:srgbClr val="C0C0C0"/>
                  </a:outerShdw>
                </a:effectLst>
                <a:latin typeface="Arial Narrow" pitchFamily="34" charset="0"/>
              </a:rPr>
              <a:t>TRATAMIENTO FISCAL:</a:t>
            </a:r>
            <a:r>
              <a:rPr lang="es-DO" sz="3200" b="1" dirty="0">
                <a:effectLst>
                  <a:outerShdw blurRad="38100" dist="38100" dir="2700000" algn="tl">
                    <a:srgbClr val="C0C0C0"/>
                  </a:outerShdw>
                </a:effectLst>
                <a:latin typeface="Arial Narrow" pitchFamily="34" charset="0"/>
              </a:rPr>
              <a:t>  </a:t>
            </a:r>
            <a:br>
              <a:rPr lang="es-DO" sz="3200" b="1" dirty="0">
                <a:effectLst>
                  <a:outerShdw blurRad="38100" dist="38100" dir="2700000" algn="tl">
                    <a:srgbClr val="C0C0C0"/>
                  </a:outerShdw>
                </a:effectLst>
                <a:latin typeface="Arial Narrow" pitchFamily="34" charset="0"/>
              </a:rPr>
            </a:br>
            <a:r>
              <a:rPr lang="es-DO" sz="3200" b="1" dirty="0">
                <a:effectLst>
                  <a:outerShdw blurRad="38100" dist="38100" dir="2700000" algn="tl">
                    <a:srgbClr val="C0C0C0"/>
                  </a:outerShdw>
                </a:effectLst>
                <a:latin typeface="Arial Narrow" pitchFamily="34" charset="0"/>
              </a:rPr>
              <a:t>                           Gastos Pagados por adelanto (3)</a:t>
            </a:r>
          </a:p>
        </p:txBody>
      </p:sp>
    </p:spTree>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469E0C6D-E372-4AF7-BDA8-2C6D66D4732F}"/>
              </a:ext>
            </a:extLst>
          </p:cNvPr>
          <p:cNvSpPr>
            <a:spLocks noGrp="1" noChangeArrowheads="1"/>
          </p:cNvSpPr>
          <p:nvPr>
            <p:ph idx="1"/>
          </p:nvPr>
        </p:nvSpPr>
        <p:spPr>
          <a:xfrm>
            <a:off x="2209800" y="2209800"/>
            <a:ext cx="7620000" cy="3733800"/>
          </a:xfrm>
        </p:spPr>
        <p:txBody>
          <a:bodyPr/>
          <a:lstStyle/>
          <a:p>
            <a:pPr marL="476250" indent="-476250" algn="just">
              <a:buFontTx/>
              <a:buAutoNum type="arabicPeriod"/>
            </a:pPr>
            <a:r>
              <a:rPr lang="es-CR" altLang="es-DO" sz="2000">
                <a:latin typeface="NovareseITCTT"/>
                <a:cs typeface="Times New Roman" panose="02020603050405020304" pitchFamily="18" charset="0"/>
              </a:rPr>
              <a:t>La Ley 11-92 acepta la amortización de los intangibles siempre que los mismos tengan vida útil definida y que el método de amortización sea en línea recta. (Art. 287 literal  g) Ley 11-92)</a:t>
            </a:r>
          </a:p>
          <a:p>
            <a:pPr marL="476250" indent="-476250" algn="just">
              <a:buFontTx/>
              <a:buAutoNum type="arabicPeriod"/>
            </a:pPr>
            <a:endParaRPr lang="es-CR" altLang="es-DO" sz="2000">
              <a:latin typeface="NovareseITCTT"/>
              <a:cs typeface="Times New Roman" panose="02020603050405020304" pitchFamily="18" charset="0"/>
            </a:endParaRPr>
          </a:p>
          <a:p>
            <a:pPr marL="476250" indent="-476250" algn="just">
              <a:buFontTx/>
              <a:buAutoNum type="arabicPeriod"/>
            </a:pPr>
            <a:r>
              <a:rPr lang="es-CR" altLang="es-DO" sz="2000">
                <a:latin typeface="NovareseITCTT"/>
                <a:cs typeface="Times New Roman" panose="02020603050405020304" pitchFamily="18" charset="0"/>
              </a:rPr>
              <a:t>Dentro de estos activos se encuentran las marcas de fábrica, derechos de autor, etc. y la vida útil debe estar especificada por contrato entre las partes.</a:t>
            </a:r>
          </a:p>
          <a:p>
            <a:pPr marL="476250" indent="-476250" algn="just">
              <a:buFontTx/>
              <a:buAutoNum type="arabicPeriod"/>
            </a:pPr>
            <a:endParaRPr lang="es-CR" altLang="es-DO" sz="2000">
              <a:latin typeface="NovareseITCTT"/>
              <a:cs typeface="Times New Roman" panose="02020603050405020304" pitchFamily="18" charset="0"/>
            </a:endParaRPr>
          </a:p>
          <a:p>
            <a:pPr marL="476250" indent="-476250" algn="just">
              <a:buFontTx/>
              <a:buAutoNum type="arabicPeriod"/>
            </a:pPr>
            <a:r>
              <a:rPr lang="en-US" altLang="es-DO" sz="2000">
                <a:latin typeface="NovareseITCTT"/>
                <a:cs typeface="Times New Roman" panose="02020603050405020304" pitchFamily="18" charset="0"/>
              </a:rPr>
              <a:t>No es admitida la amortización de </a:t>
            </a:r>
            <a:r>
              <a:rPr lang="es-DO" altLang="es-DO" sz="2000">
                <a:latin typeface="NovareseITCTT"/>
                <a:cs typeface="Times New Roman" panose="02020603050405020304" pitchFamily="18" charset="0"/>
              </a:rPr>
              <a:t>p</a:t>
            </a:r>
            <a:r>
              <a:rPr lang="en-US" altLang="es-DO" sz="2000">
                <a:latin typeface="NovareseITCTT"/>
                <a:cs typeface="Times New Roman" panose="02020603050405020304" pitchFamily="18" charset="0"/>
              </a:rPr>
              <a:t>lusval</a:t>
            </a:r>
            <a:r>
              <a:rPr lang="es-DO" altLang="es-DO" sz="2000">
                <a:latin typeface="NovareseITCTT"/>
                <a:cs typeface="Times New Roman" panose="02020603050405020304" pitchFamily="18" charset="0"/>
              </a:rPr>
              <a:t>í</a:t>
            </a:r>
            <a:r>
              <a:rPr lang="en-US" altLang="es-DO" sz="2000">
                <a:latin typeface="NovareseITCTT"/>
                <a:cs typeface="Times New Roman" panose="02020603050405020304" pitchFamily="18" charset="0"/>
              </a:rPr>
              <a:t>a, crédito </a:t>
            </a:r>
            <a:r>
              <a:rPr lang="es-DO" altLang="es-DO" sz="2000">
                <a:latin typeface="NovareseITCTT"/>
                <a:cs typeface="Times New Roman" panose="02020603050405020304" pitchFamily="18" charset="0"/>
              </a:rPr>
              <a:t>m</a:t>
            </a:r>
            <a:r>
              <a:rPr lang="en-US" altLang="es-DO" sz="2000">
                <a:latin typeface="NovareseITCTT"/>
                <a:cs typeface="Times New Roman" panose="02020603050405020304" pitchFamily="18" charset="0"/>
              </a:rPr>
              <a:t>ercantil </a:t>
            </a:r>
            <a:r>
              <a:rPr lang="es-DO" altLang="es-DO" sz="2000">
                <a:latin typeface="NovareseITCTT"/>
                <a:cs typeface="Times New Roman" panose="02020603050405020304" pitchFamily="18" charset="0"/>
              </a:rPr>
              <a:t> o llave del negocio.</a:t>
            </a:r>
            <a:endParaRPr lang="es-DO" altLang="es-DO" sz="2500">
              <a:solidFill>
                <a:srgbClr val="F80000"/>
              </a:solidFill>
              <a:latin typeface="NovareseITCTT"/>
              <a:cs typeface="Times New Roman" panose="02020603050405020304" pitchFamily="18" charset="0"/>
            </a:endParaRPr>
          </a:p>
        </p:txBody>
      </p:sp>
      <p:sp>
        <p:nvSpPr>
          <p:cNvPr id="604163" name="Rectangle 3">
            <a:extLst>
              <a:ext uri="{FF2B5EF4-FFF2-40B4-BE49-F238E27FC236}">
                <a16:creationId xmlns:a16="http://schemas.microsoft.com/office/drawing/2014/main" id="{4509E272-9E8A-4295-BBDD-78C477D822AB}"/>
              </a:ext>
            </a:extLst>
          </p:cNvPr>
          <p:cNvSpPr>
            <a:spLocks noChangeArrowheads="1"/>
          </p:cNvSpPr>
          <p:nvPr/>
        </p:nvSpPr>
        <p:spPr bwMode="auto">
          <a:xfrm>
            <a:off x="2057400" y="457200"/>
            <a:ext cx="8229600" cy="685800"/>
          </a:xfrm>
          <a:prstGeom prst="rect">
            <a:avLst/>
          </a:prstGeom>
          <a:noFill/>
          <a:ln w="9525">
            <a:noFill/>
            <a:miter lim="800000"/>
            <a:headEnd/>
            <a:tailEnd/>
          </a:ln>
          <a:effectLst/>
        </p:spPr>
        <p:txBody>
          <a:bodyPr lIns="0" tIns="0" rIns="0" bIns="0"/>
          <a:lstStyle/>
          <a:p>
            <a:pPr>
              <a:defRPr/>
            </a:pPr>
            <a:r>
              <a:rPr lang="es-DO" sz="3600" b="1" dirty="0">
                <a:effectLst>
                  <a:outerShdw blurRad="38100" dist="38100" dir="2700000" algn="tl">
                    <a:srgbClr val="C0C0C0"/>
                  </a:outerShdw>
                </a:effectLst>
                <a:latin typeface="Arial Narrow" pitchFamily="34" charset="0"/>
              </a:rPr>
              <a:t>TRATAMIENTO FISCAL:</a:t>
            </a:r>
            <a:r>
              <a:rPr lang="es-DO" sz="4000" b="1" dirty="0">
                <a:effectLst>
                  <a:outerShdw blurRad="38100" dist="38100" dir="2700000" algn="tl">
                    <a:srgbClr val="C0C0C0"/>
                  </a:outerShdw>
                </a:effectLst>
                <a:latin typeface="Arial Narrow" pitchFamily="34" charset="0"/>
              </a:rPr>
              <a:t>  Intangibles</a:t>
            </a:r>
            <a:endParaRPr lang="es-DO" sz="3200" b="1" dirty="0">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B360CD58-E3DF-4906-B7AA-01CAC365A8FB}"/>
              </a:ext>
            </a:extLst>
          </p:cNvPr>
          <p:cNvSpPr>
            <a:spLocks noGrp="1" noChangeArrowheads="1"/>
          </p:cNvSpPr>
          <p:nvPr>
            <p:ph idx="1"/>
          </p:nvPr>
        </p:nvSpPr>
        <p:spPr>
          <a:xfrm>
            <a:off x="2286001" y="2133600"/>
            <a:ext cx="7624763" cy="3733800"/>
          </a:xfrm>
        </p:spPr>
        <p:txBody>
          <a:bodyPr>
            <a:normAutofit/>
          </a:bodyPr>
          <a:lstStyle/>
          <a:p>
            <a:pPr marL="365760" indent="-256032" algn="just">
              <a:buNone/>
              <a:defRPr/>
            </a:pPr>
            <a:r>
              <a:rPr lang="en-US" altLang="es-DO" sz="2400" b="1">
                <a:solidFill>
                  <a:srgbClr val="F80000"/>
                </a:solidFill>
                <a:latin typeface="NovareseITCTT"/>
                <a:cs typeface="Times New Roman" pitchFamily="18" charset="0"/>
              </a:rPr>
              <a:t>    </a:t>
            </a:r>
            <a:r>
              <a:rPr lang="es-DO" altLang="es-DO" sz="2400">
                <a:latin typeface="NovareseITCTT"/>
                <a:cs typeface="Times New Roman" pitchFamily="18" charset="0"/>
              </a:rPr>
              <a:t>	La Legislación Tributaria Dominicana al igual que los principios contables reconocen la clasificación de activos fijos en: depreciables y no depreciables.</a:t>
            </a:r>
          </a:p>
          <a:p>
            <a:pPr marL="365760" indent="-256032" algn="just">
              <a:buNone/>
              <a:defRPr/>
            </a:pPr>
            <a:r>
              <a:rPr lang="es-DO" altLang="es-DO" sz="2400">
                <a:latin typeface="NovareseITCTT"/>
                <a:cs typeface="Times New Roman" pitchFamily="18" charset="0"/>
              </a:rPr>
              <a:t> </a:t>
            </a:r>
          </a:p>
          <a:p>
            <a:pPr marL="365760" indent="-256032" algn="just">
              <a:buNone/>
              <a:defRPr/>
            </a:pPr>
            <a:r>
              <a:rPr lang="es-DO" altLang="es-DO" sz="2400">
                <a:latin typeface="NovareseITCTT"/>
                <a:cs typeface="Times New Roman" pitchFamily="18" charset="0"/>
              </a:rPr>
              <a:t>    Dentro de los activos no depreciables ubicamos los terrenos</a:t>
            </a:r>
            <a:r>
              <a:rPr lang="en-US" altLang="es-DO" sz="2400">
                <a:latin typeface="NovareseITCTT"/>
                <a:cs typeface="Times New Roman" pitchFamily="18" charset="0"/>
              </a:rPr>
              <a:t> y activos en proceso de construcción o instalación</a:t>
            </a:r>
            <a:r>
              <a:rPr lang="es-DO" altLang="es-DO" sz="2400">
                <a:latin typeface="NovareseITCTT"/>
                <a:cs typeface="Times New Roman" pitchFamily="18" charset="0"/>
              </a:rPr>
              <a:t>. La Ley  11-92 en  su articulo 287 y 17 al 27 del reglamento </a:t>
            </a:r>
            <a:r>
              <a:rPr lang="en-US" altLang="es-DO" sz="2400">
                <a:latin typeface="NovareseITCTT"/>
                <a:cs typeface="Times New Roman" pitchFamily="18" charset="0"/>
              </a:rPr>
              <a:t>139-98 </a:t>
            </a:r>
            <a:r>
              <a:rPr lang="es-DO" altLang="es-DO" sz="2400">
                <a:latin typeface="NovareseITCTT"/>
                <a:cs typeface="Times New Roman" pitchFamily="18" charset="0"/>
              </a:rPr>
              <a:t>clasifica los activos fijos depreciables en  tres categorías.</a:t>
            </a:r>
          </a:p>
          <a:p>
            <a:pPr marL="365760" indent="-256032">
              <a:buNone/>
              <a:defRPr/>
            </a:pPr>
            <a:endParaRPr lang="en-US" altLang="es-DO">
              <a:latin typeface="NovareseITCTT"/>
            </a:endParaRPr>
          </a:p>
        </p:txBody>
      </p:sp>
      <p:sp>
        <p:nvSpPr>
          <p:cNvPr id="606211" name="Rectangle 3">
            <a:extLst>
              <a:ext uri="{FF2B5EF4-FFF2-40B4-BE49-F238E27FC236}">
                <a16:creationId xmlns:a16="http://schemas.microsoft.com/office/drawing/2014/main" id="{844F779A-298C-48CE-9E64-B12DC6E789EE}"/>
              </a:ext>
            </a:extLst>
          </p:cNvPr>
          <p:cNvSpPr>
            <a:spLocks noChangeArrowheads="1"/>
          </p:cNvSpPr>
          <p:nvPr/>
        </p:nvSpPr>
        <p:spPr bwMode="auto">
          <a:xfrm>
            <a:off x="2057400" y="457200"/>
            <a:ext cx="8229600" cy="685800"/>
          </a:xfrm>
          <a:prstGeom prst="rect">
            <a:avLst/>
          </a:prstGeom>
          <a:noFill/>
          <a:ln w="9525">
            <a:noFill/>
            <a:miter lim="800000"/>
            <a:headEnd/>
            <a:tailEnd/>
          </a:ln>
          <a:effectLst/>
        </p:spPr>
        <p:txBody>
          <a:bodyPr lIns="0" tIns="0" rIns="0" bIns="0"/>
          <a:lstStyle/>
          <a:p>
            <a:pPr>
              <a:defRPr/>
            </a:pPr>
            <a:r>
              <a:rPr lang="es-DO" sz="3600" b="1" dirty="0">
                <a:effectLst>
                  <a:outerShdw blurRad="38100" dist="38100" dir="2700000" algn="tl">
                    <a:srgbClr val="C0C0C0"/>
                  </a:outerShdw>
                </a:effectLst>
                <a:latin typeface="Arial Narrow" pitchFamily="34" charset="0"/>
              </a:rPr>
              <a:t>TRATAMIENTO FISCAL:</a:t>
            </a:r>
            <a:r>
              <a:rPr lang="es-DO" sz="4000" b="1" dirty="0">
                <a:effectLst>
                  <a:outerShdw blurRad="38100" dist="38100" dir="2700000" algn="tl">
                    <a:srgbClr val="C0C0C0"/>
                  </a:outerShdw>
                </a:effectLst>
                <a:latin typeface="Arial Narrow" pitchFamily="34" charset="0"/>
              </a:rPr>
              <a:t>  Activos Fijos (1)</a:t>
            </a:r>
            <a:endParaRPr lang="es-DO" sz="3200" b="1" dirty="0">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Rectangle 2">
            <a:extLst>
              <a:ext uri="{FF2B5EF4-FFF2-40B4-BE49-F238E27FC236}">
                <a16:creationId xmlns:a16="http://schemas.microsoft.com/office/drawing/2014/main" id="{591CD742-0223-4B97-9EB8-F53EAA345211}"/>
              </a:ext>
            </a:extLst>
          </p:cNvPr>
          <p:cNvSpPr>
            <a:spLocks noGrp="1" noChangeArrowheads="1"/>
          </p:cNvSpPr>
          <p:nvPr>
            <p:ph idx="1"/>
          </p:nvPr>
        </p:nvSpPr>
        <p:spPr>
          <a:xfrm>
            <a:off x="1676400" y="1676400"/>
            <a:ext cx="8229600" cy="4129088"/>
          </a:xfrm>
        </p:spPr>
        <p:txBody>
          <a:bodyPr>
            <a:normAutofit/>
          </a:bodyPr>
          <a:lstStyle/>
          <a:p>
            <a:pPr marL="476250" indent="-476250" algn="ctr">
              <a:buNone/>
              <a:defRPr/>
            </a:pPr>
            <a:r>
              <a:rPr lang="es-DO" b="1" dirty="0">
                <a:solidFill>
                  <a:srgbClr val="008000"/>
                </a:solidFill>
                <a:effectLst>
                  <a:outerShdw blurRad="38100" dist="38100" dir="2700000" algn="tl">
                    <a:srgbClr val="C0C0C0"/>
                  </a:outerShdw>
                </a:effectLst>
                <a:latin typeface="NovareseITCTT" pitchFamily="2" charset="0"/>
                <a:cs typeface="Times New Roman" pitchFamily="18" charset="0"/>
              </a:rPr>
              <a:t>1. CLASIFICACION ACTIVOS DEPRECIABLES</a:t>
            </a:r>
            <a:endParaRPr lang="en-US" b="1" dirty="0">
              <a:solidFill>
                <a:srgbClr val="008000"/>
              </a:solidFill>
              <a:effectLst>
                <a:outerShdw blurRad="38100" dist="38100" dir="2700000" algn="tl">
                  <a:srgbClr val="C0C0C0"/>
                </a:outerShdw>
              </a:effectLst>
              <a:latin typeface="NovareseITCTT" pitchFamily="2" charset="0"/>
              <a:cs typeface="Times New Roman" pitchFamily="18" charset="0"/>
            </a:endParaRPr>
          </a:p>
          <a:p>
            <a:pPr marL="476250" indent="-476250" algn="just">
              <a:buFont typeface="Wingdings 3"/>
              <a:buChar char=""/>
              <a:defRPr/>
            </a:pPr>
            <a:endParaRPr lang="en-US" sz="2200" b="1" dirty="0">
              <a:solidFill>
                <a:srgbClr val="008000"/>
              </a:solidFill>
              <a:effectLst>
                <a:outerShdw blurRad="38100" dist="38100" dir="2700000" algn="tl">
                  <a:srgbClr val="C0C0C0"/>
                </a:outerShdw>
              </a:effectLst>
              <a:latin typeface="NovareseITCTT" pitchFamily="2" charset="0"/>
              <a:cs typeface="Times New Roman" pitchFamily="18" charset="0"/>
            </a:endParaRPr>
          </a:p>
          <a:p>
            <a:pPr marL="476250" indent="-476250" algn="just">
              <a:buNone/>
              <a:defRPr/>
            </a:pPr>
            <a:r>
              <a:rPr lang="es-DO" sz="2200" b="1" dirty="0">
                <a:solidFill>
                  <a:srgbClr val="F80000"/>
                </a:solidFill>
                <a:latin typeface="NovareseITCTT" pitchFamily="2" charset="0"/>
                <a:cs typeface="Times New Roman" pitchFamily="18" charset="0"/>
              </a:rPr>
              <a:t>Categoría I</a:t>
            </a:r>
            <a:r>
              <a:rPr lang="es-DO" sz="2200" dirty="0">
                <a:solidFill>
                  <a:srgbClr val="F80000"/>
                </a:solidFill>
                <a:latin typeface="NovareseITCTT" pitchFamily="2" charset="0"/>
                <a:cs typeface="Times New Roman" pitchFamily="18" charset="0"/>
              </a:rPr>
              <a:t>:</a:t>
            </a:r>
            <a:r>
              <a:rPr lang="es-DO" sz="2200" dirty="0">
                <a:latin typeface="NovareseITCTT" pitchFamily="2" charset="0"/>
                <a:cs typeface="Times New Roman" pitchFamily="18" charset="0"/>
              </a:rPr>
              <a:t>  </a:t>
            </a:r>
            <a:r>
              <a:rPr lang="en-US" sz="2200" dirty="0">
                <a:latin typeface="NovareseITCTT" pitchFamily="2" charset="0"/>
                <a:cs typeface="Times New Roman" pitchFamily="18" charset="0"/>
              </a:rPr>
              <a:t>  </a:t>
            </a:r>
            <a:r>
              <a:rPr lang="es-DO" sz="2200" dirty="0">
                <a:latin typeface="NovareseITCTT" pitchFamily="2" charset="0"/>
                <a:cs typeface="Times New Roman" pitchFamily="18" charset="0"/>
              </a:rPr>
              <a:t>Edificaciones y sus componentes estructurales</a:t>
            </a:r>
            <a:r>
              <a:rPr lang="en-US" sz="2200" dirty="0">
                <a:latin typeface="NovareseITCTT" pitchFamily="2" charset="0"/>
                <a:cs typeface="Times New Roman" pitchFamily="18" charset="0"/>
              </a:rPr>
              <a:t>.</a:t>
            </a:r>
            <a:endParaRPr lang="es-DO" sz="2200" dirty="0">
              <a:latin typeface="NovareseITCTT" pitchFamily="2" charset="0"/>
              <a:cs typeface="Times New Roman" pitchFamily="18" charset="0"/>
            </a:endParaRPr>
          </a:p>
          <a:p>
            <a:pPr marL="476250" indent="-476250" algn="just">
              <a:buNone/>
              <a:defRPr/>
            </a:pPr>
            <a:r>
              <a:rPr lang="es-DO" sz="1400" dirty="0">
                <a:latin typeface="NovareseITCTT" pitchFamily="2" charset="0"/>
                <a:cs typeface="Times New Roman" pitchFamily="18" charset="0"/>
              </a:rPr>
              <a:t> </a:t>
            </a:r>
          </a:p>
          <a:p>
            <a:pPr marL="476250" indent="-476250" algn="just">
              <a:buNone/>
              <a:defRPr/>
            </a:pPr>
            <a:r>
              <a:rPr lang="es-DO" sz="2100" b="1" dirty="0">
                <a:solidFill>
                  <a:srgbClr val="F80000"/>
                </a:solidFill>
                <a:latin typeface="NovareseITCTT" pitchFamily="2" charset="0"/>
                <a:cs typeface="Times New Roman" pitchFamily="18" charset="0"/>
              </a:rPr>
              <a:t>Categoría II:</a:t>
            </a:r>
            <a:r>
              <a:rPr lang="es-DO" sz="2100" dirty="0">
                <a:latin typeface="NovareseITCTT" pitchFamily="2" charset="0"/>
                <a:cs typeface="Times New Roman" pitchFamily="18" charset="0"/>
              </a:rPr>
              <a:t>  </a:t>
            </a:r>
            <a:r>
              <a:rPr lang="es-DO" sz="2200" dirty="0">
                <a:latin typeface="NovareseITCTT" pitchFamily="2" charset="0"/>
                <a:cs typeface="Times New Roman" pitchFamily="18" charset="0"/>
              </a:rPr>
              <a:t>Automóviles y camiones livianos de uso</a:t>
            </a:r>
            <a:r>
              <a:rPr lang="en-US" sz="2200" dirty="0">
                <a:latin typeface="NovareseITCTT" pitchFamily="2" charset="0"/>
                <a:cs typeface="Times New Roman" pitchFamily="18" charset="0"/>
              </a:rPr>
              <a:t> </a:t>
            </a:r>
            <a:r>
              <a:rPr lang="en-US" sz="2200" dirty="0" err="1">
                <a:latin typeface="NovareseITCTT" pitchFamily="2" charset="0"/>
                <a:cs typeface="Times New Roman" pitchFamily="18" charset="0"/>
              </a:rPr>
              <a:t>común</a:t>
            </a:r>
            <a:r>
              <a:rPr lang="es-DO" sz="2200" dirty="0">
                <a:latin typeface="NovareseITCTT" pitchFamily="2" charset="0"/>
                <a:cs typeface="Times New Roman" pitchFamily="18" charset="0"/>
              </a:rPr>
              <a:t> </a:t>
            </a:r>
            <a:r>
              <a:rPr lang="en-US" sz="2200" dirty="0">
                <a:latin typeface="NovareseITCTT" pitchFamily="2" charset="0"/>
                <a:cs typeface="Times New Roman" pitchFamily="18" charset="0"/>
              </a:rPr>
              <a:t>e</a:t>
            </a:r>
            <a:r>
              <a:rPr lang="es-DO" sz="2200" dirty="0">
                <a:latin typeface="NovareseITCTT" pitchFamily="2" charset="0"/>
                <a:cs typeface="Times New Roman" pitchFamily="18" charset="0"/>
              </a:rPr>
              <a:t>quipos y muebles de oficina; computadoras;</a:t>
            </a:r>
            <a:r>
              <a:rPr lang="en-US" sz="2200" dirty="0">
                <a:latin typeface="NovareseITCTT" pitchFamily="2" charset="0"/>
                <a:cs typeface="Times New Roman" pitchFamily="18" charset="0"/>
              </a:rPr>
              <a:t> </a:t>
            </a:r>
            <a:r>
              <a:rPr lang="es-DO" sz="2200" dirty="0">
                <a:latin typeface="NovareseITCTT" pitchFamily="2" charset="0"/>
                <a:cs typeface="Times New Roman" pitchFamily="18" charset="0"/>
              </a:rPr>
              <a:t> sistemas de información y equipos de procesamiento de</a:t>
            </a:r>
            <a:r>
              <a:rPr lang="en-US" sz="2200" dirty="0">
                <a:latin typeface="NovareseITCTT" pitchFamily="2" charset="0"/>
                <a:cs typeface="Times New Roman" pitchFamily="18" charset="0"/>
              </a:rPr>
              <a:t> </a:t>
            </a:r>
            <a:r>
              <a:rPr lang="es-DO" sz="2200" dirty="0">
                <a:latin typeface="NovareseITCTT" pitchFamily="2" charset="0"/>
                <a:cs typeface="Times New Roman" pitchFamily="18" charset="0"/>
              </a:rPr>
              <a:t>datos.</a:t>
            </a:r>
          </a:p>
          <a:p>
            <a:pPr marL="476250" indent="-476250" algn="just">
              <a:buNone/>
              <a:defRPr/>
            </a:pPr>
            <a:r>
              <a:rPr lang="es-DO" sz="1400" dirty="0">
                <a:latin typeface="NovareseITCTT" pitchFamily="2" charset="0"/>
                <a:cs typeface="Times New Roman" pitchFamily="18" charset="0"/>
              </a:rPr>
              <a:t> </a:t>
            </a:r>
          </a:p>
          <a:p>
            <a:pPr marL="476250" indent="-476250">
              <a:buNone/>
              <a:defRPr/>
            </a:pPr>
            <a:r>
              <a:rPr lang="es-DO" sz="2100" b="1" dirty="0">
                <a:solidFill>
                  <a:srgbClr val="F80000"/>
                </a:solidFill>
                <a:latin typeface="NovareseITCTT" pitchFamily="2" charset="0"/>
                <a:cs typeface="Times New Roman" pitchFamily="18" charset="0"/>
              </a:rPr>
              <a:t>Categoría III</a:t>
            </a:r>
            <a:r>
              <a:rPr lang="es-DO" sz="2100" dirty="0">
                <a:solidFill>
                  <a:srgbClr val="F80000"/>
                </a:solidFill>
                <a:latin typeface="NovareseITCTT" pitchFamily="2" charset="0"/>
                <a:cs typeface="Times New Roman" pitchFamily="18" charset="0"/>
              </a:rPr>
              <a:t>:</a:t>
            </a:r>
            <a:r>
              <a:rPr lang="es-DO" sz="2100" dirty="0">
                <a:latin typeface="NovareseITCTT" pitchFamily="2" charset="0"/>
                <a:cs typeface="Times New Roman" pitchFamily="18" charset="0"/>
              </a:rPr>
              <a:t>   Cualquier otra propiedad depreciable.</a:t>
            </a:r>
            <a:r>
              <a:rPr lang="en-US" sz="2100" dirty="0">
                <a:latin typeface="NovareseITCTT" pitchFamily="2" charset="0"/>
              </a:rPr>
              <a:t> </a:t>
            </a:r>
          </a:p>
        </p:txBody>
      </p:sp>
      <p:sp>
        <p:nvSpPr>
          <p:cNvPr id="608259" name="Rectangle 3">
            <a:extLst>
              <a:ext uri="{FF2B5EF4-FFF2-40B4-BE49-F238E27FC236}">
                <a16:creationId xmlns:a16="http://schemas.microsoft.com/office/drawing/2014/main" id="{D4540348-CCD3-4FDC-98CA-7E48816A157E}"/>
              </a:ext>
            </a:extLst>
          </p:cNvPr>
          <p:cNvSpPr>
            <a:spLocks noChangeArrowheads="1"/>
          </p:cNvSpPr>
          <p:nvPr/>
        </p:nvSpPr>
        <p:spPr bwMode="auto">
          <a:xfrm>
            <a:off x="2057400" y="457200"/>
            <a:ext cx="8229600" cy="685800"/>
          </a:xfrm>
          <a:prstGeom prst="rect">
            <a:avLst/>
          </a:prstGeom>
          <a:noFill/>
          <a:ln w="9525">
            <a:noFill/>
            <a:miter lim="800000"/>
            <a:headEnd/>
            <a:tailEnd/>
          </a:ln>
          <a:effectLst/>
        </p:spPr>
        <p:txBody>
          <a:bodyPr lIns="0" tIns="0" rIns="0" bIns="0"/>
          <a:lstStyle/>
          <a:p>
            <a:pPr>
              <a:defRPr/>
            </a:pPr>
            <a:r>
              <a:rPr lang="es-DO" sz="3600" b="1" dirty="0">
                <a:effectLst>
                  <a:outerShdw blurRad="38100" dist="38100" dir="2700000" algn="tl">
                    <a:srgbClr val="C0C0C0"/>
                  </a:outerShdw>
                </a:effectLst>
                <a:latin typeface="Arial Narrow" pitchFamily="34" charset="0"/>
              </a:rPr>
              <a:t>TRATAMIENTO FISCAL:</a:t>
            </a:r>
            <a:r>
              <a:rPr lang="es-DO" sz="4000" b="1" dirty="0">
                <a:effectLst>
                  <a:outerShdw blurRad="38100" dist="38100" dir="2700000" algn="tl">
                    <a:srgbClr val="C0C0C0"/>
                  </a:outerShdw>
                </a:effectLst>
                <a:latin typeface="Arial Narrow" pitchFamily="34" charset="0"/>
              </a:rPr>
              <a:t>  Activos Fijos (2)</a:t>
            </a:r>
            <a:endParaRPr lang="es-DO" sz="3200" b="1" dirty="0">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a:extLst>
              <a:ext uri="{FF2B5EF4-FFF2-40B4-BE49-F238E27FC236}">
                <a16:creationId xmlns:a16="http://schemas.microsoft.com/office/drawing/2014/main" id="{4A1D8766-3C84-4C28-BDE7-91E4138272DE}"/>
              </a:ext>
            </a:extLst>
          </p:cNvPr>
          <p:cNvSpPr>
            <a:spLocks noGrp="1" noChangeArrowheads="1"/>
          </p:cNvSpPr>
          <p:nvPr>
            <p:ph idx="1"/>
          </p:nvPr>
        </p:nvSpPr>
        <p:spPr>
          <a:xfrm>
            <a:off x="2133600" y="1981200"/>
            <a:ext cx="8001000" cy="3417888"/>
          </a:xfrm>
        </p:spPr>
        <p:txBody>
          <a:bodyPr>
            <a:normAutofit fontScale="85000" lnSpcReduction="20000"/>
          </a:bodyPr>
          <a:lstStyle/>
          <a:p>
            <a:pPr marL="365760" indent="-256032" algn="ctr">
              <a:buNone/>
              <a:defRPr/>
            </a:pPr>
            <a:r>
              <a:rPr lang="en-US" sz="2200" b="1">
                <a:solidFill>
                  <a:srgbClr val="008000"/>
                </a:solidFill>
                <a:effectLst>
                  <a:outerShdw blurRad="38100" dist="38100" dir="2700000" algn="tl">
                    <a:srgbClr val="C0C0C0"/>
                  </a:outerShdw>
                </a:effectLst>
                <a:latin typeface="NovareseITCTT" pitchFamily="2" charset="0"/>
                <a:cs typeface="Times New Roman" pitchFamily="18" charset="0"/>
              </a:rPr>
              <a:t>2</a:t>
            </a:r>
            <a:r>
              <a:rPr lang="es-DO" sz="2200" b="1">
                <a:solidFill>
                  <a:srgbClr val="008000"/>
                </a:solidFill>
                <a:effectLst>
                  <a:outerShdw blurRad="38100" dist="38100" dir="2700000" algn="tl">
                    <a:srgbClr val="C0C0C0"/>
                  </a:outerShdw>
                </a:effectLst>
                <a:latin typeface="NovareseITCTT" pitchFamily="2" charset="0"/>
                <a:cs typeface="Times New Roman" pitchFamily="18" charset="0"/>
              </a:rPr>
              <a:t>.</a:t>
            </a:r>
            <a:r>
              <a:rPr lang="en-US" sz="2200" b="1">
                <a:solidFill>
                  <a:srgbClr val="008000"/>
                </a:solidFill>
                <a:effectLst>
                  <a:outerShdw blurRad="38100" dist="38100" dir="2700000" algn="tl">
                    <a:srgbClr val="C0C0C0"/>
                  </a:outerShdw>
                </a:effectLst>
                <a:latin typeface="NovareseITCTT" pitchFamily="2" charset="0"/>
                <a:cs typeface="Times New Roman" pitchFamily="18" charset="0"/>
              </a:rPr>
              <a:t>	</a:t>
            </a:r>
            <a:r>
              <a:rPr lang="es-DO" sz="2200" b="1">
                <a:solidFill>
                  <a:srgbClr val="008000"/>
                </a:solidFill>
                <a:effectLst>
                  <a:outerShdw blurRad="38100" dist="38100" dir="2700000" algn="tl">
                    <a:srgbClr val="C0C0C0"/>
                  </a:outerShdw>
                </a:effectLst>
                <a:latin typeface="NovareseITCTT" pitchFamily="2" charset="0"/>
                <a:cs typeface="Times New Roman" pitchFamily="18" charset="0"/>
              </a:rPr>
              <a:t>Metodología de contabilización </a:t>
            </a:r>
            <a:r>
              <a:rPr lang="en-US" sz="2200" b="1">
                <a:solidFill>
                  <a:srgbClr val="008000"/>
                </a:solidFill>
                <a:effectLst>
                  <a:outerShdw blurRad="38100" dist="38100" dir="2700000" algn="tl">
                    <a:srgbClr val="C0C0C0"/>
                  </a:outerShdw>
                </a:effectLst>
                <a:latin typeface="NovareseITCTT" pitchFamily="2" charset="0"/>
                <a:cs typeface="Times New Roman" pitchFamily="18" charset="0"/>
              </a:rPr>
              <a:t>(Art. 287 Ley 11-92)</a:t>
            </a:r>
          </a:p>
          <a:p>
            <a:pPr marL="365760" indent="-256032" algn="just">
              <a:buNone/>
              <a:defRPr/>
            </a:pPr>
            <a:endParaRPr lang="es-DO" sz="2200" b="1">
              <a:solidFill>
                <a:srgbClr val="F80000"/>
              </a:solidFill>
              <a:effectLst>
                <a:outerShdw blurRad="38100" dist="38100" dir="2700000" algn="tl">
                  <a:srgbClr val="C0C0C0"/>
                </a:outerShdw>
              </a:effectLst>
              <a:latin typeface="NovareseITCTT" pitchFamily="2" charset="0"/>
              <a:cs typeface="Times New Roman" pitchFamily="18" charset="0"/>
            </a:endParaRPr>
          </a:p>
          <a:p>
            <a:pPr marL="365760" indent="-256032" algn="just">
              <a:buNone/>
              <a:defRPr/>
            </a:pPr>
            <a:endParaRPr lang="en-US" sz="2200" b="1">
              <a:solidFill>
                <a:srgbClr val="F80000"/>
              </a:solidFill>
              <a:effectLst>
                <a:outerShdw blurRad="38100" dist="38100" dir="2700000" algn="tl">
                  <a:srgbClr val="C0C0C0"/>
                </a:outerShdw>
              </a:effectLst>
              <a:latin typeface="NovareseITCTT" pitchFamily="2" charset="0"/>
              <a:cs typeface="Times New Roman" pitchFamily="18" charset="0"/>
            </a:endParaRPr>
          </a:p>
          <a:p>
            <a:pPr marL="365760" indent="-256032" algn="just">
              <a:buFont typeface="Wingdings 3"/>
              <a:buChar char=""/>
              <a:defRPr/>
            </a:pPr>
            <a:r>
              <a:rPr lang="es-DO">
                <a:latin typeface="NovareseITCTT" pitchFamily="2" charset="0"/>
                <a:cs typeface="Times New Roman" pitchFamily="18" charset="0"/>
              </a:rPr>
              <a:t>Los bienes clasificados en la categoría I se contabilizaran  sobre la base de cuenta de activos separadas. </a:t>
            </a:r>
            <a:endParaRPr lang="en-US">
              <a:latin typeface="NovareseITCTT" pitchFamily="2" charset="0"/>
              <a:cs typeface="Times New Roman" pitchFamily="18" charset="0"/>
            </a:endParaRPr>
          </a:p>
          <a:p>
            <a:pPr marL="365760" indent="-256032" algn="just">
              <a:buNone/>
              <a:defRPr/>
            </a:pPr>
            <a:r>
              <a:rPr lang="en-US">
                <a:latin typeface="NovareseITCTT" pitchFamily="2" charset="0"/>
                <a:cs typeface="Times New Roman" pitchFamily="18" charset="0"/>
              </a:rPr>
              <a:t>	</a:t>
            </a:r>
          </a:p>
          <a:p>
            <a:pPr marL="365760" indent="-256032" algn="just">
              <a:buFont typeface="Wingdings 3"/>
              <a:buChar char=""/>
              <a:defRPr/>
            </a:pPr>
            <a:r>
              <a:rPr lang="es-DO">
                <a:latin typeface="NovareseITCTT" pitchFamily="2" charset="0"/>
                <a:cs typeface="Times New Roman" pitchFamily="18" charset="0"/>
              </a:rPr>
              <a:t>Los bienes clasificados en la  categoría II y III se contabilizaran sobre la base de cuentas de activos conjuntas.</a:t>
            </a:r>
          </a:p>
          <a:p>
            <a:pPr marL="365760" indent="-256032" algn="just">
              <a:buNone/>
              <a:defRPr/>
            </a:pPr>
            <a:r>
              <a:rPr lang="es-DO" sz="2500">
                <a:latin typeface="NovareseITCTT" pitchFamily="2" charset="0"/>
                <a:cs typeface="Times New Roman" pitchFamily="18" charset="0"/>
              </a:rPr>
              <a:t> </a:t>
            </a:r>
          </a:p>
          <a:p>
            <a:pPr marL="365760" indent="-256032">
              <a:buNone/>
              <a:defRPr/>
            </a:pPr>
            <a:endParaRPr lang="en-US" sz="2500">
              <a:latin typeface="NovareseITCTT" pitchFamily="2" charset="0"/>
            </a:endParaRPr>
          </a:p>
        </p:txBody>
      </p:sp>
      <p:sp>
        <p:nvSpPr>
          <p:cNvPr id="610307" name="Rectangle 3">
            <a:extLst>
              <a:ext uri="{FF2B5EF4-FFF2-40B4-BE49-F238E27FC236}">
                <a16:creationId xmlns:a16="http://schemas.microsoft.com/office/drawing/2014/main" id="{0A6C7482-7354-408D-8EEC-79975778FE13}"/>
              </a:ext>
            </a:extLst>
          </p:cNvPr>
          <p:cNvSpPr>
            <a:spLocks noChangeArrowheads="1"/>
          </p:cNvSpPr>
          <p:nvPr/>
        </p:nvSpPr>
        <p:spPr bwMode="auto">
          <a:xfrm>
            <a:off x="2057400" y="457200"/>
            <a:ext cx="8229600" cy="685800"/>
          </a:xfrm>
          <a:prstGeom prst="rect">
            <a:avLst/>
          </a:prstGeom>
          <a:noFill/>
          <a:ln w="9525">
            <a:noFill/>
            <a:miter lim="800000"/>
            <a:headEnd/>
            <a:tailEnd/>
          </a:ln>
          <a:effectLst/>
        </p:spPr>
        <p:txBody>
          <a:bodyPr lIns="0" tIns="0" rIns="0" bIns="0"/>
          <a:lstStyle/>
          <a:p>
            <a:pPr>
              <a:defRPr/>
            </a:pPr>
            <a:r>
              <a:rPr lang="es-DO" sz="3600" b="1" dirty="0">
                <a:effectLst>
                  <a:outerShdw blurRad="38100" dist="38100" dir="2700000" algn="tl">
                    <a:srgbClr val="C0C0C0"/>
                  </a:outerShdw>
                </a:effectLst>
                <a:latin typeface="Arial Narrow" pitchFamily="34" charset="0"/>
              </a:rPr>
              <a:t>TRATAMIENTO FISCAL:</a:t>
            </a:r>
            <a:r>
              <a:rPr lang="es-DO" sz="4000" b="1" dirty="0">
                <a:effectLst>
                  <a:outerShdw blurRad="38100" dist="38100" dir="2700000" algn="tl">
                    <a:srgbClr val="C0C0C0"/>
                  </a:outerShdw>
                </a:effectLst>
                <a:latin typeface="Arial Narrow" pitchFamily="34" charset="0"/>
              </a:rPr>
              <a:t>  Activos Fijos (3)</a:t>
            </a:r>
            <a:endParaRPr lang="es-DO" sz="3200" b="1" dirty="0">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354" name="Rectangle 2">
            <a:extLst>
              <a:ext uri="{FF2B5EF4-FFF2-40B4-BE49-F238E27FC236}">
                <a16:creationId xmlns:a16="http://schemas.microsoft.com/office/drawing/2014/main" id="{C747B972-8EC3-4F09-B04A-6F84A86806AD}"/>
              </a:ext>
            </a:extLst>
          </p:cNvPr>
          <p:cNvSpPr>
            <a:spLocks noGrp="1" noChangeArrowheads="1"/>
          </p:cNvSpPr>
          <p:nvPr>
            <p:ph idx="1"/>
          </p:nvPr>
        </p:nvSpPr>
        <p:spPr>
          <a:xfrm>
            <a:off x="2133600" y="1905000"/>
            <a:ext cx="7924800" cy="4476750"/>
          </a:xfrm>
        </p:spPr>
        <p:txBody>
          <a:bodyPr>
            <a:normAutofit fontScale="92500" lnSpcReduction="20000"/>
          </a:bodyPr>
          <a:lstStyle/>
          <a:p>
            <a:pPr marL="365760" indent="-256032" algn="just">
              <a:buNone/>
              <a:defRPr/>
            </a:pPr>
            <a:r>
              <a:rPr lang="es-DO" sz="1900" dirty="0">
                <a:latin typeface="NovareseITCTT" pitchFamily="2" charset="0"/>
                <a:cs typeface="Times New Roman" pitchFamily="18" charset="0"/>
              </a:rPr>
              <a:t> </a:t>
            </a:r>
          </a:p>
          <a:p>
            <a:pPr marL="365760" indent="-256032" algn="just">
              <a:buNone/>
              <a:defRPr/>
            </a:pPr>
            <a:r>
              <a:rPr lang="en-US" b="1" dirty="0">
                <a:solidFill>
                  <a:srgbClr val="008000"/>
                </a:solidFill>
                <a:effectLst>
                  <a:outerShdw blurRad="38100" dist="38100" dir="2700000" algn="tl">
                    <a:srgbClr val="C0C0C0"/>
                  </a:outerShdw>
                </a:effectLst>
                <a:latin typeface="NovareseITCTT" pitchFamily="2" charset="0"/>
                <a:cs typeface="Times New Roman" pitchFamily="18" charset="0"/>
              </a:rPr>
              <a:t>3	</a:t>
            </a:r>
            <a:r>
              <a:rPr lang="es-DO" b="1" dirty="0">
                <a:solidFill>
                  <a:srgbClr val="008000"/>
                </a:solidFill>
                <a:effectLst>
                  <a:outerShdw blurRad="38100" dist="38100" dir="2700000" algn="tl">
                    <a:srgbClr val="C0C0C0"/>
                  </a:outerShdw>
                </a:effectLst>
                <a:latin typeface="NovareseITCTT" pitchFamily="2" charset="0"/>
                <a:cs typeface="Times New Roman" pitchFamily="18" charset="0"/>
              </a:rPr>
              <a:t>DEPRECIACION  (</a:t>
            </a:r>
            <a:r>
              <a:rPr lang="en-US" b="1" dirty="0">
                <a:solidFill>
                  <a:srgbClr val="008000"/>
                </a:solidFill>
                <a:effectLst>
                  <a:outerShdw blurRad="38100" dist="38100" dir="2700000" algn="tl">
                    <a:srgbClr val="C0C0C0"/>
                  </a:outerShdw>
                </a:effectLst>
                <a:latin typeface="NovareseITCTT" pitchFamily="2" charset="0"/>
                <a:cs typeface="Times New Roman" pitchFamily="18" charset="0"/>
              </a:rPr>
              <a:t>Art. 287 Ley 11-92</a:t>
            </a:r>
            <a:r>
              <a:rPr lang="es-DO" b="1" dirty="0">
                <a:solidFill>
                  <a:srgbClr val="008000"/>
                </a:solidFill>
                <a:effectLst>
                  <a:outerShdw blurRad="38100" dist="38100" dir="2700000" algn="tl">
                    <a:srgbClr val="C0C0C0"/>
                  </a:outerShdw>
                </a:effectLst>
                <a:latin typeface="NovareseITCTT" pitchFamily="2" charset="0"/>
                <a:cs typeface="Times New Roman" pitchFamily="18" charset="0"/>
              </a:rPr>
              <a:t> y </a:t>
            </a:r>
            <a:r>
              <a:rPr lang="en-US" b="1" dirty="0">
                <a:solidFill>
                  <a:srgbClr val="008000"/>
                </a:solidFill>
                <a:effectLst>
                  <a:outerShdw blurRad="38100" dist="38100" dir="2700000" algn="tl">
                    <a:srgbClr val="C0C0C0"/>
                  </a:outerShdw>
                </a:effectLst>
                <a:latin typeface="NovareseITCTT" pitchFamily="2" charset="0"/>
                <a:cs typeface="Times New Roman" pitchFamily="18" charset="0"/>
              </a:rPr>
              <a:t>17 al 27 del </a:t>
            </a:r>
            <a:r>
              <a:rPr lang="en-US" b="1" dirty="0" err="1">
                <a:solidFill>
                  <a:srgbClr val="008000"/>
                </a:solidFill>
                <a:effectLst>
                  <a:outerShdw blurRad="38100" dist="38100" dir="2700000" algn="tl">
                    <a:srgbClr val="C0C0C0"/>
                  </a:outerShdw>
                </a:effectLst>
                <a:latin typeface="NovareseITCTT" pitchFamily="2" charset="0"/>
                <a:cs typeface="Times New Roman" pitchFamily="18" charset="0"/>
              </a:rPr>
              <a:t>Reg</a:t>
            </a:r>
            <a:r>
              <a:rPr lang="es-DO" b="1" dirty="0">
                <a:solidFill>
                  <a:srgbClr val="008000"/>
                </a:solidFill>
                <a:effectLst>
                  <a:outerShdw blurRad="38100" dist="38100" dir="2700000" algn="tl">
                    <a:srgbClr val="C0C0C0"/>
                  </a:outerShdw>
                </a:effectLst>
                <a:latin typeface="NovareseITCTT" pitchFamily="2" charset="0"/>
                <a:cs typeface="Times New Roman" pitchFamily="18" charset="0"/>
              </a:rPr>
              <a:t>. </a:t>
            </a:r>
            <a:r>
              <a:rPr lang="en-US" b="1" dirty="0">
                <a:solidFill>
                  <a:srgbClr val="008000"/>
                </a:solidFill>
                <a:effectLst>
                  <a:outerShdw blurRad="38100" dist="38100" dir="2700000" algn="tl">
                    <a:srgbClr val="C0C0C0"/>
                  </a:outerShdw>
                </a:effectLst>
                <a:latin typeface="NovareseITCTT" pitchFamily="2" charset="0"/>
                <a:cs typeface="Times New Roman" pitchFamily="18" charset="0"/>
              </a:rPr>
              <a:t>139-98</a:t>
            </a:r>
            <a:r>
              <a:rPr lang="es-DO" b="1" dirty="0">
                <a:solidFill>
                  <a:srgbClr val="008000"/>
                </a:solidFill>
                <a:effectLst>
                  <a:outerShdw blurRad="38100" dist="38100" dir="2700000" algn="tl">
                    <a:srgbClr val="C0C0C0"/>
                  </a:outerShdw>
                </a:effectLst>
                <a:latin typeface="NovareseITCTT" pitchFamily="2" charset="0"/>
                <a:cs typeface="Times New Roman" pitchFamily="18" charset="0"/>
              </a:rPr>
              <a:t>)</a:t>
            </a:r>
          </a:p>
          <a:p>
            <a:pPr marL="365760" indent="-256032" algn="just">
              <a:buNone/>
              <a:defRPr/>
            </a:pPr>
            <a:r>
              <a:rPr lang="es-DO" dirty="0">
                <a:latin typeface="NovareseITCTT" pitchFamily="2" charset="0"/>
                <a:cs typeface="Times New Roman" pitchFamily="18" charset="0"/>
              </a:rPr>
              <a:t> </a:t>
            </a:r>
          </a:p>
          <a:p>
            <a:pPr marL="365760" indent="-256032" algn="just">
              <a:buNone/>
              <a:defRPr/>
            </a:pPr>
            <a:r>
              <a:rPr lang="en-US" dirty="0">
                <a:latin typeface="NovareseITCTT" pitchFamily="2" charset="0"/>
                <a:cs typeface="Times New Roman" pitchFamily="18" charset="0"/>
              </a:rPr>
              <a:t>     </a:t>
            </a:r>
            <a:r>
              <a:rPr lang="es-DO" dirty="0">
                <a:latin typeface="NovareseITCTT" pitchFamily="2" charset="0"/>
                <a:cs typeface="Times New Roman" pitchFamily="18" charset="0"/>
              </a:rPr>
              <a:t>Se  admite como un gasto deducible para fines del impuesto sobre la renta, la</a:t>
            </a:r>
            <a:r>
              <a:rPr lang="en-US" dirty="0">
                <a:latin typeface="NovareseITCTT" pitchFamily="2" charset="0"/>
                <a:cs typeface="Times New Roman" pitchFamily="18" charset="0"/>
              </a:rPr>
              <a:t> </a:t>
            </a:r>
            <a:r>
              <a:rPr lang="es-DO" dirty="0">
                <a:latin typeface="NovareseITCTT" pitchFamily="2" charset="0"/>
                <a:cs typeface="Times New Roman" pitchFamily="18" charset="0"/>
              </a:rPr>
              <a:t>depreciación  por desgaste,</a:t>
            </a:r>
            <a:r>
              <a:rPr lang="en-US" dirty="0">
                <a:latin typeface="NovareseITCTT" pitchFamily="2" charset="0"/>
                <a:cs typeface="Times New Roman" pitchFamily="18" charset="0"/>
              </a:rPr>
              <a:t> </a:t>
            </a:r>
            <a:r>
              <a:rPr lang="es-DO" dirty="0">
                <a:latin typeface="NovareseITCTT" pitchFamily="2" charset="0"/>
                <a:cs typeface="Times New Roman" pitchFamily="18" charset="0"/>
              </a:rPr>
              <a:t>agotamiento,  antigüedad  y desuso,  en los porcentajes</a:t>
            </a:r>
            <a:r>
              <a:rPr lang="en-US" dirty="0">
                <a:latin typeface="NovareseITCTT" pitchFamily="2" charset="0"/>
                <a:cs typeface="Times New Roman" pitchFamily="18" charset="0"/>
              </a:rPr>
              <a:t> </a:t>
            </a:r>
            <a:r>
              <a:rPr lang="es-DO" dirty="0">
                <a:latin typeface="NovareseITCTT" pitchFamily="2" charset="0"/>
                <a:cs typeface="Times New Roman" pitchFamily="18" charset="0"/>
              </a:rPr>
              <a:t>siguientes: </a:t>
            </a:r>
          </a:p>
          <a:p>
            <a:pPr marL="365760" indent="-256032" algn="just">
              <a:buNone/>
              <a:defRPr/>
            </a:pPr>
            <a:r>
              <a:rPr lang="es-DO" dirty="0">
                <a:latin typeface="NovareseITCTT" pitchFamily="2" charset="0"/>
                <a:cs typeface="Times New Roman" pitchFamily="18" charset="0"/>
              </a:rPr>
              <a:t> </a:t>
            </a:r>
          </a:p>
          <a:p>
            <a:pPr marL="365760" indent="-256032" algn="just">
              <a:buNone/>
              <a:defRPr/>
            </a:pPr>
            <a:r>
              <a:rPr lang="en-US" dirty="0">
                <a:latin typeface="NovareseITCTT" pitchFamily="2" charset="0"/>
                <a:cs typeface="Times New Roman" pitchFamily="18" charset="0"/>
              </a:rPr>
              <a:t>	</a:t>
            </a:r>
            <a:r>
              <a:rPr lang="es-DO" dirty="0">
                <a:latin typeface="NovareseITCTT" pitchFamily="2" charset="0"/>
                <a:cs typeface="Times New Roman" pitchFamily="18" charset="0"/>
              </a:rPr>
              <a:t>		</a:t>
            </a:r>
            <a:r>
              <a:rPr lang="es-DO" b="1" dirty="0">
                <a:solidFill>
                  <a:srgbClr val="990000"/>
                </a:solidFill>
                <a:latin typeface="NovareseITCTT" pitchFamily="2" charset="0"/>
                <a:cs typeface="Times New Roman" pitchFamily="18" charset="0"/>
              </a:rPr>
              <a:t>Categoría I  	            5%</a:t>
            </a:r>
          </a:p>
          <a:p>
            <a:pPr marL="365760" indent="-256032" algn="just">
              <a:buNone/>
              <a:defRPr/>
            </a:pPr>
            <a:r>
              <a:rPr lang="en-US" b="1" dirty="0">
                <a:solidFill>
                  <a:srgbClr val="990000"/>
                </a:solidFill>
                <a:latin typeface="NovareseITCTT" pitchFamily="2" charset="0"/>
                <a:cs typeface="Times New Roman" pitchFamily="18" charset="0"/>
              </a:rPr>
              <a:t>	</a:t>
            </a:r>
            <a:r>
              <a:rPr lang="es-DO" b="1" dirty="0">
                <a:solidFill>
                  <a:srgbClr val="990000"/>
                </a:solidFill>
                <a:latin typeface="NovareseITCTT" pitchFamily="2" charset="0"/>
                <a:cs typeface="Times New Roman" pitchFamily="18" charset="0"/>
              </a:rPr>
              <a:t>		Categoría II           25% </a:t>
            </a:r>
          </a:p>
          <a:p>
            <a:pPr marL="365760" indent="-256032">
              <a:buNone/>
              <a:defRPr/>
            </a:pPr>
            <a:r>
              <a:rPr lang="en-US" b="1" dirty="0">
                <a:solidFill>
                  <a:srgbClr val="990000"/>
                </a:solidFill>
                <a:latin typeface="NovareseITCTT" pitchFamily="2" charset="0"/>
                <a:cs typeface="Times New Roman" pitchFamily="18" charset="0"/>
              </a:rPr>
              <a:t>	</a:t>
            </a:r>
            <a:r>
              <a:rPr lang="es-DO" b="1" dirty="0">
                <a:solidFill>
                  <a:srgbClr val="990000"/>
                </a:solidFill>
                <a:latin typeface="NovareseITCTT" pitchFamily="2" charset="0"/>
                <a:cs typeface="Times New Roman" pitchFamily="18" charset="0"/>
              </a:rPr>
              <a:t>		Categoría III 	 15%</a:t>
            </a:r>
            <a:endParaRPr lang="en-US" b="1" dirty="0">
              <a:solidFill>
                <a:srgbClr val="990000"/>
              </a:solidFill>
              <a:latin typeface="NovareseITCTT" pitchFamily="2" charset="0"/>
            </a:endParaRPr>
          </a:p>
        </p:txBody>
      </p:sp>
      <p:sp>
        <p:nvSpPr>
          <p:cNvPr id="612355" name="Rectangle 3">
            <a:extLst>
              <a:ext uri="{FF2B5EF4-FFF2-40B4-BE49-F238E27FC236}">
                <a16:creationId xmlns:a16="http://schemas.microsoft.com/office/drawing/2014/main" id="{0DEED19F-9530-4FB7-8032-6AF388C8F7EA}"/>
              </a:ext>
            </a:extLst>
          </p:cNvPr>
          <p:cNvSpPr>
            <a:spLocks noChangeArrowheads="1"/>
          </p:cNvSpPr>
          <p:nvPr/>
        </p:nvSpPr>
        <p:spPr bwMode="auto">
          <a:xfrm>
            <a:off x="2057400" y="457200"/>
            <a:ext cx="8229600" cy="685800"/>
          </a:xfrm>
          <a:prstGeom prst="rect">
            <a:avLst/>
          </a:prstGeom>
          <a:noFill/>
          <a:ln w="9525">
            <a:noFill/>
            <a:miter lim="800000"/>
            <a:headEnd/>
            <a:tailEnd/>
          </a:ln>
          <a:effectLst/>
        </p:spPr>
        <p:txBody>
          <a:bodyPr lIns="0" tIns="0" rIns="0" bIns="0"/>
          <a:lstStyle/>
          <a:p>
            <a:pPr>
              <a:defRPr/>
            </a:pPr>
            <a:r>
              <a:rPr lang="es-DO" sz="3600" b="1" dirty="0">
                <a:effectLst>
                  <a:outerShdw blurRad="38100" dist="38100" dir="2700000" algn="tl">
                    <a:srgbClr val="C0C0C0"/>
                  </a:outerShdw>
                </a:effectLst>
                <a:latin typeface="Arial Narrow" pitchFamily="34" charset="0"/>
              </a:rPr>
              <a:t>TRATAMIENTO FISCAL:</a:t>
            </a:r>
            <a:r>
              <a:rPr lang="es-DO" sz="4000" b="1" dirty="0">
                <a:effectLst>
                  <a:outerShdw blurRad="38100" dist="38100" dir="2700000" algn="tl">
                    <a:srgbClr val="C0C0C0"/>
                  </a:outerShdw>
                </a:effectLst>
                <a:latin typeface="Arial Narrow" pitchFamily="34" charset="0"/>
              </a:rPr>
              <a:t>  Activos Fijos (3)</a:t>
            </a:r>
            <a:endParaRPr lang="es-DO" sz="3200" b="1" dirty="0">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2" name="Rectangle 2">
            <a:extLst>
              <a:ext uri="{FF2B5EF4-FFF2-40B4-BE49-F238E27FC236}">
                <a16:creationId xmlns:a16="http://schemas.microsoft.com/office/drawing/2014/main" id="{3A28B6C6-5C62-4BA5-8177-155ECE12E683}"/>
              </a:ext>
            </a:extLst>
          </p:cNvPr>
          <p:cNvSpPr>
            <a:spLocks noGrp="1" noChangeArrowheads="1"/>
          </p:cNvSpPr>
          <p:nvPr>
            <p:ph idx="1"/>
          </p:nvPr>
        </p:nvSpPr>
        <p:spPr>
          <a:xfrm>
            <a:off x="1752600" y="1676400"/>
            <a:ext cx="8610600" cy="5181600"/>
          </a:xfrm>
        </p:spPr>
        <p:txBody>
          <a:bodyPr>
            <a:normAutofit/>
          </a:bodyPr>
          <a:lstStyle/>
          <a:p>
            <a:pPr marL="365760" indent="-256032" algn="ctr">
              <a:buNone/>
              <a:defRPr/>
            </a:pPr>
            <a:r>
              <a:rPr lang="es-DO" sz="1600" b="1" dirty="0">
                <a:solidFill>
                  <a:srgbClr val="008000"/>
                </a:solidFill>
                <a:effectLst>
                  <a:outerShdw blurRad="38100" dist="38100" dir="2700000" algn="tl">
                    <a:srgbClr val="C0C0C0"/>
                  </a:outerShdw>
                </a:effectLst>
                <a:latin typeface="NovareseITCTT" pitchFamily="2" charset="0"/>
                <a:cs typeface="Times New Roman" pitchFamily="18" charset="0"/>
              </a:rPr>
              <a:t>Depreciación </a:t>
            </a:r>
            <a:r>
              <a:rPr lang="en-US" sz="1600" b="1" dirty="0">
                <a:solidFill>
                  <a:srgbClr val="008000"/>
                </a:solidFill>
                <a:effectLst>
                  <a:outerShdw blurRad="38100" dist="38100" dir="2700000" algn="tl">
                    <a:srgbClr val="C0C0C0"/>
                  </a:outerShdw>
                </a:effectLst>
                <a:latin typeface="NovareseITCTT" pitchFamily="2" charset="0"/>
                <a:cs typeface="Times New Roman" pitchFamily="18" charset="0"/>
              </a:rPr>
              <a:t>A</a:t>
            </a:r>
            <a:r>
              <a:rPr lang="es-DO" sz="1600" b="1" dirty="0" err="1">
                <a:solidFill>
                  <a:srgbClr val="008000"/>
                </a:solidFill>
                <a:effectLst>
                  <a:outerShdw blurRad="38100" dist="38100" dir="2700000" algn="tl">
                    <a:srgbClr val="C0C0C0"/>
                  </a:outerShdw>
                </a:effectLst>
                <a:latin typeface="NovareseITCTT" pitchFamily="2" charset="0"/>
                <a:cs typeface="Times New Roman" pitchFamily="18" charset="0"/>
              </a:rPr>
              <a:t>ctivos</a:t>
            </a:r>
            <a:r>
              <a:rPr lang="es-DO" sz="1600" b="1" dirty="0">
                <a:solidFill>
                  <a:srgbClr val="008000"/>
                </a:solidFill>
                <a:effectLst>
                  <a:outerShdw blurRad="38100" dist="38100" dir="2700000" algn="tl">
                    <a:srgbClr val="C0C0C0"/>
                  </a:outerShdw>
                </a:effectLst>
                <a:latin typeface="NovareseITCTT" pitchFamily="2" charset="0"/>
                <a:cs typeface="Times New Roman" pitchFamily="18" charset="0"/>
              </a:rPr>
              <a:t> Categoría I</a:t>
            </a:r>
          </a:p>
          <a:p>
            <a:pPr marL="365760" indent="-256032" algn="just">
              <a:buNone/>
              <a:defRPr/>
            </a:pPr>
            <a:r>
              <a:rPr lang="es-DO" sz="1600" dirty="0">
                <a:solidFill>
                  <a:srgbClr val="F80000"/>
                </a:solidFill>
                <a:latin typeface="NovareseITCTT" pitchFamily="2" charset="0"/>
                <a:cs typeface="Times New Roman" pitchFamily="18" charset="0"/>
              </a:rPr>
              <a:t> </a:t>
            </a:r>
          </a:p>
          <a:p>
            <a:pPr marL="365760" indent="-256032" algn="just">
              <a:buNone/>
              <a:defRPr/>
            </a:pPr>
            <a:r>
              <a:rPr lang="es-DO" sz="1600" b="1" dirty="0">
                <a:solidFill>
                  <a:srgbClr val="F80000"/>
                </a:solidFill>
                <a:latin typeface="NovareseITCTT" pitchFamily="2" charset="0"/>
                <a:cs typeface="Times New Roman" pitchFamily="18" charset="0"/>
              </a:rPr>
              <a:t>	1.  Inicio de la depreciación</a:t>
            </a:r>
            <a:endParaRPr lang="es-DO" sz="1600" dirty="0">
              <a:solidFill>
                <a:srgbClr val="F80000"/>
              </a:solidFill>
              <a:latin typeface="NovareseITCTT" pitchFamily="2" charset="0"/>
              <a:cs typeface="Times New Roman" pitchFamily="18" charset="0"/>
            </a:endParaRPr>
          </a:p>
          <a:p>
            <a:pPr marL="365760" indent="-256032" algn="just">
              <a:buNone/>
              <a:defRPr/>
            </a:pPr>
            <a:r>
              <a:rPr lang="es-DO" sz="1600" dirty="0">
                <a:latin typeface="NovareseITCTT" pitchFamily="2" charset="0"/>
                <a:cs typeface="Times New Roman" pitchFamily="18" charset="0"/>
              </a:rPr>
              <a:t> </a:t>
            </a:r>
          </a:p>
          <a:p>
            <a:pPr marL="365760" indent="-256032" algn="just">
              <a:buNone/>
              <a:defRPr/>
            </a:pPr>
            <a:r>
              <a:rPr lang="es-DO" sz="1600" dirty="0">
                <a:latin typeface="NovareseITCTT" pitchFamily="2" charset="0"/>
                <a:cs typeface="Times New Roman" pitchFamily="18" charset="0"/>
              </a:rPr>
              <a:t>	Los activos categoría  I, inician su proceso de depreciación a partir del momento en que están</a:t>
            </a:r>
            <a:r>
              <a:rPr lang="en-US" sz="1600" dirty="0">
                <a:latin typeface="NovareseITCTT" pitchFamily="2" charset="0"/>
                <a:cs typeface="Times New Roman" pitchFamily="18" charset="0"/>
              </a:rPr>
              <a:t> a</a:t>
            </a:r>
            <a:r>
              <a:rPr lang="es-DO" sz="1600" dirty="0">
                <a:latin typeface="NovareseITCTT" pitchFamily="2" charset="0"/>
                <a:cs typeface="Times New Roman" pitchFamily="18" charset="0"/>
              </a:rPr>
              <a:t> disposición de la empresa para ser puesto en servicio.</a:t>
            </a:r>
            <a:endParaRPr lang="en-US" sz="1600" dirty="0">
              <a:latin typeface="NovareseITCTT" pitchFamily="2" charset="0"/>
              <a:cs typeface="Times New Roman" pitchFamily="18" charset="0"/>
            </a:endParaRPr>
          </a:p>
          <a:p>
            <a:pPr marL="365760" indent="-256032" algn="just">
              <a:buNone/>
              <a:defRPr/>
            </a:pPr>
            <a:endParaRPr lang="es-DO" sz="1600" dirty="0">
              <a:latin typeface="NovareseITCTT" pitchFamily="2" charset="0"/>
              <a:cs typeface="Times New Roman" pitchFamily="18" charset="0"/>
            </a:endParaRPr>
          </a:p>
          <a:p>
            <a:pPr marL="365760" indent="-256032" algn="just">
              <a:buNone/>
              <a:defRPr/>
            </a:pPr>
            <a:r>
              <a:rPr lang="en-US" sz="1600" b="1" dirty="0">
                <a:solidFill>
                  <a:srgbClr val="F80000"/>
                </a:solidFill>
                <a:latin typeface="NovareseITCTT" pitchFamily="2" charset="0"/>
                <a:cs typeface="Times New Roman" pitchFamily="18" charset="0"/>
              </a:rPr>
              <a:t>	</a:t>
            </a:r>
            <a:r>
              <a:rPr lang="es-DO" sz="1600" b="1" dirty="0">
                <a:solidFill>
                  <a:srgbClr val="F80000"/>
                </a:solidFill>
                <a:latin typeface="NovareseITCTT" pitchFamily="2" charset="0"/>
                <a:cs typeface="Times New Roman" pitchFamily="18" charset="0"/>
              </a:rPr>
              <a:t> 2.  Adiciones</a:t>
            </a:r>
          </a:p>
          <a:p>
            <a:pPr marL="365760" indent="-256032" algn="just">
              <a:buNone/>
              <a:defRPr/>
            </a:pPr>
            <a:endParaRPr lang="es-DO" sz="1600" b="1" dirty="0">
              <a:solidFill>
                <a:srgbClr val="F80000"/>
              </a:solidFill>
              <a:latin typeface="NovareseITCTT" pitchFamily="2" charset="0"/>
              <a:cs typeface="Times New Roman" pitchFamily="18" charset="0"/>
            </a:endParaRPr>
          </a:p>
          <a:p>
            <a:pPr marL="365760" indent="-256032" algn="just">
              <a:buNone/>
              <a:defRPr/>
            </a:pPr>
            <a:r>
              <a:rPr lang="es-DO" sz="1600" dirty="0">
                <a:latin typeface="NovareseITCTT" pitchFamily="2" charset="0"/>
                <a:cs typeface="Times New Roman" pitchFamily="18" charset="0"/>
              </a:rPr>
              <a:t>	Cuando se incorpora un activo categoría I  se aplicar</a:t>
            </a:r>
            <a:r>
              <a:rPr lang="en-US" sz="1600" dirty="0">
                <a:latin typeface="NovareseITCTT" pitchFamily="2" charset="0"/>
                <a:cs typeface="Times New Roman" pitchFamily="18" charset="0"/>
              </a:rPr>
              <a:t>á</a:t>
            </a:r>
            <a:r>
              <a:rPr lang="es-DO" sz="1600" dirty="0">
                <a:latin typeface="NovareseITCTT" pitchFamily="2" charset="0"/>
                <a:cs typeface="Times New Roman" pitchFamily="18" charset="0"/>
              </a:rPr>
              <a:t> el coeficiente de depreciación  a la proporción del valor que corresponda al tiempo de dicha incorporación o tenencia.</a:t>
            </a:r>
          </a:p>
          <a:p>
            <a:pPr marL="365760" indent="-256032" algn="just">
              <a:buNone/>
              <a:defRPr/>
            </a:pPr>
            <a:endParaRPr lang="es-DO" sz="1600" dirty="0">
              <a:latin typeface="NovareseITCTT" pitchFamily="2" charset="0"/>
              <a:cs typeface="Times New Roman" pitchFamily="18" charset="0"/>
            </a:endParaRPr>
          </a:p>
          <a:p>
            <a:pPr marL="365760" indent="-256032" algn="just">
              <a:buNone/>
              <a:defRPr/>
            </a:pPr>
            <a:r>
              <a:rPr lang="es-DO" altLang="zh-CN" sz="1600" b="1" dirty="0">
                <a:solidFill>
                  <a:srgbClr val="000008"/>
                </a:solidFill>
                <a:ea typeface="宋体" pitchFamily="2" charset="-122"/>
              </a:rPr>
              <a:t>El ITBIS incurrido en activos categor</a:t>
            </a:r>
            <a:r>
              <a:rPr lang="es-DO" altLang="zh-CN" sz="1600" b="1" dirty="0">
                <a:solidFill>
                  <a:srgbClr val="000008"/>
                </a:solidFill>
                <a:latin typeface="Tahoma"/>
                <a:ea typeface="宋体" pitchFamily="2" charset="-122"/>
              </a:rPr>
              <a:t>í</a:t>
            </a:r>
            <a:r>
              <a:rPr lang="es-DO" altLang="zh-CN" sz="1600" b="1" dirty="0">
                <a:solidFill>
                  <a:srgbClr val="000008"/>
                </a:solidFill>
                <a:ea typeface="宋体" pitchFamily="2" charset="-122"/>
              </a:rPr>
              <a:t>a 1 formar</a:t>
            </a:r>
            <a:r>
              <a:rPr lang="es-DO" altLang="zh-CN" sz="1600" b="1" dirty="0">
                <a:solidFill>
                  <a:srgbClr val="000008"/>
                </a:solidFill>
                <a:latin typeface="Tahoma"/>
                <a:ea typeface="宋体" pitchFamily="2" charset="-122"/>
              </a:rPr>
              <a:t>á</a:t>
            </a:r>
            <a:r>
              <a:rPr lang="es-DO" altLang="zh-CN" sz="1600" b="1" dirty="0">
                <a:solidFill>
                  <a:srgbClr val="000008"/>
                </a:solidFill>
                <a:ea typeface="宋体" pitchFamily="2" charset="-122"/>
              </a:rPr>
              <a:t> parte del costo; sin embargo, el impuesto pagado en la construcci</a:t>
            </a:r>
            <a:r>
              <a:rPr lang="es-DO" altLang="zh-CN" sz="1600" b="1" dirty="0">
                <a:solidFill>
                  <a:srgbClr val="000008"/>
                </a:solidFill>
                <a:latin typeface="Tahoma"/>
                <a:ea typeface="宋体" pitchFamily="2" charset="-122"/>
              </a:rPr>
              <a:t>ó</a:t>
            </a:r>
            <a:r>
              <a:rPr lang="es-DO" altLang="zh-CN" sz="1600" b="1" dirty="0">
                <a:solidFill>
                  <a:srgbClr val="000008"/>
                </a:solidFill>
                <a:ea typeface="宋体" pitchFamily="2" charset="-122"/>
              </a:rPr>
              <a:t>n de mejoras en propiedades  arrendadas es compensable.</a:t>
            </a:r>
            <a:r>
              <a:rPr lang="es-DO" sz="1600" b="1" dirty="0">
                <a:latin typeface="NovareseITCTT" pitchFamily="2" charset="0"/>
                <a:cs typeface="Times New Roman" pitchFamily="18" charset="0"/>
              </a:rPr>
              <a:t>	</a:t>
            </a:r>
            <a:endParaRPr lang="en-US" sz="1600" b="1" dirty="0">
              <a:latin typeface="NovareseITCTT" pitchFamily="2" charset="0"/>
              <a:cs typeface="Times New Roman" pitchFamily="18" charset="0"/>
            </a:endParaRPr>
          </a:p>
        </p:txBody>
      </p:sp>
      <p:sp>
        <p:nvSpPr>
          <p:cNvPr id="614403" name="Rectangle 3">
            <a:extLst>
              <a:ext uri="{FF2B5EF4-FFF2-40B4-BE49-F238E27FC236}">
                <a16:creationId xmlns:a16="http://schemas.microsoft.com/office/drawing/2014/main" id="{81D44060-423A-4FA3-9A4B-16AE3242D2AD}"/>
              </a:ext>
            </a:extLst>
          </p:cNvPr>
          <p:cNvSpPr>
            <a:spLocks noChangeArrowheads="1"/>
          </p:cNvSpPr>
          <p:nvPr/>
        </p:nvSpPr>
        <p:spPr bwMode="auto">
          <a:xfrm>
            <a:off x="2057400" y="457200"/>
            <a:ext cx="8229600" cy="685800"/>
          </a:xfrm>
          <a:prstGeom prst="rect">
            <a:avLst/>
          </a:prstGeom>
          <a:noFill/>
          <a:ln w="9525">
            <a:noFill/>
            <a:miter lim="800000"/>
            <a:headEnd/>
            <a:tailEnd/>
          </a:ln>
          <a:effectLst/>
        </p:spPr>
        <p:txBody>
          <a:bodyPr lIns="0" tIns="0" rIns="0" bIns="0"/>
          <a:lstStyle/>
          <a:p>
            <a:pPr>
              <a:defRPr/>
            </a:pPr>
            <a:r>
              <a:rPr lang="es-DO" sz="3600" b="1" dirty="0">
                <a:effectLst>
                  <a:outerShdw blurRad="38100" dist="38100" dir="2700000" algn="tl">
                    <a:srgbClr val="C0C0C0"/>
                  </a:outerShdw>
                </a:effectLst>
                <a:latin typeface="Arial Narrow" pitchFamily="34" charset="0"/>
              </a:rPr>
              <a:t>TRATAMIENTO FISCAL:</a:t>
            </a:r>
            <a:r>
              <a:rPr lang="es-DO" sz="4000" b="1" dirty="0">
                <a:effectLst>
                  <a:outerShdw blurRad="38100" dist="38100" dir="2700000" algn="tl">
                    <a:srgbClr val="C0C0C0"/>
                  </a:outerShdw>
                </a:effectLst>
                <a:latin typeface="Arial Narrow" pitchFamily="34" charset="0"/>
              </a:rPr>
              <a:t>  Activos Fijos (4)</a:t>
            </a:r>
            <a:endParaRPr lang="es-DO" sz="3200" b="1" dirty="0">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0DEC7848-19DB-4217-9895-C5F8167C9EB2}"/>
              </a:ext>
            </a:extLst>
          </p:cNvPr>
          <p:cNvSpPr>
            <a:spLocks noGrp="1" noChangeArrowheads="1"/>
          </p:cNvSpPr>
          <p:nvPr>
            <p:ph idx="1"/>
          </p:nvPr>
        </p:nvSpPr>
        <p:spPr>
          <a:xfrm>
            <a:off x="2057401" y="1357314"/>
            <a:ext cx="7896225" cy="5500687"/>
          </a:xfrm>
        </p:spPr>
        <p:txBody>
          <a:bodyPr/>
          <a:lstStyle/>
          <a:p>
            <a:pPr marL="476250" indent="-476250" algn="ctr">
              <a:lnSpc>
                <a:spcPct val="80000"/>
              </a:lnSpc>
              <a:buNone/>
            </a:pPr>
            <a:r>
              <a:rPr lang="en-US" altLang="es-DO" b="1">
                <a:solidFill>
                  <a:srgbClr val="F80000"/>
                </a:solidFill>
                <a:latin typeface="NovareseITCTT"/>
                <a:cs typeface="Times New Roman" panose="02020603050405020304" pitchFamily="18" charset="0"/>
              </a:rPr>
              <a:t>  </a:t>
            </a:r>
            <a:r>
              <a:rPr lang="es-DO" altLang="es-DO" b="1">
                <a:solidFill>
                  <a:srgbClr val="008000"/>
                </a:solidFill>
                <a:latin typeface="NovareseITCTT"/>
                <a:cs typeface="Times New Roman" panose="02020603050405020304" pitchFamily="18" charset="0"/>
              </a:rPr>
              <a:t>Reparaciones y /o Mejoras Capitalizables </a:t>
            </a:r>
          </a:p>
          <a:p>
            <a:pPr marL="476250" indent="-476250" algn="ctr">
              <a:lnSpc>
                <a:spcPct val="80000"/>
              </a:lnSpc>
              <a:buNone/>
            </a:pPr>
            <a:r>
              <a:rPr lang="es-DO" altLang="es-DO" b="1">
                <a:solidFill>
                  <a:srgbClr val="008000"/>
                </a:solidFill>
                <a:latin typeface="NovareseITCTT"/>
                <a:cs typeface="Times New Roman" panose="02020603050405020304" pitchFamily="18" charset="0"/>
              </a:rPr>
              <a:t>Activos Categoría 1</a:t>
            </a:r>
            <a:endParaRPr lang="es-DO" altLang="es-DO">
              <a:solidFill>
                <a:srgbClr val="008000"/>
              </a:solidFill>
              <a:latin typeface="NovareseITCTT"/>
              <a:cs typeface="Times New Roman" panose="02020603050405020304" pitchFamily="18" charset="0"/>
            </a:endParaRPr>
          </a:p>
          <a:p>
            <a:pPr marL="476250" indent="-476250" algn="just">
              <a:lnSpc>
                <a:spcPct val="80000"/>
              </a:lnSpc>
              <a:buNone/>
            </a:pPr>
            <a:r>
              <a:rPr lang="es-DO" altLang="es-DO" sz="1400">
                <a:latin typeface="NovareseITCTT"/>
                <a:cs typeface="Times New Roman" panose="02020603050405020304" pitchFamily="18" charset="0"/>
              </a:rPr>
              <a:t> </a:t>
            </a:r>
          </a:p>
          <a:p>
            <a:pPr marL="476250" indent="-476250" algn="just">
              <a:lnSpc>
                <a:spcPct val="80000"/>
              </a:lnSpc>
              <a:buNone/>
            </a:pPr>
            <a:endParaRPr lang="en-US" altLang="es-DO" sz="1400">
              <a:latin typeface="NovareseITCTT"/>
              <a:cs typeface="Times New Roman" panose="02020603050405020304" pitchFamily="18" charset="0"/>
            </a:endParaRPr>
          </a:p>
          <a:p>
            <a:pPr marL="476250" indent="-476250" algn="just">
              <a:lnSpc>
                <a:spcPct val="80000"/>
              </a:lnSpc>
              <a:buFontTx/>
              <a:buAutoNum type="arabicPeriod"/>
            </a:pPr>
            <a:r>
              <a:rPr lang="es-DO" altLang="es-DO" sz="2000">
                <a:latin typeface="NovareseITCTT"/>
                <a:cs typeface="Times New Roman" panose="02020603050405020304" pitchFamily="18" charset="0"/>
              </a:rPr>
              <a:t>Cuando se incurran en  un gasto por reparación y mejoras, se considerara hasta un 10% del costo fiscal ajustado como gasto deducible del periodo y el excedente será capitalizado a la cuenta de activo. ( La base para determinar si se produjo o no exceso en dicha cuenta en la misma base utilizada para la depreciación)</a:t>
            </a:r>
            <a:endParaRPr lang="en-US" altLang="es-DO" sz="2000">
              <a:latin typeface="NovareseITCTT"/>
              <a:cs typeface="Times New Roman" panose="02020603050405020304" pitchFamily="18" charset="0"/>
            </a:endParaRPr>
          </a:p>
          <a:p>
            <a:pPr marL="476250" indent="-476250" algn="just">
              <a:lnSpc>
                <a:spcPct val="80000"/>
              </a:lnSpc>
              <a:buFontTx/>
              <a:buAutoNum type="arabicPeriod"/>
            </a:pPr>
            <a:endParaRPr lang="en-US" altLang="es-DO" sz="2000">
              <a:latin typeface="NovareseITCTT"/>
              <a:cs typeface="Times New Roman" panose="02020603050405020304" pitchFamily="18" charset="0"/>
            </a:endParaRPr>
          </a:p>
          <a:p>
            <a:pPr marL="476250" indent="-476250" algn="just">
              <a:lnSpc>
                <a:spcPct val="80000"/>
              </a:lnSpc>
              <a:buFontTx/>
              <a:buAutoNum type="arabicPeriod"/>
            </a:pPr>
            <a:r>
              <a:rPr lang="es-DO" altLang="es-DO" sz="2000">
                <a:latin typeface="NovareseITCTT"/>
                <a:cs typeface="Times New Roman" panose="02020603050405020304" pitchFamily="18" charset="0"/>
              </a:rPr>
              <a:t>Se deben llevar cuentas separadas de las mejoras capitalizables</a:t>
            </a:r>
            <a:r>
              <a:rPr lang="en-US" altLang="es-DO" sz="2000">
                <a:latin typeface="NovareseITCTT"/>
                <a:cs typeface="Times New Roman" panose="02020603050405020304" pitchFamily="18" charset="0"/>
              </a:rPr>
              <a:t>.</a:t>
            </a:r>
          </a:p>
          <a:p>
            <a:pPr marL="476250" indent="-476250" algn="just">
              <a:lnSpc>
                <a:spcPct val="80000"/>
              </a:lnSpc>
              <a:buFontTx/>
              <a:buAutoNum type="arabicPeriod"/>
            </a:pPr>
            <a:endParaRPr lang="en-US" altLang="es-DO" sz="2000">
              <a:latin typeface="NovareseITCTT"/>
              <a:cs typeface="Times New Roman" panose="02020603050405020304" pitchFamily="18" charset="0"/>
            </a:endParaRPr>
          </a:p>
          <a:p>
            <a:pPr marL="476250" indent="-476250" algn="just">
              <a:lnSpc>
                <a:spcPct val="80000"/>
              </a:lnSpc>
              <a:buFontTx/>
              <a:buAutoNum type="arabicPeriod"/>
            </a:pPr>
            <a:r>
              <a:rPr lang="en-US" altLang="es-DO" sz="2000">
                <a:latin typeface="NovareseITCTT"/>
                <a:cs typeface="Times New Roman" panose="02020603050405020304" pitchFamily="18" charset="0"/>
              </a:rPr>
              <a:t>El 10% de reparación  debe </a:t>
            </a:r>
            <a:r>
              <a:rPr lang="en-US" altLang="es-DO" sz="2000">
                <a:latin typeface="NovareseITCTT"/>
              </a:rPr>
              <a:t> determinarse sobre el saldo fiscal del inmueble reparado.</a:t>
            </a:r>
          </a:p>
        </p:txBody>
      </p:sp>
      <p:sp>
        <p:nvSpPr>
          <p:cNvPr id="616451" name="Rectangle 3">
            <a:extLst>
              <a:ext uri="{FF2B5EF4-FFF2-40B4-BE49-F238E27FC236}">
                <a16:creationId xmlns:a16="http://schemas.microsoft.com/office/drawing/2014/main" id="{986C8537-0472-4CFB-8655-4172C61B8660}"/>
              </a:ext>
            </a:extLst>
          </p:cNvPr>
          <p:cNvSpPr>
            <a:spLocks noChangeArrowheads="1"/>
          </p:cNvSpPr>
          <p:nvPr/>
        </p:nvSpPr>
        <p:spPr bwMode="auto">
          <a:xfrm>
            <a:off x="2057400" y="457200"/>
            <a:ext cx="8229600" cy="685800"/>
          </a:xfrm>
          <a:prstGeom prst="rect">
            <a:avLst/>
          </a:prstGeom>
          <a:noFill/>
          <a:ln w="9525">
            <a:noFill/>
            <a:miter lim="800000"/>
            <a:headEnd/>
            <a:tailEnd/>
          </a:ln>
          <a:effectLst/>
        </p:spPr>
        <p:txBody>
          <a:bodyPr lIns="0" tIns="0" rIns="0" bIns="0"/>
          <a:lstStyle/>
          <a:p>
            <a:pPr>
              <a:defRPr/>
            </a:pPr>
            <a:r>
              <a:rPr lang="es-DO" sz="3600" b="1" dirty="0">
                <a:effectLst>
                  <a:outerShdw blurRad="38100" dist="38100" dir="2700000" algn="tl">
                    <a:srgbClr val="C0C0C0"/>
                  </a:outerShdw>
                </a:effectLst>
                <a:latin typeface="Arial Narrow" pitchFamily="34" charset="0"/>
              </a:rPr>
              <a:t>TRATAMIENTO FISCAL:</a:t>
            </a:r>
            <a:r>
              <a:rPr lang="es-DO" sz="4000" b="1" dirty="0">
                <a:effectLst>
                  <a:outerShdw blurRad="38100" dist="38100" dir="2700000" algn="tl">
                    <a:srgbClr val="C0C0C0"/>
                  </a:outerShdw>
                </a:effectLst>
                <a:latin typeface="Arial Narrow" pitchFamily="34" charset="0"/>
              </a:rPr>
              <a:t>  Activos Fijos (5)</a:t>
            </a:r>
            <a:endParaRPr lang="es-DO" sz="3200" b="1" dirty="0">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34DE05F9-4267-46AD-8F67-AF57055795D6}"/>
              </a:ext>
            </a:extLst>
          </p:cNvPr>
          <p:cNvSpPr>
            <a:spLocks noGrp="1" noChangeArrowheads="1"/>
          </p:cNvSpPr>
          <p:nvPr>
            <p:ph idx="1"/>
          </p:nvPr>
        </p:nvSpPr>
        <p:spPr>
          <a:xfrm>
            <a:off x="1981200" y="1752600"/>
            <a:ext cx="8001000" cy="3886200"/>
          </a:xfrm>
        </p:spPr>
        <p:txBody>
          <a:bodyPr>
            <a:normAutofit fontScale="92500" lnSpcReduction="20000"/>
          </a:bodyPr>
          <a:lstStyle/>
          <a:p>
            <a:pPr marL="476250" indent="-476250" algn="ctr">
              <a:buNone/>
              <a:defRPr/>
            </a:pPr>
            <a:r>
              <a:rPr lang="es-DO" altLang="es-DO" b="1">
                <a:solidFill>
                  <a:srgbClr val="008000"/>
                </a:solidFill>
                <a:latin typeface="NovareseITCTT"/>
                <a:cs typeface="Times New Roman" pitchFamily="18" charset="0"/>
              </a:rPr>
              <a:t>Retiros Activos Categoría 1</a:t>
            </a:r>
            <a:endParaRPr lang="es-DO" altLang="es-DO">
              <a:solidFill>
                <a:srgbClr val="008000"/>
              </a:solidFill>
              <a:latin typeface="NovareseITCTT"/>
              <a:cs typeface="Times New Roman" pitchFamily="18" charset="0"/>
            </a:endParaRPr>
          </a:p>
          <a:p>
            <a:pPr marL="476250" indent="-476250" algn="just">
              <a:buNone/>
              <a:defRPr/>
            </a:pPr>
            <a:r>
              <a:rPr lang="es-DO" altLang="es-DO" sz="1200">
                <a:latin typeface="NovareseITCTT"/>
                <a:cs typeface="Times New Roman" pitchFamily="18" charset="0"/>
              </a:rPr>
              <a:t> </a:t>
            </a:r>
          </a:p>
          <a:p>
            <a:pPr marL="476250" indent="-476250" algn="just">
              <a:buFontTx/>
              <a:buAutoNum type="arabicPeriod"/>
              <a:defRPr/>
            </a:pPr>
            <a:r>
              <a:rPr lang="es-DO" altLang="es-DO" sz="2000">
                <a:latin typeface="NovareseITCTT"/>
                <a:cs typeface="Times New Roman" pitchFamily="18" charset="0"/>
              </a:rPr>
              <a:t>Si un activo categoría 1 es enajenado o permutado  en el ejercicio, la diferencia entre el valor de venta o permuta y el valor en libro de dicho activo representara una ganancia o pérdida contable, según resulte el caso.</a:t>
            </a:r>
          </a:p>
          <a:p>
            <a:pPr marL="476250" indent="-476250" algn="just">
              <a:buFontTx/>
              <a:buAutoNum type="arabicPeriod"/>
              <a:defRPr/>
            </a:pPr>
            <a:endParaRPr lang="es-DO" altLang="es-DO" sz="2000">
              <a:latin typeface="NovareseITCTT"/>
              <a:cs typeface="Times New Roman" pitchFamily="18" charset="0"/>
            </a:endParaRPr>
          </a:p>
          <a:p>
            <a:pPr marL="476250" indent="-476250" algn="just">
              <a:buFontTx/>
              <a:buAutoNum type="arabicPeriod"/>
              <a:defRPr/>
            </a:pPr>
            <a:r>
              <a:rPr lang="es-DO" altLang="es-DO" sz="2000">
                <a:latin typeface="NovareseITCTT"/>
                <a:cs typeface="Times New Roman" pitchFamily="18" charset="0"/>
              </a:rPr>
              <a:t>Sin embargo, para fines de determinación la ganancia </a:t>
            </a:r>
            <a:r>
              <a:rPr lang="en-US" altLang="es-DO" sz="2000">
                <a:latin typeface="NovareseITCTT"/>
                <a:cs typeface="Times New Roman" pitchFamily="18" charset="0"/>
              </a:rPr>
              <a:t>o p</a:t>
            </a:r>
            <a:r>
              <a:rPr lang="es-DO" altLang="es-DO" sz="2000">
                <a:latin typeface="NovareseITCTT"/>
                <a:cs typeface="Times New Roman" pitchFamily="18" charset="0"/>
              </a:rPr>
              <a:t>é</a:t>
            </a:r>
            <a:r>
              <a:rPr lang="en-US" altLang="es-DO" sz="2000">
                <a:latin typeface="NovareseITCTT"/>
                <a:cs typeface="Times New Roman" pitchFamily="18" charset="0"/>
              </a:rPr>
              <a:t>rdida </a:t>
            </a:r>
            <a:r>
              <a:rPr lang="es-DO" altLang="es-DO" sz="2000">
                <a:latin typeface="NovareseITCTT"/>
                <a:cs typeface="Times New Roman" pitchFamily="18" charset="0"/>
              </a:rPr>
              <a:t>fiscal en la enajenación de un activo categoría I, se deberá tomar el costo histórico  y aplicarle el multiplicador </a:t>
            </a:r>
            <a:r>
              <a:rPr lang="en-US" altLang="es-DO" sz="2000">
                <a:latin typeface="NovareseITCTT"/>
                <a:cs typeface="Times New Roman" pitchFamily="18" charset="0"/>
              </a:rPr>
              <a:t>de</a:t>
            </a:r>
            <a:r>
              <a:rPr lang="es-DO" altLang="es-DO" sz="2000">
                <a:latin typeface="NovareseITCTT"/>
                <a:cs typeface="Times New Roman" pitchFamily="18" charset="0"/>
              </a:rPr>
              <a:t> ajuste por </a:t>
            </a:r>
            <a:r>
              <a:rPr lang="en-US" altLang="es-DO" sz="2000">
                <a:latin typeface="NovareseITCTT"/>
                <a:cs typeface="Times New Roman" pitchFamily="18" charset="0"/>
              </a:rPr>
              <a:t>inflación</a:t>
            </a:r>
            <a:r>
              <a:rPr lang="es-DO" altLang="es-DO" sz="2000">
                <a:latin typeface="NovareseITCTT"/>
                <a:cs typeface="Times New Roman" pitchFamily="18" charset="0"/>
              </a:rPr>
              <a:t>.  La diferencia que resultare entre la ganancia  contable registrada en libros y la determinada mediante el procedimiento fiscal  se  considerará como un ajuste fiscal negativo en la declaración jurada del impuesto sobre la renta (IR-2) </a:t>
            </a:r>
            <a:r>
              <a:rPr lang="en-US" altLang="es-DO" sz="2000">
                <a:latin typeface="NovareseITCTT"/>
                <a:cs typeface="Times New Roman" pitchFamily="18" charset="0"/>
              </a:rPr>
              <a:t>(</a:t>
            </a:r>
            <a:r>
              <a:rPr lang="es-DO" altLang="es-DO" sz="2000">
                <a:latin typeface="NovareseITCTT"/>
                <a:cs typeface="Times New Roman" pitchFamily="18" charset="0"/>
              </a:rPr>
              <a:t>Art. 289 y 41 al 44  del reglamento.</a:t>
            </a:r>
            <a:r>
              <a:rPr lang="en-US" altLang="es-DO" sz="2000">
                <a:latin typeface="NovareseITCTT"/>
                <a:cs typeface="Times New Roman" pitchFamily="18" charset="0"/>
              </a:rPr>
              <a:t>)</a:t>
            </a:r>
            <a:endParaRPr lang="es-DO" altLang="es-DO" sz="2000">
              <a:latin typeface="NovareseITCTT"/>
              <a:cs typeface="Times New Roman" pitchFamily="18" charset="0"/>
            </a:endParaRPr>
          </a:p>
          <a:p>
            <a:pPr marL="476250" indent="-476250" algn="just">
              <a:buNone/>
              <a:defRPr/>
            </a:pPr>
            <a:r>
              <a:rPr lang="es-DO" altLang="es-DO" sz="1000">
                <a:latin typeface="NovareseITCTT"/>
                <a:cs typeface="Times New Roman" pitchFamily="18" charset="0"/>
              </a:rPr>
              <a:t> </a:t>
            </a:r>
          </a:p>
        </p:txBody>
      </p:sp>
      <p:sp>
        <p:nvSpPr>
          <p:cNvPr id="618499" name="Rectangle 3">
            <a:extLst>
              <a:ext uri="{FF2B5EF4-FFF2-40B4-BE49-F238E27FC236}">
                <a16:creationId xmlns:a16="http://schemas.microsoft.com/office/drawing/2014/main" id="{FE4098DA-DC22-4CEB-B6E2-D4C67B685AA2}"/>
              </a:ext>
            </a:extLst>
          </p:cNvPr>
          <p:cNvSpPr>
            <a:spLocks noChangeArrowheads="1"/>
          </p:cNvSpPr>
          <p:nvPr/>
        </p:nvSpPr>
        <p:spPr bwMode="auto">
          <a:xfrm>
            <a:off x="2057400" y="457200"/>
            <a:ext cx="8229600" cy="685800"/>
          </a:xfrm>
          <a:prstGeom prst="rect">
            <a:avLst/>
          </a:prstGeom>
          <a:noFill/>
          <a:ln w="9525">
            <a:noFill/>
            <a:miter lim="800000"/>
            <a:headEnd/>
            <a:tailEnd/>
          </a:ln>
          <a:effectLst/>
        </p:spPr>
        <p:txBody>
          <a:bodyPr lIns="0" tIns="0" rIns="0" bIns="0"/>
          <a:lstStyle/>
          <a:p>
            <a:pPr>
              <a:defRPr/>
            </a:pPr>
            <a:r>
              <a:rPr lang="es-DO" sz="3600" b="1" dirty="0">
                <a:effectLst>
                  <a:outerShdw blurRad="38100" dist="38100" dir="2700000" algn="tl">
                    <a:srgbClr val="C0C0C0"/>
                  </a:outerShdw>
                </a:effectLst>
                <a:latin typeface="Arial Narrow" pitchFamily="34" charset="0"/>
              </a:rPr>
              <a:t>TRATAMIENTO FISCAL:</a:t>
            </a:r>
            <a:r>
              <a:rPr lang="es-DO" sz="4000" b="1" dirty="0">
                <a:effectLst>
                  <a:outerShdw blurRad="38100" dist="38100" dir="2700000" algn="tl">
                    <a:srgbClr val="C0C0C0"/>
                  </a:outerShdw>
                </a:effectLst>
                <a:latin typeface="Arial Narrow" pitchFamily="34" charset="0"/>
              </a:rPr>
              <a:t>  Activos Fijos (6)</a:t>
            </a:r>
            <a:endParaRPr lang="es-DO" sz="3200" b="1" dirty="0">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8C913BEC-9391-4503-90FE-66B5DBC67CB1}"/>
              </a:ext>
            </a:extLst>
          </p:cNvPr>
          <p:cNvSpPr>
            <a:spLocks noGrp="1" noChangeArrowheads="1"/>
          </p:cNvSpPr>
          <p:nvPr>
            <p:ph idx="1"/>
          </p:nvPr>
        </p:nvSpPr>
        <p:spPr>
          <a:xfrm>
            <a:off x="2514601" y="1905000"/>
            <a:ext cx="7777163" cy="3886200"/>
          </a:xfrm>
        </p:spPr>
        <p:txBody>
          <a:bodyPr/>
          <a:lstStyle/>
          <a:p>
            <a:pPr algn="just">
              <a:buFontTx/>
              <a:buNone/>
            </a:pPr>
            <a:r>
              <a:rPr lang="es-DO" altLang="es-DO" sz="1200">
                <a:latin typeface="NovareseITCTT"/>
                <a:cs typeface="Times New Roman" panose="02020603050405020304" pitchFamily="18" charset="0"/>
              </a:rPr>
              <a:t> </a:t>
            </a:r>
          </a:p>
        </p:txBody>
      </p:sp>
      <p:sp>
        <p:nvSpPr>
          <p:cNvPr id="67587" name="Rectangle 3">
            <a:extLst>
              <a:ext uri="{FF2B5EF4-FFF2-40B4-BE49-F238E27FC236}">
                <a16:creationId xmlns:a16="http://schemas.microsoft.com/office/drawing/2014/main" id="{0CE8C54B-1147-4DD6-9895-3B4B429F7444}"/>
              </a:ext>
            </a:extLst>
          </p:cNvPr>
          <p:cNvSpPr>
            <a:spLocks noChangeArrowheads="1"/>
          </p:cNvSpPr>
          <p:nvPr/>
        </p:nvSpPr>
        <p:spPr bwMode="auto">
          <a:xfrm>
            <a:off x="2209800" y="1873250"/>
            <a:ext cx="7696200" cy="349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457200" indent="-457200">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a:spcBef>
                <a:spcPct val="50000"/>
              </a:spcBef>
              <a:buClr>
                <a:srgbClr val="E00000"/>
              </a:buClr>
            </a:pPr>
            <a:r>
              <a:rPr lang="es-DO" altLang="es-DO" sz="2400" b="1">
                <a:solidFill>
                  <a:srgbClr val="008000"/>
                </a:solidFill>
                <a:latin typeface="NovareseITCTT"/>
                <a:cs typeface="Times New Roman" panose="02020603050405020304" pitchFamily="18" charset="0"/>
              </a:rPr>
              <a:t>Retiros Activos Categoría 1</a:t>
            </a:r>
            <a:endParaRPr lang="es-DO" altLang="es-DO" sz="2400">
              <a:solidFill>
                <a:srgbClr val="008000"/>
              </a:solidFill>
              <a:latin typeface="NovareseITCTT"/>
              <a:cs typeface="Times New Roman" panose="02020603050405020304" pitchFamily="18" charset="0"/>
            </a:endParaRPr>
          </a:p>
          <a:p>
            <a:pPr>
              <a:spcBef>
                <a:spcPct val="50000"/>
              </a:spcBef>
              <a:buClr>
                <a:srgbClr val="E00000"/>
              </a:buClr>
            </a:pPr>
            <a:endParaRPr lang="es-DO" altLang="es-DO" sz="1800">
              <a:latin typeface="NovareseITCTT"/>
              <a:cs typeface="Times New Roman" panose="02020603050405020304" pitchFamily="18" charset="0"/>
            </a:endParaRPr>
          </a:p>
          <a:p>
            <a:pPr algn="just">
              <a:spcBef>
                <a:spcPct val="50000"/>
              </a:spcBef>
              <a:buClr>
                <a:srgbClr val="E00000"/>
              </a:buClr>
              <a:buFontTx/>
              <a:buAutoNum type="arabicPeriod"/>
            </a:pPr>
            <a:r>
              <a:rPr lang="es-DO" altLang="es-DO" sz="2000">
                <a:latin typeface="NovareseITCTT"/>
                <a:cs typeface="Times New Roman" panose="02020603050405020304" pitchFamily="18" charset="0"/>
              </a:rPr>
              <a:t>La ganancia en venta de edificaciones es considerada una ganancia de renta  </a:t>
            </a:r>
            <a:r>
              <a:rPr lang="en-US" altLang="es-DO" sz="2000">
                <a:latin typeface="NovareseITCTT"/>
                <a:cs typeface="Times New Roman" panose="02020603050405020304" pitchFamily="18" charset="0"/>
              </a:rPr>
              <a:t>sujeta al pago de impuesto </a:t>
            </a:r>
            <a:r>
              <a:rPr lang="en-US" altLang="es-DO" sz="2000">
                <a:latin typeface="NovareseITCTT"/>
              </a:rPr>
              <a:t> (</a:t>
            </a:r>
            <a:r>
              <a:rPr lang="es-DO" altLang="es-DO" sz="2000">
                <a:latin typeface="NovareseITCTT"/>
                <a:cs typeface="Times New Roman" panose="02020603050405020304" pitchFamily="18" charset="0"/>
              </a:rPr>
              <a:t>Art. 100 del reglamento</a:t>
            </a:r>
            <a:r>
              <a:rPr lang="en-US" altLang="es-DO" sz="2000">
                <a:latin typeface="NovareseITCTT"/>
                <a:cs typeface="Times New Roman" panose="02020603050405020304" pitchFamily="18" charset="0"/>
              </a:rPr>
              <a:t> ).</a:t>
            </a:r>
          </a:p>
          <a:p>
            <a:pPr algn="just">
              <a:spcBef>
                <a:spcPct val="50000"/>
              </a:spcBef>
              <a:buClr>
                <a:srgbClr val="E00000"/>
              </a:buClr>
              <a:buFontTx/>
              <a:buAutoNum type="arabicPeriod"/>
            </a:pPr>
            <a:endParaRPr lang="en-US" altLang="es-DO" sz="2000">
              <a:latin typeface="NovareseITCTT"/>
              <a:cs typeface="Times New Roman" panose="02020603050405020304" pitchFamily="18" charset="0"/>
            </a:endParaRPr>
          </a:p>
          <a:p>
            <a:pPr algn="just">
              <a:spcBef>
                <a:spcPct val="50000"/>
              </a:spcBef>
              <a:buClr>
                <a:srgbClr val="E00000"/>
              </a:buClr>
              <a:buFontTx/>
              <a:buAutoNum type="arabicPeriod"/>
            </a:pPr>
            <a:r>
              <a:rPr lang="es-DO" altLang="es-DO" sz="2000">
                <a:latin typeface="NovareseITCTT"/>
                <a:cs typeface="Times New Roman" panose="02020603050405020304" pitchFamily="18" charset="0"/>
              </a:rPr>
              <a:t>En el caso de los contribuyentes que se acogieron a la amnistía fiscal del año 2001, el valor revaluado bajo esa condición, es admitido para los fines de determinar la ganancia fiscal, siempre que se haya cumplido con lo establecido en la ley 11-01.</a:t>
            </a:r>
          </a:p>
        </p:txBody>
      </p:sp>
      <p:sp>
        <p:nvSpPr>
          <p:cNvPr id="620548" name="Rectangle 4">
            <a:extLst>
              <a:ext uri="{FF2B5EF4-FFF2-40B4-BE49-F238E27FC236}">
                <a16:creationId xmlns:a16="http://schemas.microsoft.com/office/drawing/2014/main" id="{78AED6ED-EC4C-4D09-9E9B-7B7B99AEE627}"/>
              </a:ext>
            </a:extLst>
          </p:cNvPr>
          <p:cNvSpPr>
            <a:spLocks noChangeArrowheads="1"/>
          </p:cNvSpPr>
          <p:nvPr/>
        </p:nvSpPr>
        <p:spPr bwMode="auto">
          <a:xfrm>
            <a:off x="2057400" y="457200"/>
            <a:ext cx="8229600" cy="685800"/>
          </a:xfrm>
          <a:prstGeom prst="rect">
            <a:avLst/>
          </a:prstGeom>
          <a:noFill/>
          <a:ln w="9525">
            <a:noFill/>
            <a:miter lim="800000"/>
            <a:headEnd/>
            <a:tailEnd/>
          </a:ln>
          <a:effectLst/>
        </p:spPr>
        <p:txBody>
          <a:bodyPr lIns="0" tIns="0" rIns="0" bIns="0"/>
          <a:lstStyle/>
          <a:p>
            <a:pPr>
              <a:defRPr/>
            </a:pPr>
            <a:r>
              <a:rPr lang="es-DO" sz="3600" b="1" dirty="0">
                <a:effectLst>
                  <a:outerShdw blurRad="38100" dist="38100" dir="2700000" algn="tl">
                    <a:srgbClr val="C0C0C0"/>
                  </a:outerShdw>
                </a:effectLst>
                <a:latin typeface="Arial Narrow" pitchFamily="34" charset="0"/>
              </a:rPr>
              <a:t>TRATAMIENTO FISCAL:</a:t>
            </a:r>
            <a:r>
              <a:rPr lang="es-DO" sz="4000" b="1" dirty="0">
                <a:effectLst>
                  <a:outerShdw blurRad="38100" dist="38100" dir="2700000" algn="tl">
                    <a:srgbClr val="C0C0C0"/>
                  </a:outerShdw>
                </a:effectLst>
                <a:latin typeface="Arial Narrow" pitchFamily="34" charset="0"/>
              </a:rPr>
              <a:t>  Activos Fijos (7)</a:t>
            </a:r>
            <a:endParaRPr lang="es-DO" sz="3200" b="1" dirty="0">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Rectangle 2">
            <a:extLst>
              <a:ext uri="{FF2B5EF4-FFF2-40B4-BE49-F238E27FC236}">
                <a16:creationId xmlns:a16="http://schemas.microsoft.com/office/drawing/2014/main" id="{93E8F469-FAAD-4BF9-8A7A-30DABD8F74C5}"/>
              </a:ext>
            </a:extLst>
          </p:cNvPr>
          <p:cNvSpPr>
            <a:spLocks noGrp="1" noChangeArrowheads="1"/>
          </p:cNvSpPr>
          <p:nvPr>
            <p:ph idx="1"/>
          </p:nvPr>
        </p:nvSpPr>
        <p:spPr>
          <a:xfrm>
            <a:off x="1981200" y="1428750"/>
            <a:ext cx="8153400" cy="4895850"/>
          </a:xfrm>
        </p:spPr>
        <p:txBody>
          <a:bodyPr>
            <a:normAutofit/>
          </a:bodyPr>
          <a:lstStyle/>
          <a:p>
            <a:pPr marL="365760" indent="-256032" algn="ctr">
              <a:buNone/>
              <a:defRPr/>
            </a:pPr>
            <a:r>
              <a:rPr lang="en-US" b="1" dirty="0">
                <a:solidFill>
                  <a:srgbClr val="008000"/>
                </a:solidFill>
                <a:effectLst>
                  <a:outerShdw blurRad="38100" dist="38100" dir="2700000" algn="tl">
                    <a:srgbClr val="C0C0C0"/>
                  </a:outerShdw>
                </a:effectLst>
                <a:latin typeface="NovareseITCTT" pitchFamily="2" charset="0"/>
                <a:cs typeface="Times New Roman" pitchFamily="18" charset="0"/>
              </a:rPr>
              <a:t> </a:t>
            </a:r>
            <a:r>
              <a:rPr lang="es-DO" b="1" dirty="0">
                <a:solidFill>
                  <a:srgbClr val="008000"/>
                </a:solidFill>
                <a:effectLst>
                  <a:outerShdw blurRad="38100" dist="38100" dir="2700000" algn="tl">
                    <a:srgbClr val="C0C0C0"/>
                  </a:outerShdw>
                </a:effectLst>
                <a:latin typeface="NovareseITCTT" pitchFamily="2" charset="0"/>
                <a:cs typeface="Times New Roman" pitchFamily="18" charset="0"/>
              </a:rPr>
              <a:t>Depreciación </a:t>
            </a:r>
            <a:r>
              <a:rPr lang="en-US" b="1" dirty="0">
                <a:solidFill>
                  <a:srgbClr val="008000"/>
                </a:solidFill>
                <a:effectLst>
                  <a:outerShdw blurRad="38100" dist="38100" dir="2700000" algn="tl">
                    <a:srgbClr val="C0C0C0"/>
                  </a:outerShdw>
                </a:effectLst>
                <a:latin typeface="NovareseITCTT" pitchFamily="2" charset="0"/>
                <a:cs typeface="Times New Roman" pitchFamily="18" charset="0"/>
              </a:rPr>
              <a:t>A</a:t>
            </a:r>
            <a:r>
              <a:rPr lang="es-DO" b="1" dirty="0" err="1">
                <a:solidFill>
                  <a:srgbClr val="008000"/>
                </a:solidFill>
                <a:effectLst>
                  <a:outerShdw blurRad="38100" dist="38100" dir="2700000" algn="tl">
                    <a:srgbClr val="C0C0C0"/>
                  </a:outerShdw>
                </a:effectLst>
                <a:latin typeface="NovareseITCTT" pitchFamily="2" charset="0"/>
                <a:cs typeface="Times New Roman" pitchFamily="18" charset="0"/>
              </a:rPr>
              <a:t>ctivos</a:t>
            </a:r>
            <a:r>
              <a:rPr lang="es-DO" b="1" dirty="0">
                <a:solidFill>
                  <a:srgbClr val="008000"/>
                </a:solidFill>
                <a:effectLst>
                  <a:outerShdw blurRad="38100" dist="38100" dir="2700000" algn="tl">
                    <a:srgbClr val="C0C0C0"/>
                  </a:outerShdw>
                </a:effectLst>
                <a:latin typeface="NovareseITCTT" pitchFamily="2" charset="0"/>
                <a:cs typeface="Times New Roman" pitchFamily="18" charset="0"/>
              </a:rPr>
              <a:t> Categoría</a:t>
            </a:r>
            <a:r>
              <a:rPr lang="en-US" b="1" dirty="0">
                <a:solidFill>
                  <a:srgbClr val="008000"/>
                </a:solidFill>
                <a:effectLst>
                  <a:outerShdw blurRad="38100" dist="38100" dir="2700000" algn="tl">
                    <a:srgbClr val="C0C0C0"/>
                  </a:outerShdw>
                </a:effectLst>
                <a:latin typeface="NovareseITCTT" pitchFamily="2" charset="0"/>
                <a:cs typeface="Times New Roman" pitchFamily="18" charset="0"/>
              </a:rPr>
              <a:t> II y III</a:t>
            </a:r>
            <a:endParaRPr lang="es-DO" b="1" dirty="0">
              <a:solidFill>
                <a:srgbClr val="008000"/>
              </a:solidFill>
              <a:effectLst>
                <a:outerShdw blurRad="38100" dist="38100" dir="2700000" algn="tl">
                  <a:srgbClr val="C0C0C0"/>
                </a:outerShdw>
              </a:effectLst>
              <a:latin typeface="NovareseITCTT" pitchFamily="2" charset="0"/>
              <a:cs typeface="Times New Roman" pitchFamily="18" charset="0"/>
            </a:endParaRPr>
          </a:p>
          <a:p>
            <a:pPr marL="365760" indent="-256032" algn="just">
              <a:buNone/>
              <a:defRPr/>
            </a:pPr>
            <a:endParaRPr lang="es-DO" dirty="0">
              <a:solidFill>
                <a:srgbClr val="008000"/>
              </a:solidFill>
              <a:effectLst>
                <a:outerShdw blurRad="38100" dist="38100" dir="2700000" algn="tl">
                  <a:srgbClr val="C0C0C0"/>
                </a:outerShdw>
              </a:effectLst>
              <a:latin typeface="NovareseITCTT" pitchFamily="2" charset="0"/>
              <a:cs typeface="Times New Roman" pitchFamily="18" charset="0"/>
            </a:endParaRPr>
          </a:p>
          <a:p>
            <a:pPr marL="365760" indent="-256032" algn="just">
              <a:buNone/>
              <a:defRPr/>
            </a:pPr>
            <a:r>
              <a:rPr lang="es-DO" sz="1900" dirty="0">
                <a:solidFill>
                  <a:srgbClr val="F80000"/>
                </a:solidFill>
                <a:latin typeface="NovareseITCTT" pitchFamily="2" charset="0"/>
                <a:cs typeface="Times New Roman" pitchFamily="18" charset="0"/>
              </a:rPr>
              <a:t> </a:t>
            </a:r>
            <a:r>
              <a:rPr lang="es-DO" sz="2000" b="1" dirty="0">
                <a:solidFill>
                  <a:srgbClr val="F80000"/>
                </a:solidFill>
                <a:latin typeface="NovareseITCTT" pitchFamily="2" charset="0"/>
                <a:cs typeface="Times New Roman" pitchFamily="18" charset="0"/>
              </a:rPr>
              <a:t>	1. Inicio de la depreciación</a:t>
            </a:r>
            <a:endParaRPr lang="en-US" sz="2000" b="1" dirty="0">
              <a:solidFill>
                <a:srgbClr val="F80000"/>
              </a:solidFill>
              <a:latin typeface="NovareseITCTT" pitchFamily="2" charset="0"/>
              <a:cs typeface="Times New Roman" pitchFamily="18" charset="0"/>
            </a:endParaRPr>
          </a:p>
          <a:p>
            <a:pPr marL="365760" indent="-256032" algn="just">
              <a:buNone/>
              <a:defRPr/>
            </a:pPr>
            <a:endParaRPr lang="es-DO" sz="800" dirty="0">
              <a:solidFill>
                <a:srgbClr val="F80000"/>
              </a:solidFill>
              <a:latin typeface="NovareseITCTT" pitchFamily="2" charset="0"/>
              <a:cs typeface="Times New Roman" pitchFamily="18" charset="0"/>
            </a:endParaRPr>
          </a:p>
          <a:p>
            <a:pPr marL="365760" indent="-256032" algn="just">
              <a:buNone/>
              <a:defRPr/>
            </a:pPr>
            <a:r>
              <a:rPr lang="es-DO" sz="2000" dirty="0">
                <a:latin typeface="NovareseITCTT" pitchFamily="2" charset="0"/>
                <a:cs typeface="Times New Roman" pitchFamily="18" charset="0"/>
              </a:rPr>
              <a:t> 	</a:t>
            </a:r>
            <a:r>
              <a:rPr lang="es-DO" sz="1700" dirty="0">
                <a:latin typeface="NovareseITCTT" pitchFamily="2" charset="0"/>
                <a:cs typeface="Times New Roman" pitchFamily="18" charset="0"/>
              </a:rPr>
              <a:t>Los activos categoría  II y III, inician su proceso de depreciación a partir del momento en que se incorporan en la cuenta conjunta. La Ley  11-92 establece en su Art. 287 romano IX y en el Art.26  párrafo V, que el valor inicial  para el cómputo de la depreciación  de los bienes depreciables establecidos en la categoría II y III  será el valor de adquisición o construcción.</a:t>
            </a:r>
          </a:p>
          <a:p>
            <a:pPr marL="365760" indent="-256032" algn="just">
              <a:buNone/>
              <a:defRPr/>
            </a:pPr>
            <a:endParaRPr lang="es-DO" sz="1400" dirty="0">
              <a:latin typeface="NovareseITCTT" pitchFamily="2" charset="0"/>
              <a:cs typeface="Times New Roman" pitchFamily="18" charset="0"/>
            </a:endParaRPr>
          </a:p>
          <a:p>
            <a:pPr marL="365760" indent="-256032" algn="just">
              <a:buNone/>
              <a:defRPr/>
            </a:pPr>
            <a:r>
              <a:rPr lang="es-DO" sz="2000" b="1" dirty="0">
                <a:latin typeface="NovareseITCTT" pitchFamily="2" charset="0"/>
                <a:cs typeface="Times New Roman" pitchFamily="18" charset="0"/>
              </a:rPr>
              <a:t>	</a:t>
            </a:r>
            <a:r>
              <a:rPr lang="es-DO" sz="2000" b="1" dirty="0">
                <a:solidFill>
                  <a:srgbClr val="F80000"/>
                </a:solidFill>
                <a:latin typeface="NovareseITCTT" pitchFamily="2" charset="0"/>
                <a:cs typeface="Times New Roman" pitchFamily="18" charset="0"/>
              </a:rPr>
              <a:t>2. Adiciones</a:t>
            </a:r>
            <a:endParaRPr lang="en-US" sz="1000" b="1" dirty="0">
              <a:solidFill>
                <a:srgbClr val="F80000"/>
              </a:solidFill>
              <a:latin typeface="NovareseITCTT" pitchFamily="2" charset="0"/>
              <a:cs typeface="Times New Roman" pitchFamily="18" charset="0"/>
            </a:endParaRPr>
          </a:p>
          <a:p>
            <a:pPr marL="365760" indent="-256032" algn="just">
              <a:buNone/>
              <a:defRPr/>
            </a:pPr>
            <a:endParaRPr lang="es-DO" sz="900" dirty="0">
              <a:solidFill>
                <a:srgbClr val="F80000"/>
              </a:solidFill>
              <a:latin typeface="NovareseITCTT" pitchFamily="2" charset="0"/>
              <a:cs typeface="Times New Roman" pitchFamily="18" charset="0"/>
            </a:endParaRPr>
          </a:p>
          <a:p>
            <a:pPr marL="365760" indent="-256032" algn="just">
              <a:buNone/>
              <a:defRPr/>
            </a:pPr>
            <a:r>
              <a:rPr lang="es-DO" sz="2000" dirty="0">
                <a:latin typeface="NovareseITCTT" pitchFamily="2" charset="0"/>
                <a:cs typeface="Times New Roman" pitchFamily="18" charset="0"/>
              </a:rPr>
              <a:t>	</a:t>
            </a:r>
            <a:r>
              <a:rPr lang="es-DO" sz="1700" dirty="0">
                <a:latin typeface="NovareseITCTT" pitchFamily="2" charset="0"/>
                <a:cs typeface="Times New Roman" pitchFamily="18" charset="0"/>
              </a:rPr>
              <a:t>Cuando se incorpora un activo categoría II y III </a:t>
            </a:r>
            <a:r>
              <a:rPr lang="en-US" sz="1700" dirty="0">
                <a:latin typeface="NovareseITCTT" pitchFamily="2" charset="0"/>
                <a:cs typeface="Times New Roman" pitchFamily="18" charset="0"/>
              </a:rPr>
              <a:t>a la </a:t>
            </a:r>
            <a:r>
              <a:rPr lang="en-US" sz="1700" dirty="0" err="1">
                <a:latin typeface="NovareseITCTT" pitchFamily="2" charset="0"/>
                <a:cs typeface="Times New Roman" pitchFamily="18" charset="0"/>
              </a:rPr>
              <a:t>cuenta</a:t>
            </a:r>
            <a:r>
              <a:rPr lang="en-US" sz="1700" dirty="0">
                <a:latin typeface="NovareseITCTT" pitchFamily="2" charset="0"/>
                <a:cs typeface="Times New Roman" pitchFamily="18" charset="0"/>
              </a:rPr>
              <a:t> </a:t>
            </a:r>
            <a:r>
              <a:rPr lang="en-US" sz="1700" dirty="0" err="1">
                <a:latin typeface="NovareseITCTT" pitchFamily="2" charset="0"/>
                <a:cs typeface="Times New Roman" pitchFamily="18" charset="0"/>
              </a:rPr>
              <a:t>conjunta</a:t>
            </a:r>
            <a:r>
              <a:rPr lang="en-US" sz="1700" dirty="0">
                <a:latin typeface="NovareseITCTT" pitchFamily="2" charset="0"/>
                <a:cs typeface="Times New Roman" pitchFamily="18" charset="0"/>
              </a:rPr>
              <a:t> </a:t>
            </a:r>
            <a:r>
              <a:rPr lang="es-DO" sz="1700" dirty="0">
                <a:latin typeface="NovareseITCTT" pitchFamily="2" charset="0"/>
                <a:cs typeface="Times New Roman" pitchFamily="18" charset="0"/>
              </a:rPr>
              <a:t>se considerara como  adición el 50% (para el primer año) del monto total de </a:t>
            </a:r>
            <a:r>
              <a:rPr lang="en-US" sz="1700" dirty="0">
                <a:latin typeface="NovareseITCTT" pitchFamily="2" charset="0"/>
                <a:cs typeface="Times New Roman" pitchFamily="18" charset="0"/>
              </a:rPr>
              <a:t>  </a:t>
            </a:r>
            <a:r>
              <a:rPr lang="es-DO" sz="1700" dirty="0">
                <a:latin typeface="NovareseITCTT" pitchFamily="2" charset="0"/>
                <a:cs typeface="Times New Roman" pitchFamily="18" charset="0"/>
              </a:rPr>
              <a:t>la misma independientemente de la fecha de adquisición y el restante 50% para el próximo año.</a:t>
            </a:r>
            <a:endParaRPr lang="en-US" sz="1700" dirty="0">
              <a:latin typeface="NovareseITCTT" pitchFamily="2" charset="0"/>
              <a:cs typeface="Times New Roman" pitchFamily="18" charset="0"/>
            </a:endParaRPr>
          </a:p>
        </p:txBody>
      </p:sp>
      <p:sp>
        <p:nvSpPr>
          <p:cNvPr id="622595" name="Rectangle 3">
            <a:extLst>
              <a:ext uri="{FF2B5EF4-FFF2-40B4-BE49-F238E27FC236}">
                <a16:creationId xmlns:a16="http://schemas.microsoft.com/office/drawing/2014/main" id="{FE64ADD1-2589-4AD8-9FB6-ACDB9390AC40}"/>
              </a:ext>
            </a:extLst>
          </p:cNvPr>
          <p:cNvSpPr>
            <a:spLocks noChangeArrowheads="1"/>
          </p:cNvSpPr>
          <p:nvPr/>
        </p:nvSpPr>
        <p:spPr bwMode="auto">
          <a:xfrm>
            <a:off x="2057400" y="457200"/>
            <a:ext cx="8229600" cy="685800"/>
          </a:xfrm>
          <a:prstGeom prst="rect">
            <a:avLst/>
          </a:prstGeom>
          <a:noFill/>
          <a:ln w="9525">
            <a:noFill/>
            <a:miter lim="800000"/>
            <a:headEnd/>
            <a:tailEnd/>
          </a:ln>
          <a:effectLst/>
        </p:spPr>
        <p:txBody>
          <a:bodyPr lIns="0" tIns="0" rIns="0" bIns="0"/>
          <a:lstStyle/>
          <a:p>
            <a:pPr>
              <a:defRPr/>
            </a:pPr>
            <a:r>
              <a:rPr lang="es-DO" sz="3600" b="1">
                <a:solidFill>
                  <a:srgbClr val="FFFFFF"/>
                </a:solidFill>
                <a:effectLst>
                  <a:outerShdw blurRad="38100" dist="38100" dir="2700000" algn="tl">
                    <a:srgbClr val="C0C0C0"/>
                  </a:outerShdw>
                </a:effectLst>
                <a:latin typeface="Arial Narrow" pitchFamily="34" charset="0"/>
              </a:rPr>
              <a:t>TRATAMIENTO FISCAL:</a:t>
            </a:r>
            <a:r>
              <a:rPr lang="es-DO" sz="4000" b="1">
                <a:solidFill>
                  <a:srgbClr val="FFFFFF"/>
                </a:solidFill>
                <a:effectLst>
                  <a:outerShdw blurRad="38100" dist="38100" dir="2700000" algn="tl">
                    <a:srgbClr val="C0C0C0"/>
                  </a:outerShdw>
                </a:effectLst>
                <a:latin typeface="Arial Narrow" pitchFamily="34" charset="0"/>
              </a:rPr>
              <a:t>  Activos Fijos (8)</a:t>
            </a:r>
            <a:endParaRPr lang="es-DO" sz="3200" b="1">
              <a:solidFill>
                <a:srgbClr val="FFFFFF"/>
              </a:solidFill>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BBB7BD4A-50A6-421D-B846-E807D1A7405F}"/>
              </a:ext>
            </a:extLst>
          </p:cNvPr>
          <p:cNvSpPr>
            <a:spLocks noGrp="1" noChangeArrowheads="1"/>
          </p:cNvSpPr>
          <p:nvPr>
            <p:ph idx="1"/>
          </p:nvPr>
        </p:nvSpPr>
        <p:spPr>
          <a:xfrm>
            <a:off x="1905000" y="1600200"/>
            <a:ext cx="8382000" cy="5257800"/>
          </a:xfrm>
        </p:spPr>
        <p:txBody>
          <a:bodyPr/>
          <a:lstStyle/>
          <a:p>
            <a:pPr algn="ctr">
              <a:buFontTx/>
              <a:buNone/>
            </a:pPr>
            <a:r>
              <a:rPr lang="es-DO" altLang="es-DO" sz="1800" b="1">
                <a:solidFill>
                  <a:srgbClr val="008000"/>
                </a:solidFill>
                <a:latin typeface="NovareseITCTT"/>
                <a:cs typeface="Times New Roman" panose="02020603050405020304" pitchFamily="18" charset="0"/>
              </a:rPr>
              <a:t>ACTIVOS FIJOS CATEGORÍA II y III</a:t>
            </a:r>
          </a:p>
          <a:p>
            <a:pPr>
              <a:buFontTx/>
              <a:buNone/>
            </a:pPr>
            <a:r>
              <a:rPr lang="es-DO" altLang="es-DO" sz="1800" b="1">
                <a:solidFill>
                  <a:srgbClr val="F80000"/>
                </a:solidFill>
                <a:latin typeface="NovareseITCTT"/>
                <a:cs typeface="Times New Roman" panose="02020603050405020304" pitchFamily="18" charset="0"/>
              </a:rPr>
              <a:t>   1. Reparaciones y /o Mejoras Capitalizables</a:t>
            </a:r>
            <a:r>
              <a:rPr lang="es-DO" altLang="es-DO" sz="1800" b="1">
                <a:solidFill>
                  <a:srgbClr val="008000"/>
                </a:solidFill>
                <a:latin typeface="NovareseITCTT"/>
                <a:cs typeface="Times New Roman" panose="02020603050405020304" pitchFamily="18" charset="0"/>
              </a:rPr>
              <a:t> </a:t>
            </a:r>
          </a:p>
          <a:p>
            <a:pPr algn="just">
              <a:buFontTx/>
              <a:buNone/>
            </a:pPr>
            <a:r>
              <a:rPr lang="es-DO" altLang="es-DO" sz="1800">
                <a:latin typeface="NovareseITCTT"/>
                <a:cs typeface="Times New Roman" panose="02020603050405020304" pitchFamily="18" charset="0"/>
              </a:rPr>
              <a:t> </a:t>
            </a:r>
          </a:p>
          <a:p>
            <a:pPr algn="just">
              <a:buFontTx/>
              <a:buNone/>
            </a:pPr>
            <a:r>
              <a:rPr lang="es-DO" altLang="es-DO" sz="1800">
                <a:latin typeface="NovareseITCTT"/>
                <a:cs typeface="Times New Roman" panose="02020603050405020304" pitchFamily="18" charset="0"/>
              </a:rPr>
              <a:t>	Cuando se incurran en  un gasto por reparación, se considerara hasta un </a:t>
            </a:r>
            <a:r>
              <a:rPr lang="en-US" altLang="es-DO" sz="1800">
                <a:latin typeface="NovareseITCTT"/>
                <a:cs typeface="Times New Roman" panose="02020603050405020304" pitchFamily="18" charset="0"/>
              </a:rPr>
              <a:t>100</a:t>
            </a:r>
            <a:r>
              <a:rPr lang="es-DO" altLang="es-DO" sz="1800">
                <a:latin typeface="NovareseITCTT"/>
                <a:cs typeface="Times New Roman" panose="02020603050405020304" pitchFamily="18" charset="0"/>
              </a:rPr>
              <a:t>% </a:t>
            </a:r>
            <a:r>
              <a:rPr lang="en-US" altLang="es-DO" sz="1800">
                <a:latin typeface="NovareseITCTT"/>
                <a:cs typeface="Times New Roman" panose="02020603050405020304" pitchFamily="18" charset="0"/>
              </a:rPr>
              <a:t> como gasto deducible.</a:t>
            </a:r>
            <a:endParaRPr lang="en-US" altLang="es-DO" sz="1800">
              <a:latin typeface="NovareseITCTT"/>
            </a:endParaRPr>
          </a:p>
          <a:p>
            <a:pPr>
              <a:buFontTx/>
              <a:buNone/>
            </a:pPr>
            <a:endParaRPr lang="en-US" altLang="es-DO" sz="1800">
              <a:latin typeface="NovareseITCTT"/>
            </a:endParaRPr>
          </a:p>
          <a:p>
            <a:pPr algn="just">
              <a:buFontTx/>
              <a:buNone/>
            </a:pPr>
            <a:r>
              <a:rPr lang="en-US" altLang="es-DO" sz="1800" b="1">
                <a:solidFill>
                  <a:srgbClr val="F80000"/>
                </a:solidFill>
                <a:latin typeface="NovareseITCTT"/>
                <a:cs typeface="Times New Roman" panose="02020603050405020304" pitchFamily="18" charset="0"/>
              </a:rPr>
              <a:t> </a:t>
            </a:r>
            <a:r>
              <a:rPr lang="es-DO" altLang="es-DO" sz="1800" b="1">
                <a:solidFill>
                  <a:srgbClr val="F80000"/>
                </a:solidFill>
                <a:latin typeface="NovareseITCTT"/>
                <a:cs typeface="Times New Roman" panose="02020603050405020304" pitchFamily="18" charset="0"/>
              </a:rPr>
              <a:t>   2. Retiros</a:t>
            </a:r>
            <a:endParaRPr lang="es-DO" altLang="es-DO" sz="1800">
              <a:solidFill>
                <a:srgbClr val="F80000"/>
              </a:solidFill>
              <a:latin typeface="NovareseITCTT"/>
              <a:cs typeface="Times New Roman" panose="02020603050405020304" pitchFamily="18" charset="0"/>
            </a:endParaRPr>
          </a:p>
          <a:p>
            <a:pPr algn="just">
              <a:buFontTx/>
              <a:buNone/>
            </a:pPr>
            <a:r>
              <a:rPr lang="es-DO" altLang="es-DO" sz="1800">
                <a:latin typeface="NovareseITCTT"/>
                <a:cs typeface="Times New Roman" panose="02020603050405020304" pitchFamily="18" charset="0"/>
              </a:rPr>
              <a:t> </a:t>
            </a:r>
          </a:p>
          <a:p>
            <a:pPr algn="just">
              <a:buFontTx/>
              <a:buNone/>
            </a:pPr>
            <a:r>
              <a:rPr lang="es-DO" altLang="es-DO" sz="1800">
                <a:latin typeface="NovareseITCTT"/>
                <a:cs typeface="Times New Roman" panose="02020603050405020304" pitchFamily="18" charset="0"/>
              </a:rPr>
              <a:t>     Cuando un activo categoría II y III fuere enajenado o permutado  en el ejercicio, la diferencia entre el valor de venta o permuta y el valor en libro de dicho activo representara una ganancia o perdida financiera, según resulte el caso. </a:t>
            </a:r>
            <a:r>
              <a:rPr lang="es-DO" altLang="es-DO" sz="1800" b="1">
                <a:solidFill>
                  <a:srgbClr val="000008"/>
                </a:solidFill>
                <a:latin typeface="NovareseITCTT"/>
                <a:cs typeface="Times New Roman" panose="02020603050405020304" pitchFamily="18" charset="0"/>
              </a:rPr>
              <a:t>Para fines fiscales los  activos categoría II y III se retiran  por el  precio de venta  y no se reconocerá  ganancia o pérdida por la venta de dichos activos sino hasta la terminación de la cuenta conjunta. Por tanto, se impugnará la ganancia o pérdida presentada en los estados financieros.</a:t>
            </a:r>
            <a:endParaRPr lang="en-US" altLang="es-DO" sz="1800" b="1">
              <a:solidFill>
                <a:srgbClr val="000008"/>
              </a:solidFill>
              <a:latin typeface="NovareseITCTT"/>
              <a:cs typeface="Times New Roman" panose="02020603050405020304" pitchFamily="18" charset="0"/>
            </a:endParaRPr>
          </a:p>
          <a:p>
            <a:pPr algn="just">
              <a:buFontTx/>
              <a:buNone/>
            </a:pPr>
            <a:endParaRPr lang="en-US" altLang="es-DO" sz="1800" b="1">
              <a:solidFill>
                <a:srgbClr val="000008"/>
              </a:solidFill>
              <a:latin typeface="NovareseITCTT"/>
              <a:cs typeface="Times New Roman" panose="02020603050405020304" pitchFamily="18" charset="0"/>
            </a:endParaRPr>
          </a:p>
        </p:txBody>
      </p:sp>
      <p:sp>
        <p:nvSpPr>
          <p:cNvPr id="624643" name="Rectangle 3">
            <a:extLst>
              <a:ext uri="{FF2B5EF4-FFF2-40B4-BE49-F238E27FC236}">
                <a16:creationId xmlns:a16="http://schemas.microsoft.com/office/drawing/2014/main" id="{A3739C3A-8FF1-41F2-8A65-284C8FA06085}"/>
              </a:ext>
            </a:extLst>
          </p:cNvPr>
          <p:cNvSpPr>
            <a:spLocks noChangeArrowheads="1"/>
          </p:cNvSpPr>
          <p:nvPr/>
        </p:nvSpPr>
        <p:spPr bwMode="auto">
          <a:xfrm>
            <a:off x="2057400" y="457200"/>
            <a:ext cx="8229600" cy="685800"/>
          </a:xfrm>
          <a:prstGeom prst="rect">
            <a:avLst/>
          </a:prstGeom>
          <a:noFill/>
          <a:ln w="9525">
            <a:noFill/>
            <a:miter lim="800000"/>
            <a:headEnd/>
            <a:tailEnd/>
          </a:ln>
          <a:effectLst/>
        </p:spPr>
        <p:txBody>
          <a:bodyPr lIns="0" tIns="0" rIns="0" bIns="0"/>
          <a:lstStyle/>
          <a:p>
            <a:pPr>
              <a:defRPr/>
            </a:pPr>
            <a:r>
              <a:rPr lang="es-DO" sz="3600" b="1">
                <a:solidFill>
                  <a:srgbClr val="FFFFFF"/>
                </a:solidFill>
                <a:effectLst>
                  <a:outerShdw blurRad="38100" dist="38100" dir="2700000" algn="tl">
                    <a:srgbClr val="C0C0C0"/>
                  </a:outerShdw>
                </a:effectLst>
                <a:latin typeface="Arial Narrow" pitchFamily="34" charset="0"/>
              </a:rPr>
              <a:t>TRATAMIENTO FISCAL:</a:t>
            </a:r>
            <a:r>
              <a:rPr lang="es-DO" sz="4000" b="1">
                <a:solidFill>
                  <a:srgbClr val="FFFFFF"/>
                </a:solidFill>
                <a:effectLst>
                  <a:outerShdw blurRad="38100" dist="38100" dir="2700000" algn="tl">
                    <a:srgbClr val="C0C0C0"/>
                  </a:outerShdw>
                </a:effectLst>
                <a:latin typeface="Arial Narrow" pitchFamily="34" charset="0"/>
              </a:rPr>
              <a:t>  Activos Fijos (9)</a:t>
            </a:r>
            <a:endParaRPr lang="es-DO" sz="3200" b="1">
              <a:solidFill>
                <a:srgbClr val="FFFFFF"/>
              </a:solidFill>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0" name="Rectangle 2">
            <a:extLst>
              <a:ext uri="{FF2B5EF4-FFF2-40B4-BE49-F238E27FC236}">
                <a16:creationId xmlns:a16="http://schemas.microsoft.com/office/drawing/2014/main" id="{EA4B94D9-5479-44DA-A94C-CEFC749AF0C2}"/>
              </a:ext>
            </a:extLst>
          </p:cNvPr>
          <p:cNvSpPr>
            <a:spLocks noGrp="1" noChangeArrowheads="1"/>
          </p:cNvSpPr>
          <p:nvPr>
            <p:ph idx="1"/>
          </p:nvPr>
        </p:nvSpPr>
        <p:spPr>
          <a:xfrm>
            <a:off x="1676400" y="1752600"/>
            <a:ext cx="8763000" cy="4724400"/>
          </a:xfrm>
        </p:spPr>
        <p:txBody>
          <a:bodyPr>
            <a:normAutofit/>
          </a:bodyPr>
          <a:lstStyle/>
          <a:p>
            <a:pPr marL="476250" indent="-476250" algn="ctr">
              <a:buNone/>
              <a:defRPr/>
            </a:pPr>
            <a:r>
              <a:rPr lang="en-US" b="1">
                <a:solidFill>
                  <a:srgbClr val="F80000"/>
                </a:solidFill>
                <a:effectLst>
                  <a:outerShdw blurRad="38100" dist="38100" dir="2700000" algn="tl">
                    <a:srgbClr val="C0C0C0"/>
                  </a:outerShdw>
                </a:effectLst>
                <a:latin typeface="NovareseITCTT" pitchFamily="2" charset="0"/>
                <a:cs typeface="Times New Roman" pitchFamily="18" charset="0"/>
              </a:rPr>
              <a:t>Gasto de Mantenimiento</a:t>
            </a:r>
          </a:p>
          <a:p>
            <a:pPr marL="476250" indent="-476250" algn="just">
              <a:buFont typeface="Wingdings 3"/>
              <a:buChar char=""/>
              <a:defRPr/>
            </a:pPr>
            <a:endParaRPr lang="en-US" b="1">
              <a:solidFill>
                <a:srgbClr val="F80000"/>
              </a:solidFill>
              <a:effectLst>
                <a:outerShdw blurRad="38100" dist="38100" dir="2700000" algn="tl">
                  <a:srgbClr val="C0C0C0"/>
                </a:outerShdw>
              </a:effectLst>
              <a:latin typeface="NovareseITCTT" pitchFamily="2" charset="0"/>
              <a:cs typeface="Times New Roman" pitchFamily="18" charset="0"/>
            </a:endParaRPr>
          </a:p>
          <a:p>
            <a:pPr marL="476250" indent="-476250" algn="just">
              <a:buFontTx/>
              <a:buAutoNum type="arabicPeriod"/>
              <a:defRPr/>
            </a:pPr>
            <a:r>
              <a:rPr lang="es-DO" sz="2000">
                <a:latin typeface="NovareseITCTT" pitchFamily="2" charset="0"/>
                <a:cs typeface="Times New Roman" pitchFamily="18" charset="0"/>
              </a:rPr>
              <a:t>El gasto de mantenimiento para las tres categorías de activos, es admitido por la Ley en un 100%.  El Código Tributario consigna como gastos de mantenimiento aquellos necesarios para mantener el buen funcionamiento de los activos sin que </a:t>
            </a:r>
            <a:r>
              <a:rPr lang="en-US" sz="2000">
                <a:latin typeface="NovareseITCTT" pitchFamily="2" charset="0"/>
                <a:cs typeface="Times New Roman" pitchFamily="18" charset="0"/>
              </a:rPr>
              <a:t>éste </a:t>
            </a:r>
            <a:r>
              <a:rPr lang="es-DO" sz="2000">
                <a:latin typeface="NovareseITCTT" pitchFamily="2" charset="0"/>
                <a:cs typeface="Times New Roman" pitchFamily="18" charset="0"/>
              </a:rPr>
              <a:t>extienda su vida útil.</a:t>
            </a:r>
          </a:p>
          <a:p>
            <a:pPr marL="476250" indent="-476250" algn="just">
              <a:buFontTx/>
              <a:buAutoNum type="arabicPeriod"/>
              <a:defRPr/>
            </a:pPr>
            <a:endParaRPr lang="es-DO" sz="2000">
              <a:latin typeface="NovareseITCTT" pitchFamily="2" charset="0"/>
              <a:cs typeface="Times New Roman" pitchFamily="18" charset="0"/>
            </a:endParaRPr>
          </a:p>
          <a:p>
            <a:pPr marL="476250" indent="-476250" algn="just">
              <a:buFontTx/>
              <a:buAutoNum type="arabicPeriod"/>
              <a:defRPr/>
            </a:pPr>
            <a:r>
              <a:rPr lang="es-DO" sz="2000">
                <a:latin typeface="NovareseITCTT" pitchFamily="2" charset="0"/>
                <a:cs typeface="Times New Roman" pitchFamily="18" charset="0"/>
              </a:rPr>
              <a:t>Las piezas se considerarán mantenimiento siempre que su vida útil no exceda de un año. (Art. 26 párrafo III. y IV del Reglamento 139-98).</a:t>
            </a:r>
            <a:endParaRPr lang="en-US" sz="2000">
              <a:latin typeface="NovareseITCTT" pitchFamily="2" charset="0"/>
              <a:cs typeface="Times New Roman" pitchFamily="18" charset="0"/>
            </a:endParaRPr>
          </a:p>
          <a:p>
            <a:pPr marL="476250" indent="-476250" algn="just">
              <a:buFontTx/>
              <a:buAutoNum type="arabicPeriod"/>
              <a:defRPr/>
            </a:pPr>
            <a:endParaRPr lang="en-US" sz="2000">
              <a:latin typeface="NovareseITCTT" pitchFamily="2" charset="0"/>
              <a:cs typeface="Times New Roman" pitchFamily="18" charset="0"/>
            </a:endParaRPr>
          </a:p>
          <a:p>
            <a:pPr marL="476250" indent="-476250" algn="just">
              <a:buFontTx/>
              <a:buAutoNum type="arabicPeriod"/>
              <a:defRPr/>
            </a:pPr>
            <a:r>
              <a:rPr lang="es-DO" sz="2000">
                <a:latin typeface="NovareseITCTT" pitchFamily="2" charset="0"/>
                <a:cs typeface="Times New Roman" pitchFamily="18" charset="0"/>
              </a:rPr>
              <a:t>El gasto de mantenimiento s</a:t>
            </a:r>
            <a:r>
              <a:rPr lang="en-US" sz="2000">
                <a:latin typeface="NovareseITCTT" pitchFamily="2" charset="0"/>
                <a:cs typeface="Times New Roman" pitchFamily="18" charset="0"/>
              </a:rPr>
              <a:t>e deben contabilizar </a:t>
            </a:r>
            <a:r>
              <a:rPr lang="es-DO" sz="2000">
                <a:latin typeface="NovareseITCTT" pitchFamily="2" charset="0"/>
                <a:cs typeface="Times New Roman" pitchFamily="18" charset="0"/>
              </a:rPr>
              <a:t>por </a:t>
            </a:r>
            <a:r>
              <a:rPr lang="en-US" sz="2000">
                <a:latin typeface="NovareseITCTT" pitchFamily="2" charset="0"/>
                <a:cs typeface="Times New Roman" pitchFamily="18" charset="0"/>
              </a:rPr>
              <a:t>separado  de las reparaciones. A pesar de lo establecido en el Reglamento, en la actualidad este requisito resulta válido para los activos categor</a:t>
            </a:r>
            <a:r>
              <a:rPr lang="es-DO" sz="2000">
                <a:latin typeface="NovareseITCTT" pitchFamily="2" charset="0"/>
                <a:cs typeface="Times New Roman" pitchFamily="18" charset="0"/>
              </a:rPr>
              <a:t>í</a:t>
            </a:r>
            <a:r>
              <a:rPr lang="en-US" sz="2000">
                <a:latin typeface="NovareseITCTT" pitchFamily="2" charset="0"/>
                <a:cs typeface="Times New Roman" pitchFamily="18" charset="0"/>
              </a:rPr>
              <a:t>a 2 y 3.</a:t>
            </a:r>
            <a:endParaRPr lang="es-DO" sz="2000">
              <a:latin typeface="NovareseITCTT" pitchFamily="2" charset="0"/>
              <a:cs typeface="Times New Roman" pitchFamily="18" charset="0"/>
            </a:endParaRPr>
          </a:p>
        </p:txBody>
      </p:sp>
      <p:sp>
        <p:nvSpPr>
          <p:cNvPr id="626691" name="Rectangle 3">
            <a:extLst>
              <a:ext uri="{FF2B5EF4-FFF2-40B4-BE49-F238E27FC236}">
                <a16:creationId xmlns:a16="http://schemas.microsoft.com/office/drawing/2014/main" id="{8A71517B-C658-4BE3-A595-B6223F5F4357}"/>
              </a:ext>
            </a:extLst>
          </p:cNvPr>
          <p:cNvSpPr>
            <a:spLocks noChangeArrowheads="1"/>
          </p:cNvSpPr>
          <p:nvPr/>
        </p:nvSpPr>
        <p:spPr bwMode="auto">
          <a:xfrm>
            <a:off x="2057400" y="457200"/>
            <a:ext cx="8229600" cy="685800"/>
          </a:xfrm>
          <a:prstGeom prst="rect">
            <a:avLst/>
          </a:prstGeom>
          <a:noFill/>
          <a:ln w="9525">
            <a:noFill/>
            <a:miter lim="800000"/>
            <a:headEnd/>
            <a:tailEnd/>
          </a:ln>
          <a:effectLst/>
        </p:spPr>
        <p:txBody>
          <a:bodyPr lIns="0" tIns="0" rIns="0" bIns="0"/>
          <a:lstStyle/>
          <a:p>
            <a:pPr>
              <a:defRPr/>
            </a:pPr>
            <a:r>
              <a:rPr lang="es-DO" sz="3600" b="1">
                <a:solidFill>
                  <a:srgbClr val="FFFFFF"/>
                </a:solidFill>
                <a:effectLst>
                  <a:outerShdw blurRad="38100" dist="38100" dir="2700000" algn="tl">
                    <a:srgbClr val="C0C0C0"/>
                  </a:outerShdw>
                </a:effectLst>
                <a:latin typeface="Arial Narrow" pitchFamily="34" charset="0"/>
              </a:rPr>
              <a:t>TRATAMIENTO FISCAL:</a:t>
            </a:r>
            <a:r>
              <a:rPr lang="es-DO" sz="4000" b="1">
                <a:solidFill>
                  <a:srgbClr val="FFFFFF"/>
                </a:solidFill>
                <a:effectLst>
                  <a:outerShdw blurRad="38100" dist="38100" dir="2700000" algn="tl">
                    <a:srgbClr val="C0C0C0"/>
                  </a:outerShdw>
                </a:effectLst>
                <a:latin typeface="Arial Narrow" pitchFamily="34" charset="0"/>
              </a:rPr>
              <a:t>  Activos Fijos (10)</a:t>
            </a:r>
            <a:endParaRPr lang="es-DO" sz="3200" b="1">
              <a:solidFill>
                <a:srgbClr val="FFFFFF"/>
              </a:solidFill>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8" name="Rectangle 2">
            <a:extLst>
              <a:ext uri="{FF2B5EF4-FFF2-40B4-BE49-F238E27FC236}">
                <a16:creationId xmlns:a16="http://schemas.microsoft.com/office/drawing/2014/main" id="{83888475-A367-4D92-B1CB-DFA1E4900EFD}"/>
              </a:ext>
            </a:extLst>
          </p:cNvPr>
          <p:cNvSpPr>
            <a:spLocks noGrp="1" noChangeArrowheads="1"/>
          </p:cNvSpPr>
          <p:nvPr>
            <p:ph idx="1"/>
          </p:nvPr>
        </p:nvSpPr>
        <p:spPr>
          <a:xfrm>
            <a:off x="2438400" y="2068514"/>
            <a:ext cx="7696200" cy="3417887"/>
          </a:xfrm>
        </p:spPr>
        <p:txBody>
          <a:bodyPr>
            <a:normAutofit lnSpcReduction="10000"/>
          </a:bodyPr>
          <a:lstStyle/>
          <a:p>
            <a:pPr marL="365760" indent="-256032" algn="ctr">
              <a:buNone/>
              <a:defRPr/>
            </a:pPr>
            <a:r>
              <a:rPr lang="es-DO" b="1" dirty="0">
                <a:solidFill>
                  <a:srgbClr val="008000"/>
                </a:solidFill>
                <a:effectLst>
                  <a:outerShdw blurRad="38100" dist="38100" dir="2700000" algn="tl">
                    <a:srgbClr val="C0C0C0"/>
                  </a:outerShdw>
                </a:effectLst>
                <a:latin typeface="NovareseITCTT" pitchFamily="2" charset="0"/>
                <a:cs typeface="Times New Roman" pitchFamily="18" charset="0"/>
              </a:rPr>
              <a:t>Depreciación Activos Dados en Arrendamientos</a:t>
            </a:r>
            <a:r>
              <a:rPr lang="en-US" b="1" dirty="0">
                <a:solidFill>
                  <a:srgbClr val="008000"/>
                </a:solidFill>
                <a:effectLst>
                  <a:outerShdw blurRad="38100" dist="38100" dir="2700000" algn="tl">
                    <a:srgbClr val="C0C0C0"/>
                  </a:outerShdw>
                </a:effectLst>
                <a:latin typeface="NovareseITCTT" pitchFamily="2" charset="0"/>
                <a:cs typeface="Times New Roman" pitchFamily="18" charset="0"/>
              </a:rPr>
              <a:t> </a:t>
            </a:r>
            <a:endParaRPr lang="es-DO" b="1" dirty="0">
              <a:solidFill>
                <a:srgbClr val="008000"/>
              </a:solidFill>
              <a:effectLst>
                <a:outerShdw blurRad="38100" dist="38100" dir="2700000" algn="tl">
                  <a:srgbClr val="C0C0C0"/>
                </a:outerShdw>
              </a:effectLst>
              <a:latin typeface="NovareseITCTT" pitchFamily="2" charset="0"/>
              <a:cs typeface="Times New Roman" pitchFamily="18" charset="0"/>
            </a:endParaRPr>
          </a:p>
          <a:p>
            <a:pPr marL="365760" indent="-256032" algn="ctr">
              <a:buNone/>
              <a:defRPr/>
            </a:pPr>
            <a:r>
              <a:rPr lang="en-US" sz="2000" b="1" dirty="0">
                <a:solidFill>
                  <a:srgbClr val="008000"/>
                </a:solidFill>
                <a:effectLst>
                  <a:outerShdw blurRad="38100" dist="38100" dir="2700000" algn="tl">
                    <a:srgbClr val="C0C0C0"/>
                  </a:outerShdw>
                </a:effectLst>
                <a:latin typeface="NovareseITCTT" pitchFamily="2" charset="0"/>
                <a:cs typeface="Times New Roman" pitchFamily="18" charset="0"/>
              </a:rPr>
              <a:t>(art</a:t>
            </a:r>
            <a:r>
              <a:rPr lang="es-DO" sz="2000" b="1" dirty="0" err="1">
                <a:solidFill>
                  <a:srgbClr val="008000"/>
                </a:solidFill>
                <a:effectLst>
                  <a:outerShdw blurRad="38100" dist="38100" dir="2700000" algn="tl">
                    <a:srgbClr val="C0C0C0"/>
                  </a:outerShdw>
                </a:effectLst>
                <a:latin typeface="NovareseITCTT" pitchFamily="2" charset="0"/>
                <a:cs typeface="Times New Roman" pitchFamily="18" charset="0"/>
              </a:rPr>
              <a:t>ículo</a:t>
            </a:r>
            <a:r>
              <a:rPr lang="es-DO" sz="2000" b="1" dirty="0">
                <a:solidFill>
                  <a:srgbClr val="008000"/>
                </a:solidFill>
                <a:effectLst>
                  <a:outerShdw blurRad="38100" dist="38100" dir="2700000" algn="tl">
                    <a:srgbClr val="C0C0C0"/>
                  </a:outerShdw>
                </a:effectLst>
                <a:latin typeface="NovareseITCTT" pitchFamily="2" charset="0"/>
                <a:cs typeface="Times New Roman" pitchFamily="18" charset="0"/>
              </a:rPr>
              <a:t> </a:t>
            </a:r>
            <a:r>
              <a:rPr lang="en-US" sz="2000" b="1" dirty="0">
                <a:solidFill>
                  <a:srgbClr val="008000"/>
                </a:solidFill>
                <a:effectLst>
                  <a:outerShdw blurRad="38100" dist="38100" dir="2700000" algn="tl">
                    <a:srgbClr val="C0C0C0"/>
                  </a:outerShdw>
                </a:effectLst>
                <a:latin typeface="NovareseITCTT" pitchFamily="2" charset="0"/>
                <a:cs typeface="Times New Roman" pitchFamily="18" charset="0"/>
              </a:rPr>
              <a:t>287 Ley 11-92 )</a:t>
            </a:r>
            <a:endParaRPr lang="es-DO" sz="2000" b="1" dirty="0">
              <a:solidFill>
                <a:srgbClr val="008000"/>
              </a:solidFill>
              <a:effectLst>
                <a:outerShdw blurRad="38100" dist="38100" dir="2700000" algn="tl">
                  <a:srgbClr val="C0C0C0"/>
                </a:outerShdw>
              </a:effectLst>
              <a:latin typeface="NovareseITCTT" pitchFamily="2" charset="0"/>
              <a:cs typeface="Times New Roman" pitchFamily="18" charset="0"/>
            </a:endParaRPr>
          </a:p>
          <a:p>
            <a:pPr marL="365760" indent="-256032" algn="just">
              <a:buNone/>
              <a:defRPr/>
            </a:pPr>
            <a:endParaRPr lang="es-DO" sz="2000" b="1" dirty="0">
              <a:solidFill>
                <a:srgbClr val="008000"/>
              </a:solidFill>
              <a:effectLst>
                <a:outerShdw blurRad="38100" dist="38100" dir="2700000" algn="tl">
                  <a:srgbClr val="C0C0C0"/>
                </a:outerShdw>
              </a:effectLst>
              <a:latin typeface="NovareseITCTT" pitchFamily="2" charset="0"/>
              <a:cs typeface="Times New Roman" pitchFamily="18" charset="0"/>
            </a:endParaRPr>
          </a:p>
          <a:p>
            <a:pPr marL="365760" indent="-256032" algn="just">
              <a:buNone/>
              <a:defRPr/>
            </a:pPr>
            <a:r>
              <a:rPr lang="en-US" sz="2100" dirty="0">
                <a:latin typeface="NovareseITCTT" pitchFamily="2" charset="0"/>
                <a:cs typeface="Times New Roman" pitchFamily="18" charset="0"/>
              </a:rPr>
              <a:t>	</a:t>
            </a:r>
            <a:r>
              <a:rPr lang="es-DO" sz="2100" dirty="0">
                <a:latin typeface="NovareseITCTT" pitchFamily="2" charset="0"/>
                <a:cs typeface="Times New Roman" pitchFamily="18" charset="0"/>
              </a:rPr>
              <a:t>Los activos fijos dados en arrendamiento se</a:t>
            </a:r>
            <a:r>
              <a:rPr lang="en-US" sz="2100" dirty="0">
                <a:latin typeface="NovareseITCTT" pitchFamily="2" charset="0"/>
                <a:cs typeface="Times New Roman" pitchFamily="18" charset="0"/>
              </a:rPr>
              <a:t> </a:t>
            </a:r>
            <a:r>
              <a:rPr lang="es-DO" sz="2100" dirty="0">
                <a:latin typeface="NovareseITCTT" pitchFamily="2" charset="0"/>
                <a:cs typeface="Times New Roman" pitchFamily="18" charset="0"/>
              </a:rPr>
              <a:t>depreciaran de acuerdo a los siguientes</a:t>
            </a:r>
            <a:r>
              <a:rPr lang="en-US" sz="2100" dirty="0">
                <a:latin typeface="NovareseITCTT" pitchFamily="2" charset="0"/>
                <a:cs typeface="Times New Roman" pitchFamily="18" charset="0"/>
              </a:rPr>
              <a:t> </a:t>
            </a:r>
            <a:r>
              <a:rPr lang="es-DO" sz="2100" dirty="0">
                <a:latin typeface="NovareseITCTT" pitchFamily="2" charset="0"/>
                <a:cs typeface="Times New Roman" pitchFamily="18" charset="0"/>
              </a:rPr>
              <a:t>porcentajes:</a:t>
            </a:r>
          </a:p>
          <a:p>
            <a:pPr marL="365760" indent="-256032" algn="just">
              <a:buNone/>
              <a:defRPr/>
            </a:pPr>
            <a:endParaRPr lang="es-DO" sz="2100" dirty="0">
              <a:latin typeface="NovareseITCTT" pitchFamily="2" charset="0"/>
              <a:cs typeface="Times New Roman" pitchFamily="18" charset="0"/>
            </a:endParaRPr>
          </a:p>
          <a:p>
            <a:pPr marL="365760" indent="-256032" algn="just">
              <a:buNone/>
              <a:defRPr/>
            </a:pPr>
            <a:r>
              <a:rPr lang="en-US" sz="2100" dirty="0">
                <a:latin typeface="NovareseITCTT" pitchFamily="2" charset="0"/>
                <a:cs typeface="Times New Roman" pitchFamily="18" charset="0"/>
              </a:rPr>
              <a:t>			</a:t>
            </a:r>
            <a:r>
              <a:rPr lang="es-DO" sz="2100" b="1" dirty="0">
                <a:solidFill>
                  <a:srgbClr val="990000"/>
                </a:solidFill>
                <a:latin typeface="NovareseITCTT" pitchFamily="2" charset="0"/>
                <a:cs typeface="Times New Roman" pitchFamily="18" charset="0"/>
              </a:rPr>
              <a:t>Categoría I		               5%</a:t>
            </a:r>
          </a:p>
          <a:p>
            <a:pPr marL="365760" indent="-256032" algn="just">
              <a:buNone/>
              <a:defRPr/>
            </a:pPr>
            <a:r>
              <a:rPr lang="en-US" sz="2100" b="1" dirty="0">
                <a:solidFill>
                  <a:srgbClr val="990000"/>
                </a:solidFill>
                <a:latin typeface="NovareseITCTT" pitchFamily="2" charset="0"/>
                <a:cs typeface="Times New Roman" pitchFamily="18" charset="0"/>
              </a:rPr>
              <a:t>			</a:t>
            </a:r>
            <a:r>
              <a:rPr lang="es-DO" sz="2100" b="1" dirty="0">
                <a:solidFill>
                  <a:srgbClr val="990000"/>
                </a:solidFill>
                <a:latin typeface="NovareseITCTT" pitchFamily="2" charset="0"/>
                <a:cs typeface="Times New Roman" pitchFamily="18" charset="0"/>
              </a:rPr>
              <a:t>Categoría II		50%</a:t>
            </a:r>
          </a:p>
          <a:p>
            <a:pPr marL="365760" indent="-256032">
              <a:buNone/>
              <a:defRPr/>
            </a:pPr>
            <a:r>
              <a:rPr lang="en-US" sz="2100" b="1" dirty="0">
                <a:solidFill>
                  <a:srgbClr val="990000"/>
                </a:solidFill>
                <a:latin typeface="NovareseITCTT" pitchFamily="2" charset="0"/>
                <a:cs typeface="Times New Roman" pitchFamily="18" charset="0"/>
              </a:rPr>
              <a:t>			</a:t>
            </a:r>
            <a:r>
              <a:rPr lang="es-DO" sz="2100" b="1" dirty="0">
                <a:solidFill>
                  <a:srgbClr val="990000"/>
                </a:solidFill>
                <a:latin typeface="NovareseITCTT" pitchFamily="2" charset="0"/>
                <a:cs typeface="Times New Roman" pitchFamily="18" charset="0"/>
              </a:rPr>
              <a:t>Categoría III		30%</a:t>
            </a:r>
            <a:r>
              <a:rPr lang="en-US" sz="2100" b="1" dirty="0">
                <a:solidFill>
                  <a:srgbClr val="990000"/>
                </a:solidFill>
                <a:latin typeface="NovareseITCTT" pitchFamily="2" charset="0"/>
              </a:rPr>
              <a:t> </a:t>
            </a:r>
          </a:p>
        </p:txBody>
      </p:sp>
      <p:sp>
        <p:nvSpPr>
          <p:cNvPr id="628739" name="Rectangle 3">
            <a:extLst>
              <a:ext uri="{FF2B5EF4-FFF2-40B4-BE49-F238E27FC236}">
                <a16:creationId xmlns:a16="http://schemas.microsoft.com/office/drawing/2014/main" id="{BE86865A-3369-4D98-8414-494C75FC8DEE}"/>
              </a:ext>
            </a:extLst>
          </p:cNvPr>
          <p:cNvSpPr>
            <a:spLocks noChangeArrowheads="1"/>
          </p:cNvSpPr>
          <p:nvPr/>
        </p:nvSpPr>
        <p:spPr bwMode="auto">
          <a:xfrm>
            <a:off x="2057400" y="457200"/>
            <a:ext cx="8229600" cy="685800"/>
          </a:xfrm>
          <a:prstGeom prst="rect">
            <a:avLst/>
          </a:prstGeom>
          <a:noFill/>
          <a:ln w="9525">
            <a:noFill/>
            <a:miter lim="800000"/>
            <a:headEnd/>
            <a:tailEnd/>
          </a:ln>
          <a:effectLst/>
        </p:spPr>
        <p:txBody>
          <a:bodyPr lIns="0" tIns="0" rIns="0" bIns="0"/>
          <a:lstStyle/>
          <a:p>
            <a:pPr>
              <a:defRPr/>
            </a:pPr>
            <a:r>
              <a:rPr lang="es-DO" sz="3600" b="1">
                <a:solidFill>
                  <a:srgbClr val="FFFFFF"/>
                </a:solidFill>
                <a:effectLst>
                  <a:outerShdw blurRad="38100" dist="38100" dir="2700000" algn="tl">
                    <a:srgbClr val="C0C0C0"/>
                  </a:outerShdw>
                </a:effectLst>
                <a:latin typeface="Arial Narrow" pitchFamily="34" charset="0"/>
              </a:rPr>
              <a:t>TRATAMIENTO FISCAL:</a:t>
            </a:r>
            <a:r>
              <a:rPr lang="es-DO" sz="4000" b="1">
                <a:solidFill>
                  <a:srgbClr val="FFFFFF"/>
                </a:solidFill>
                <a:effectLst>
                  <a:outerShdw blurRad="38100" dist="38100" dir="2700000" algn="tl">
                    <a:srgbClr val="C0C0C0"/>
                  </a:outerShdw>
                </a:effectLst>
                <a:latin typeface="Arial Narrow" pitchFamily="34" charset="0"/>
              </a:rPr>
              <a:t>  Activos Fijos (11)</a:t>
            </a:r>
            <a:endParaRPr lang="es-DO" sz="3200" b="1">
              <a:solidFill>
                <a:srgbClr val="FFFFFF"/>
              </a:solidFill>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3">
            <a:extLst>
              <a:ext uri="{FF2B5EF4-FFF2-40B4-BE49-F238E27FC236}">
                <a16:creationId xmlns:a16="http://schemas.microsoft.com/office/drawing/2014/main" id="{0247A55A-B423-4150-8E0C-9FEA26325AE5}"/>
              </a:ext>
            </a:extLst>
          </p:cNvPr>
          <p:cNvSpPr>
            <a:spLocks noGrp="1" noChangeArrowheads="1"/>
          </p:cNvSpPr>
          <p:nvPr>
            <p:ph idx="1"/>
          </p:nvPr>
        </p:nvSpPr>
        <p:spPr>
          <a:xfrm>
            <a:off x="2286000" y="2209800"/>
            <a:ext cx="7696200" cy="4267200"/>
          </a:xfrm>
        </p:spPr>
        <p:txBody>
          <a:bodyPr>
            <a:normAutofit fontScale="92500"/>
          </a:bodyPr>
          <a:lstStyle/>
          <a:p>
            <a:pPr marL="476250" indent="-476250" algn="just">
              <a:buNone/>
            </a:pPr>
            <a:r>
              <a:rPr lang="en-US" altLang="es-DO" b="1">
                <a:solidFill>
                  <a:srgbClr val="F80000"/>
                </a:solidFill>
                <a:latin typeface="NovareseITCTT"/>
                <a:cs typeface="Times New Roman" panose="02020603050405020304" pitchFamily="18" charset="0"/>
              </a:rPr>
              <a:t>1	Clasifica</a:t>
            </a:r>
            <a:r>
              <a:rPr lang="es-DO" altLang="es-DO" b="1">
                <a:solidFill>
                  <a:srgbClr val="F80000"/>
                </a:solidFill>
                <a:latin typeface="NovareseITCTT"/>
                <a:cs typeface="Times New Roman" panose="02020603050405020304" pitchFamily="18" charset="0"/>
              </a:rPr>
              <a:t>c</a:t>
            </a:r>
            <a:r>
              <a:rPr lang="en-US" altLang="es-DO" b="1">
                <a:solidFill>
                  <a:srgbClr val="F80000"/>
                </a:solidFill>
                <a:latin typeface="NovareseITCTT"/>
                <a:cs typeface="Times New Roman" panose="02020603050405020304" pitchFamily="18" charset="0"/>
              </a:rPr>
              <a:t>ión</a:t>
            </a:r>
          </a:p>
          <a:p>
            <a:pPr marL="476250" indent="-476250" algn="just">
              <a:buNone/>
            </a:pPr>
            <a:endParaRPr lang="en-US" altLang="es-DO" sz="1400" b="1">
              <a:solidFill>
                <a:srgbClr val="F80000"/>
              </a:solidFill>
              <a:latin typeface="NovareseITCTT"/>
              <a:cs typeface="Times New Roman" panose="02020603050405020304" pitchFamily="18" charset="0"/>
            </a:endParaRPr>
          </a:p>
          <a:p>
            <a:pPr marL="933450" lvl="1" indent="-476250" algn="just"/>
            <a:r>
              <a:rPr lang="es-DO" altLang="es-DO" sz="2000">
                <a:latin typeface="NovareseITCTT"/>
                <a:cs typeface="Times New Roman" panose="02020603050405020304" pitchFamily="18" charset="0"/>
              </a:rPr>
              <a:t>Terrenos</a:t>
            </a:r>
            <a:r>
              <a:rPr lang="es-DO" altLang="es-DO" sz="2000" b="1">
                <a:latin typeface="NovareseITCTT"/>
                <a:cs typeface="Times New Roman" panose="02020603050405020304" pitchFamily="18" charset="0"/>
              </a:rPr>
              <a:t> </a:t>
            </a:r>
            <a:endParaRPr lang="en-US" altLang="es-DO" sz="2000" b="1">
              <a:latin typeface="NovareseITCTT"/>
              <a:cs typeface="Times New Roman" panose="02020603050405020304" pitchFamily="18" charset="0"/>
            </a:endParaRPr>
          </a:p>
          <a:p>
            <a:pPr marL="933450" lvl="1" indent="-476250" algn="just"/>
            <a:r>
              <a:rPr lang="en-US" altLang="es-DO" sz="2000">
                <a:latin typeface="NovareseITCTT"/>
                <a:cs typeface="Times New Roman" panose="02020603050405020304" pitchFamily="18" charset="0"/>
              </a:rPr>
              <a:t>Activos en Proceso</a:t>
            </a:r>
            <a:endParaRPr lang="es-DO" altLang="es-DO" sz="2000">
              <a:latin typeface="NovareseITCTT"/>
              <a:cs typeface="Times New Roman" panose="02020603050405020304" pitchFamily="18" charset="0"/>
            </a:endParaRPr>
          </a:p>
          <a:p>
            <a:pPr marL="476250" indent="-476250" algn="just">
              <a:buNone/>
            </a:pPr>
            <a:r>
              <a:rPr lang="es-DO" altLang="es-DO">
                <a:latin typeface="NovareseITCTT"/>
                <a:cs typeface="Times New Roman" panose="02020603050405020304" pitchFamily="18" charset="0"/>
              </a:rPr>
              <a:t> </a:t>
            </a:r>
            <a:r>
              <a:rPr lang="es-DO" altLang="es-DO" sz="1900">
                <a:latin typeface="NovareseITCTT"/>
                <a:cs typeface="Times New Roman" panose="02020603050405020304" pitchFamily="18" charset="0"/>
              </a:rPr>
              <a:t>	</a:t>
            </a:r>
            <a:endParaRPr lang="en-US" altLang="es-DO" sz="1900">
              <a:latin typeface="NovareseITCTT"/>
              <a:cs typeface="Times New Roman" panose="02020603050405020304" pitchFamily="18" charset="0"/>
            </a:endParaRPr>
          </a:p>
          <a:p>
            <a:pPr marL="476250" indent="-476250" algn="just">
              <a:buFontTx/>
              <a:buAutoNum type="arabicPlain" startAt="2"/>
            </a:pPr>
            <a:r>
              <a:rPr lang="en-US" altLang="es-DO" b="1">
                <a:solidFill>
                  <a:srgbClr val="F80000"/>
                </a:solidFill>
                <a:latin typeface="NovareseITCTT"/>
                <a:cs typeface="Times New Roman" panose="02020603050405020304" pitchFamily="18" charset="0"/>
              </a:rPr>
              <a:t>Retiro</a:t>
            </a:r>
            <a:r>
              <a:rPr lang="es-DO" altLang="es-DO" b="1">
                <a:solidFill>
                  <a:srgbClr val="F80000"/>
                </a:solidFill>
                <a:latin typeface="NovareseITCTT"/>
                <a:cs typeface="Times New Roman" panose="02020603050405020304" pitchFamily="18" charset="0"/>
              </a:rPr>
              <a:t>s</a:t>
            </a:r>
            <a:endParaRPr lang="en-US" altLang="es-DO" b="1">
              <a:solidFill>
                <a:srgbClr val="F80000"/>
              </a:solidFill>
              <a:latin typeface="NovareseITCTT"/>
              <a:cs typeface="Times New Roman" panose="02020603050405020304" pitchFamily="18" charset="0"/>
            </a:endParaRPr>
          </a:p>
          <a:p>
            <a:pPr marL="476250" indent="-476250" algn="just">
              <a:buFontTx/>
              <a:buAutoNum type="arabicPlain" startAt="2"/>
            </a:pPr>
            <a:endParaRPr lang="en-US" altLang="es-DO" sz="1200">
              <a:latin typeface="NovareseITCTT"/>
              <a:cs typeface="Times New Roman" panose="02020603050405020304" pitchFamily="18" charset="0"/>
            </a:endParaRPr>
          </a:p>
          <a:p>
            <a:pPr marL="476250" indent="-476250" algn="just">
              <a:buNone/>
            </a:pPr>
            <a:r>
              <a:rPr lang="en-US" altLang="es-DO" sz="1900">
                <a:latin typeface="NovareseITCTT"/>
                <a:cs typeface="Times New Roman" panose="02020603050405020304" pitchFamily="18" charset="0"/>
              </a:rPr>
              <a:t>	</a:t>
            </a:r>
            <a:r>
              <a:rPr lang="es-DO" altLang="es-DO" sz="1900">
                <a:latin typeface="NovareseITCTT"/>
                <a:cs typeface="Times New Roman" panose="02020603050405020304" pitchFamily="18" charset="0"/>
              </a:rPr>
              <a:t>Si dicho activo es enajenado o permutado  en el ejercicio, la diferencia entre el valor de venta o permuta y el costo de adquisición de dicho activo representará una ganancia o perdida contable, según resulte el caso.</a:t>
            </a:r>
            <a:endParaRPr lang="en-US" altLang="es-DO" sz="1900">
              <a:latin typeface="NovareseITCTT"/>
              <a:cs typeface="Times New Roman" panose="02020603050405020304" pitchFamily="18" charset="0"/>
            </a:endParaRPr>
          </a:p>
          <a:p>
            <a:pPr marL="476250" indent="-476250" algn="just">
              <a:buNone/>
            </a:pPr>
            <a:endParaRPr lang="es-DO" altLang="es-DO" sz="1900">
              <a:latin typeface="NovareseITCTT"/>
              <a:cs typeface="Times New Roman" panose="02020603050405020304" pitchFamily="18" charset="0"/>
            </a:endParaRPr>
          </a:p>
          <a:p>
            <a:pPr marL="476250" indent="-476250" algn="just">
              <a:buNone/>
            </a:pPr>
            <a:r>
              <a:rPr lang="es-DO" altLang="es-DO" sz="1400">
                <a:latin typeface="NovareseITCTT"/>
                <a:cs typeface="Times New Roman" panose="02020603050405020304" pitchFamily="18" charset="0"/>
              </a:rPr>
              <a:t> </a:t>
            </a:r>
            <a:endParaRPr lang="en-US" altLang="es-DO" sz="1900">
              <a:latin typeface="NovareseITCTT"/>
            </a:endParaRPr>
          </a:p>
        </p:txBody>
      </p:sp>
      <p:sp>
        <p:nvSpPr>
          <p:cNvPr id="630786" name="Rectangle 2">
            <a:extLst>
              <a:ext uri="{FF2B5EF4-FFF2-40B4-BE49-F238E27FC236}">
                <a16:creationId xmlns:a16="http://schemas.microsoft.com/office/drawing/2014/main" id="{EA9711D9-26CF-4F22-837C-D4DB26F8AD41}"/>
              </a:ext>
            </a:extLst>
          </p:cNvPr>
          <p:cNvSpPr>
            <a:spLocks noGrp="1" noChangeArrowheads="1"/>
          </p:cNvSpPr>
          <p:nvPr>
            <p:ph type="title"/>
          </p:nvPr>
        </p:nvSpPr>
        <p:spPr>
          <a:xfrm>
            <a:off x="2514600" y="1752600"/>
            <a:ext cx="7467600" cy="228600"/>
          </a:xfrm>
        </p:spPr>
        <p:txBody>
          <a:bodyPr>
            <a:normAutofit fontScale="90000"/>
          </a:bodyPr>
          <a:lstStyle/>
          <a:p>
            <a:pPr>
              <a:defRPr/>
            </a:pPr>
            <a:r>
              <a:rPr lang="es-DO" sz="2400">
                <a:solidFill>
                  <a:srgbClr val="008000"/>
                </a:solidFill>
                <a:effectLst>
                  <a:outerShdw blurRad="38100" dist="38100" dir="2700000" algn="tl">
                    <a:srgbClr val="C0C0C0"/>
                  </a:outerShdw>
                </a:effectLst>
                <a:latin typeface="NovareseITCTT" pitchFamily="2" charset="0"/>
                <a:cs typeface="Times New Roman" pitchFamily="18" charset="0"/>
              </a:rPr>
              <a:t>Activos </a:t>
            </a:r>
            <a:r>
              <a:rPr lang="en-US" sz="2400">
                <a:solidFill>
                  <a:srgbClr val="008000"/>
                </a:solidFill>
                <a:effectLst>
                  <a:outerShdw blurRad="38100" dist="38100" dir="2700000" algn="tl">
                    <a:srgbClr val="C0C0C0"/>
                  </a:outerShdw>
                </a:effectLst>
                <a:latin typeface="NovareseITCTT" pitchFamily="2" charset="0"/>
                <a:cs typeface="Times New Roman" pitchFamily="18" charset="0"/>
              </a:rPr>
              <a:t>F</a:t>
            </a:r>
            <a:r>
              <a:rPr lang="es-DO" sz="2400">
                <a:solidFill>
                  <a:srgbClr val="008000"/>
                </a:solidFill>
                <a:effectLst>
                  <a:outerShdw blurRad="38100" dist="38100" dir="2700000" algn="tl">
                    <a:srgbClr val="C0C0C0"/>
                  </a:outerShdw>
                </a:effectLst>
                <a:latin typeface="NovareseITCTT" pitchFamily="2" charset="0"/>
                <a:cs typeface="Times New Roman" pitchFamily="18" charset="0"/>
              </a:rPr>
              <a:t>ijos</a:t>
            </a:r>
            <a:r>
              <a:rPr lang="en-US" sz="2400">
                <a:solidFill>
                  <a:srgbClr val="008000"/>
                </a:solidFill>
                <a:effectLst>
                  <a:outerShdw blurRad="38100" dist="38100" dir="2700000" algn="tl">
                    <a:srgbClr val="C0C0C0"/>
                  </a:outerShdw>
                </a:effectLst>
                <a:latin typeface="NovareseITCTT" pitchFamily="2" charset="0"/>
                <a:cs typeface="Times New Roman" pitchFamily="18" charset="0"/>
              </a:rPr>
              <a:t> No Depreciables</a:t>
            </a:r>
          </a:p>
        </p:txBody>
      </p:sp>
      <p:sp>
        <p:nvSpPr>
          <p:cNvPr id="630788" name="Rectangle 4">
            <a:extLst>
              <a:ext uri="{FF2B5EF4-FFF2-40B4-BE49-F238E27FC236}">
                <a16:creationId xmlns:a16="http://schemas.microsoft.com/office/drawing/2014/main" id="{B2DE5E1D-7686-4E4F-9388-08EE0B66452F}"/>
              </a:ext>
            </a:extLst>
          </p:cNvPr>
          <p:cNvSpPr>
            <a:spLocks noChangeArrowheads="1"/>
          </p:cNvSpPr>
          <p:nvPr/>
        </p:nvSpPr>
        <p:spPr bwMode="auto">
          <a:xfrm>
            <a:off x="2057400" y="457200"/>
            <a:ext cx="8229600" cy="685800"/>
          </a:xfrm>
          <a:prstGeom prst="rect">
            <a:avLst/>
          </a:prstGeom>
          <a:noFill/>
          <a:ln w="9525">
            <a:noFill/>
            <a:miter lim="800000"/>
            <a:headEnd/>
            <a:tailEnd/>
          </a:ln>
          <a:effectLst/>
        </p:spPr>
        <p:txBody>
          <a:bodyPr lIns="0" tIns="0" rIns="0" bIns="0"/>
          <a:lstStyle/>
          <a:p>
            <a:pPr>
              <a:defRPr/>
            </a:pPr>
            <a:r>
              <a:rPr lang="es-DO" sz="3600" b="1" dirty="0">
                <a:solidFill>
                  <a:srgbClr val="FFFFFF"/>
                </a:solidFill>
                <a:effectLst>
                  <a:outerShdw blurRad="38100" dist="38100" dir="2700000" algn="tl">
                    <a:srgbClr val="C0C0C0"/>
                  </a:outerShdw>
                </a:effectLst>
                <a:latin typeface="Arial Narrow" pitchFamily="34" charset="0"/>
              </a:rPr>
              <a:t>TRATAMIENTO FISCAL:</a:t>
            </a:r>
            <a:r>
              <a:rPr lang="es-DO" sz="4000" b="1" dirty="0">
                <a:solidFill>
                  <a:srgbClr val="FFFFFF"/>
                </a:solidFill>
                <a:effectLst>
                  <a:outerShdw blurRad="38100" dist="38100" dir="2700000" algn="tl">
                    <a:srgbClr val="C0C0C0"/>
                  </a:outerShdw>
                </a:effectLst>
                <a:latin typeface="Arial Narrow" pitchFamily="34" charset="0"/>
              </a:rPr>
              <a:t>  Activos Fijos (12)</a:t>
            </a:r>
            <a:endParaRPr lang="es-DO" sz="3200" b="1" dirty="0">
              <a:solidFill>
                <a:srgbClr val="FFFFFF"/>
              </a:solidFill>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4" name="Rectangle 2">
            <a:extLst>
              <a:ext uri="{FF2B5EF4-FFF2-40B4-BE49-F238E27FC236}">
                <a16:creationId xmlns:a16="http://schemas.microsoft.com/office/drawing/2014/main" id="{19F311D8-BC9F-4A6C-8D56-0B23FD30CAAB}"/>
              </a:ext>
            </a:extLst>
          </p:cNvPr>
          <p:cNvSpPr>
            <a:spLocks noGrp="1" noChangeArrowheads="1"/>
          </p:cNvSpPr>
          <p:nvPr>
            <p:ph idx="1"/>
          </p:nvPr>
        </p:nvSpPr>
        <p:spPr>
          <a:xfrm>
            <a:off x="2057400" y="1052514"/>
            <a:ext cx="8077200" cy="5805487"/>
          </a:xfrm>
        </p:spPr>
        <p:txBody>
          <a:bodyPr>
            <a:normAutofit/>
          </a:bodyPr>
          <a:lstStyle/>
          <a:p>
            <a:pPr marL="476250" indent="-476250" algn="ctr">
              <a:lnSpc>
                <a:spcPct val="80000"/>
              </a:lnSpc>
              <a:buNone/>
              <a:defRPr/>
            </a:pPr>
            <a:r>
              <a:rPr lang="en-US" sz="2000" b="1" dirty="0" err="1">
                <a:solidFill>
                  <a:srgbClr val="008000"/>
                </a:solidFill>
                <a:effectLst>
                  <a:outerShdw blurRad="38100" dist="38100" dir="2700000" algn="tl">
                    <a:srgbClr val="C0C0C0"/>
                  </a:outerShdw>
                </a:effectLst>
                <a:latin typeface="NovareseITCTT" pitchFamily="2" charset="0"/>
                <a:cs typeface="Times New Roman" pitchFamily="18" charset="0"/>
              </a:rPr>
              <a:t>Ganancia</a:t>
            </a:r>
            <a:r>
              <a:rPr lang="en-US" sz="2000" b="1" dirty="0">
                <a:solidFill>
                  <a:srgbClr val="008000"/>
                </a:solidFill>
                <a:effectLst>
                  <a:outerShdw blurRad="38100" dist="38100" dir="2700000" algn="tl">
                    <a:srgbClr val="C0C0C0"/>
                  </a:outerShdw>
                </a:effectLst>
                <a:latin typeface="NovareseITCTT" pitchFamily="2" charset="0"/>
                <a:cs typeface="Times New Roman" pitchFamily="18" charset="0"/>
              </a:rPr>
              <a:t> de Capital </a:t>
            </a:r>
            <a:endParaRPr lang="es-DO" sz="2000" b="1" dirty="0">
              <a:solidFill>
                <a:srgbClr val="008000"/>
              </a:solidFill>
              <a:effectLst>
                <a:outerShdw blurRad="38100" dist="38100" dir="2700000" algn="tl">
                  <a:srgbClr val="C0C0C0"/>
                </a:outerShdw>
              </a:effectLst>
              <a:latin typeface="NovareseITCTT" pitchFamily="2" charset="0"/>
              <a:cs typeface="Times New Roman" pitchFamily="18" charset="0"/>
            </a:endParaRPr>
          </a:p>
          <a:p>
            <a:pPr marL="476250" indent="-476250" algn="ctr">
              <a:lnSpc>
                <a:spcPct val="80000"/>
              </a:lnSpc>
              <a:buNone/>
              <a:defRPr/>
            </a:pPr>
            <a:r>
              <a:rPr lang="en-US" sz="2000" b="1" dirty="0">
                <a:solidFill>
                  <a:srgbClr val="008000"/>
                </a:solidFill>
                <a:effectLst>
                  <a:outerShdw blurRad="38100" dist="38100" dir="2700000" algn="tl">
                    <a:srgbClr val="C0C0C0"/>
                  </a:outerShdw>
                </a:effectLst>
                <a:latin typeface="NovareseITCTT" pitchFamily="2" charset="0"/>
                <a:cs typeface="Times New Roman" pitchFamily="18" charset="0"/>
              </a:rPr>
              <a:t>(Art. 289 Ley 11-92 y 100 del </a:t>
            </a:r>
            <a:r>
              <a:rPr lang="en-US" sz="2000" b="1" dirty="0" err="1">
                <a:solidFill>
                  <a:srgbClr val="008000"/>
                </a:solidFill>
                <a:effectLst>
                  <a:outerShdw blurRad="38100" dist="38100" dir="2700000" algn="tl">
                    <a:srgbClr val="C0C0C0"/>
                  </a:outerShdw>
                </a:effectLst>
                <a:latin typeface="NovareseITCTT" pitchFamily="2" charset="0"/>
                <a:cs typeface="Times New Roman" pitchFamily="18" charset="0"/>
              </a:rPr>
              <a:t>Reglamento</a:t>
            </a:r>
            <a:r>
              <a:rPr lang="en-US" sz="2000" b="1" dirty="0">
                <a:solidFill>
                  <a:srgbClr val="008000"/>
                </a:solidFill>
                <a:effectLst>
                  <a:outerShdw blurRad="38100" dist="38100" dir="2700000" algn="tl">
                    <a:srgbClr val="C0C0C0"/>
                  </a:outerShdw>
                </a:effectLst>
                <a:latin typeface="NovareseITCTT" pitchFamily="2" charset="0"/>
                <a:cs typeface="Times New Roman" pitchFamily="18" charset="0"/>
              </a:rPr>
              <a:t> 139-98</a:t>
            </a:r>
            <a:r>
              <a:rPr lang="es-DO" sz="2000" b="1" dirty="0">
                <a:solidFill>
                  <a:srgbClr val="008000"/>
                </a:solidFill>
                <a:effectLst>
                  <a:outerShdw blurRad="38100" dist="38100" dir="2700000" algn="tl">
                    <a:srgbClr val="C0C0C0"/>
                  </a:outerShdw>
                </a:effectLst>
                <a:latin typeface="NovareseITCTT" pitchFamily="2" charset="0"/>
                <a:cs typeface="Times New Roman" pitchFamily="18" charset="0"/>
              </a:rPr>
              <a:t>)</a:t>
            </a:r>
            <a:endParaRPr lang="en-US" sz="2000" b="1" dirty="0">
              <a:solidFill>
                <a:srgbClr val="008000"/>
              </a:solidFill>
              <a:effectLst>
                <a:outerShdw blurRad="38100" dist="38100" dir="2700000" algn="tl">
                  <a:srgbClr val="C0C0C0"/>
                </a:outerShdw>
              </a:effectLst>
              <a:latin typeface="NovareseITCTT" pitchFamily="2" charset="0"/>
              <a:cs typeface="Times New Roman" pitchFamily="18" charset="0"/>
            </a:endParaRPr>
          </a:p>
          <a:p>
            <a:pPr marL="476250" indent="-476250" algn="just">
              <a:lnSpc>
                <a:spcPct val="95000"/>
              </a:lnSpc>
              <a:buNone/>
              <a:defRPr/>
            </a:pPr>
            <a:r>
              <a:rPr lang="es-DO" sz="2000" dirty="0">
                <a:latin typeface="NovareseITCTT" pitchFamily="2" charset="0"/>
                <a:cs typeface="Times New Roman" pitchFamily="18" charset="0"/>
              </a:rPr>
              <a:t>     Los terrenos generan ganancia de capital al igual que las</a:t>
            </a:r>
            <a:r>
              <a:rPr lang="en-US" sz="2000" dirty="0">
                <a:latin typeface="NovareseITCTT" pitchFamily="2" charset="0"/>
                <a:cs typeface="Times New Roman" pitchFamily="18" charset="0"/>
              </a:rPr>
              <a:t> </a:t>
            </a:r>
            <a:r>
              <a:rPr lang="en-US" sz="2000" dirty="0" err="1">
                <a:latin typeface="NovareseITCTT" pitchFamily="2" charset="0"/>
                <a:cs typeface="Times New Roman" pitchFamily="18" charset="0"/>
              </a:rPr>
              <a:t>inversiones</a:t>
            </a:r>
            <a:r>
              <a:rPr lang="en-US" sz="2000" dirty="0">
                <a:latin typeface="NovareseITCTT" pitchFamily="2" charset="0"/>
                <a:cs typeface="Times New Roman" pitchFamily="18" charset="0"/>
              </a:rPr>
              <a:t> </a:t>
            </a:r>
            <a:r>
              <a:rPr lang="en-US" sz="2000" dirty="0" err="1">
                <a:latin typeface="NovareseITCTT" pitchFamily="2" charset="0"/>
                <a:cs typeface="Times New Roman" pitchFamily="18" charset="0"/>
              </a:rPr>
              <a:t>en</a:t>
            </a:r>
            <a:r>
              <a:rPr lang="en-US" sz="2000" dirty="0">
                <a:latin typeface="NovareseITCTT" pitchFamily="2" charset="0"/>
                <a:cs typeface="Times New Roman" pitchFamily="18" charset="0"/>
              </a:rPr>
              <a:t> </a:t>
            </a:r>
            <a:r>
              <a:rPr lang="es-DO" sz="2000" dirty="0">
                <a:latin typeface="NovareseITCTT" pitchFamily="2" charset="0"/>
                <a:cs typeface="Times New Roman" pitchFamily="18" charset="0"/>
              </a:rPr>
              <a:t>acciones</a:t>
            </a:r>
            <a:r>
              <a:rPr lang="en-US" sz="2000" dirty="0">
                <a:latin typeface="NovareseITCTT" pitchFamily="2" charset="0"/>
                <a:cs typeface="Times New Roman" pitchFamily="18" charset="0"/>
              </a:rPr>
              <a:t> </a:t>
            </a:r>
            <a:r>
              <a:rPr lang="en-US" sz="2000" dirty="0" err="1">
                <a:latin typeface="NovareseITCTT" pitchFamily="2" charset="0"/>
                <a:cs typeface="Times New Roman" pitchFamily="18" charset="0"/>
              </a:rPr>
              <a:t>en</a:t>
            </a:r>
            <a:r>
              <a:rPr lang="en-US" sz="2000" dirty="0">
                <a:latin typeface="NovareseITCTT" pitchFamily="2" charset="0"/>
                <a:cs typeface="Times New Roman" pitchFamily="18" charset="0"/>
              </a:rPr>
              <a:t> </a:t>
            </a:r>
            <a:r>
              <a:rPr lang="en-US" sz="2000" dirty="0" err="1">
                <a:latin typeface="NovareseITCTT" pitchFamily="2" charset="0"/>
                <a:cs typeface="Times New Roman" pitchFamily="18" charset="0"/>
              </a:rPr>
              <a:t>otras</a:t>
            </a:r>
            <a:r>
              <a:rPr lang="en-US" sz="2000" dirty="0">
                <a:latin typeface="NovareseITCTT" pitchFamily="2" charset="0"/>
                <a:cs typeface="Times New Roman" pitchFamily="18" charset="0"/>
              </a:rPr>
              <a:t> </a:t>
            </a:r>
            <a:r>
              <a:rPr lang="en-US" sz="2000" dirty="0" err="1">
                <a:latin typeface="NovareseITCTT" pitchFamily="2" charset="0"/>
                <a:cs typeface="Times New Roman" pitchFamily="18" charset="0"/>
              </a:rPr>
              <a:t>compañ</a:t>
            </a:r>
            <a:r>
              <a:rPr lang="es-DO" sz="2000" dirty="0">
                <a:latin typeface="NovareseITCTT" pitchFamily="2" charset="0"/>
                <a:cs typeface="Times New Roman" pitchFamily="18" charset="0"/>
              </a:rPr>
              <a:t>í</a:t>
            </a:r>
            <a:r>
              <a:rPr lang="en-US" sz="2000" dirty="0">
                <a:latin typeface="NovareseITCTT" pitchFamily="2" charset="0"/>
                <a:cs typeface="Times New Roman" pitchFamily="18" charset="0"/>
              </a:rPr>
              <a:t>as</a:t>
            </a:r>
            <a:r>
              <a:rPr lang="es-DO" sz="2000" dirty="0">
                <a:latin typeface="NovareseITCTT" pitchFamily="2" charset="0"/>
                <a:cs typeface="Times New Roman" pitchFamily="18" charset="0"/>
              </a:rPr>
              <a:t>. El Decreto 1520-04 eliminó la posibilidad de que la ganancia de capital pudiesen  ser compensadas  con pérdidas de renta e inclusive las pérdidas de capital no son compensable con ganancia de renta</a:t>
            </a:r>
            <a:r>
              <a:rPr lang="en-US" sz="2000" dirty="0">
                <a:latin typeface="NovareseITCTT" pitchFamily="2" charset="0"/>
                <a:cs typeface="Times New Roman" pitchFamily="18" charset="0"/>
              </a:rPr>
              <a:t> </a:t>
            </a:r>
            <a:r>
              <a:rPr lang="en-US" sz="2000" dirty="0" err="1">
                <a:latin typeface="NovareseITCTT" pitchFamily="2" charset="0"/>
                <a:cs typeface="Times New Roman" pitchFamily="18" charset="0"/>
              </a:rPr>
              <a:t>sino</a:t>
            </a:r>
            <a:r>
              <a:rPr lang="en-US" sz="2000" dirty="0">
                <a:latin typeface="NovareseITCTT" pitchFamily="2" charset="0"/>
                <a:cs typeface="Times New Roman" pitchFamily="18" charset="0"/>
              </a:rPr>
              <a:t> con </a:t>
            </a:r>
            <a:r>
              <a:rPr lang="en-US" sz="2000" dirty="0" err="1">
                <a:latin typeface="NovareseITCTT" pitchFamily="2" charset="0"/>
                <a:cs typeface="Times New Roman" pitchFamily="18" charset="0"/>
              </a:rPr>
              <a:t>futuras</a:t>
            </a:r>
            <a:r>
              <a:rPr lang="en-US" sz="2000" dirty="0">
                <a:latin typeface="NovareseITCTT" pitchFamily="2" charset="0"/>
                <a:cs typeface="Times New Roman" pitchFamily="18" charset="0"/>
              </a:rPr>
              <a:t> </a:t>
            </a:r>
            <a:r>
              <a:rPr lang="en-US" sz="2000" dirty="0" err="1">
                <a:latin typeface="NovareseITCTT" pitchFamily="2" charset="0"/>
                <a:cs typeface="Times New Roman" pitchFamily="18" charset="0"/>
              </a:rPr>
              <a:t>ganancias</a:t>
            </a:r>
            <a:r>
              <a:rPr lang="en-US" sz="2000" dirty="0">
                <a:latin typeface="NovareseITCTT" pitchFamily="2" charset="0"/>
                <a:cs typeface="Times New Roman" pitchFamily="18" charset="0"/>
              </a:rPr>
              <a:t> de capital</a:t>
            </a:r>
          </a:p>
          <a:p>
            <a:pPr marL="476250" indent="-476250" algn="just">
              <a:lnSpc>
                <a:spcPct val="95000"/>
              </a:lnSpc>
              <a:buNone/>
              <a:defRPr/>
            </a:pPr>
            <a:r>
              <a:rPr lang="es-DO" sz="2000" dirty="0">
                <a:latin typeface="NovareseITCTT" pitchFamily="2" charset="0"/>
                <a:cs typeface="Times New Roman" pitchFamily="18" charset="0"/>
              </a:rPr>
              <a:t>	Para fines de determina</a:t>
            </a:r>
            <a:r>
              <a:rPr lang="en-US" sz="2000" dirty="0">
                <a:latin typeface="NovareseITCTT" pitchFamily="2" charset="0"/>
                <a:cs typeface="Times New Roman" pitchFamily="18" charset="0"/>
              </a:rPr>
              <a:t>r</a:t>
            </a:r>
            <a:r>
              <a:rPr lang="es-DO" sz="2000" dirty="0">
                <a:latin typeface="NovareseITCTT" pitchFamily="2" charset="0"/>
                <a:cs typeface="Times New Roman" pitchFamily="18" charset="0"/>
              </a:rPr>
              <a:t> la ganancia fiscal en la enajenación de un activo</a:t>
            </a:r>
            <a:r>
              <a:rPr lang="en-US" sz="2000" dirty="0">
                <a:latin typeface="NovareseITCTT" pitchFamily="2" charset="0"/>
                <a:cs typeface="Times New Roman" pitchFamily="18" charset="0"/>
              </a:rPr>
              <a:t> de capital</a:t>
            </a:r>
            <a:r>
              <a:rPr lang="es-DO" sz="2000" dirty="0">
                <a:latin typeface="NovareseITCTT" pitchFamily="2" charset="0"/>
                <a:cs typeface="Times New Roman" pitchFamily="18" charset="0"/>
              </a:rPr>
              <a:t>, se deberá tomar el costo </a:t>
            </a:r>
            <a:r>
              <a:rPr lang="en-US" sz="2000" dirty="0">
                <a:latin typeface="NovareseITCTT" pitchFamily="2" charset="0"/>
                <a:cs typeface="Times New Roman" pitchFamily="18" charset="0"/>
              </a:rPr>
              <a:t>fiscal </a:t>
            </a:r>
            <a:r>
              <a:rPr lang="en-US" sz="2000" dirty="0" err="1">
                <a:latin typeface="NovareseITCTT" pitchFamily="2" charset="0"/>
                <a:cs typeface="Times New Roman" pitchFamily="18" charset="0"/>
              </a:rPr>
              <a:t>ajustado</a:t>
            </a:r>
            <a:r>
              <a:rPr lang="en-US" sz="2000" dirty="0">
                <a:latin typeface="NovareseITCTT" pitchFamily="2" charset="0"/>
                <a:cs typeface="Times New Roman" pitchFamily="18" charset="0"/>
              </a:rPr>
              <a:t> </a:t>
            </a:r>
            <a:r>
              <a:rPr lang="en-US" sz="2000" dirty="0" err="1">
                <a:latin typeface="NovareseITCTT" pitchFamily="2" charset="0"/>
                <a:cs typeface="Times New Roman" pitchFamily="18" charset="0"/>
              </a:rPr>
              <a:t>por</a:t>
            </a:r>
            <a:r>
              <a:rPr lang="en-US" sz="2000" dirty="0">
                <a:latin typeface="NovareseITCTT" pitchFamily="2" charset="0"/>
                <a:cs typeface="Times New Roman" pitchFamily="18" charset="0"/>
              </a:rPr>
              <a:t> </a:t>
            </a:r>
            <a:r>
              <a:rPr lang="en-US" sz="2000" dirty="0" err="1">
                <a:latin typeface="NovareseITCTT" pitchFamily="2" charset="0"/>
                <a:cs typeface="Times New Roman" pitchFamily="18" charset="0"/>
              </a:rPr>
              <a:t>inflación</a:t>
            </a:r>
            <a:r>
              <a:rPr lang="en-US" sz="2000" dirty="0">
                <a:latin typeface="NovareseITCTT" pitchFamily="2" charset="0"/>
                <a:cs typeface="Times New Roman" pitchFamily="18" charset="0"/>
              </a:rPr>
              <a:t> y </a:t>
            </a:r>
            <a:r>
              <a:rPr lang="en-US" sz="2000" dirty="0" err="1">
                <a:latin typeface="NovareseITCTT" pitchFamily="2" charset="0"/>
                <a:cs typeface="Times New Roman" pitchFamily="18" charset="0"/>
              </a:rPr>
              <a:t>compararlo</a:t>
            </a:r>
            <a:r>
              <a:rPr lang="en-US" sz="2000" dirty="0">
                <a:latin typeface="NovareseITCTT" pitchFamily="2" charset="0"/>
                <a:cs typeface="Times New Roman" pitchFamily="18" charset="0"/>
              </a:rPr>
              <a:t> con el </a:t>
            </a:r>
            <a:r>
              <a:rPr lang="en-US" sz="2000" dirty="0" err="1">
                <a:latin typeface="NovareseITCTT" pitchFamily="2" charset="0"/>
                <a:cs typeface="Times New Roman" pitchFamily="18" charset="0"/>
              </a:rPr>
              <a:t>precio</a:t>
            </a:r>
            <a:r>
              <a:rPr lang="en-US" sz="2000" dirty="0">
                <a:latin typeface="NovareseITCTT" pitchFamily="2" charset="0"/>
                <a:cs typeface="Times New Roman" pitchFamily="18" charset="0"/>
              </a:rPr>
              <a:t> de </a:t>
            </a:r>
            <a:r>
              <a:rPr lang="en-US" sz="2000" dirty="0" err="1">
                <a:latin typeface="NovareseITCTT" pitchFamily="2" charset="0"/>
                <a:cs typeface="Times New Roman" pitchFamily="18" charset="0"/>
              </a:rPr>
              <a:t>venta</a:t>
            </a:r>
            <a:r>
              <a:rPr lang="en-US" sz="2000" dirty="0">
                <a:latin typeface="NovareseITCTT" pitchFamily="2" charset="0"/>
                <a:cs typeface="Times New Roman" pitchFamily="18" charset="0"/>
              </a:rPr>
              <a:t> o </a:t>
            </a:r>
            <a:r>
              <a:rPr lang="en-US" sz="2000" dirty="0" err="1">
                <a:latin typeface="NovareseITCTT" pitchFamily="2" charset="0"/>
                <a:cs typeface="Times New Roman" pitchFamily="18" charset="0"/>
              </a:rPr>
              <a:t>enajenación</a:t>
            </a:r>
            <a:r>
              <a:rPr lang="en-US" sz="2000" dirty="0">
                <a:latin typeface="NovareseITCTT" pitchFamily="2" charset="0"/>
                <a:cs typeface="Times New Roman" pitchFamily="18" charset="0"/>
              </a:rPr>
              <a:t>. </a:t>
            </a:r>
            <a:r>
              <a:rPr lang="es-DO" sz="2000" b="1" dirty="0">
                <a:solidFill>
                  <a:srgbClr val="000008"/>
                </a:solidFill>
                <a:latin typeface="NovareseITCTT" pitchFamily="2" charset="0"/>
                <a:cs typeface="Times New Roman" pitchFamily="18" charset="0"/>
              </a:rPr>
              <a:t>La diferencia que resultare entre la ganancia  contable registrada en libros y la determinada mediante el procedimiento fiscal  se  considerara como ajuste fiscal negativo en el formulario IR-2</a:t>
            </a:r>
            <a:r>
              <a:rPr lang="es-DO" sz="2000" dirty="0">
                <a:latin typeface="NovareseITCTT" pitchFamily="2" charset="0"/>
                <a:cs typeface="Times New Roman" pitchFamily="18" charset="0"/>
              </a:rPr>
              <a:t> (Art. 289 y 41 al 44  y 100 del reglamento</a:t>
            </a:r>
            <a:r>
              <a:rPr lang="es-DO" dirty="0">
                <a:latin typeface="NovareseITCTT" pitchFamily="2" charset="0"/>
                <a:cs typeface="Times New Roman" pitchFamily="18" charset="0"/>
              </a:rPr>
              <a:t>).</a:t>
            </a:r>
            <a:endParaRPr lang="en-US" dirty="0">
              <a:latin typeface="NovareseITCTT" pitchFamily="2" charset="0"/>
            </a:endParaRPr>
          </a:p>
        </p:txBody>
      </p:sp>
      <p:sp>
        <p:nvSpPr>
          <p:cNvPr id="632835" name="Rectangle 3">
            <a:extLst>
              <a:ext uri="{FF2B5EF4-FFF2-40B4-BE49-F238E27FC236}">
                <a16:creationId xmlns:a16="http://schemas.microsoft.com/office/drawing/2014/main" id="{9298E909-0222-40A3-954F-20A17245BD76}"/>
              </a:ext>
            </a:extLst>
          </p:cNvPr>
          <p:cNvSpPr>
            <a:spLocks noChangeArrowheads="1"/>
          </p:cNvSpPr>
          <p:nvPr/>
        </p:nvSpPr>
        <p:spPr bwMode="auto">
          <a:xfrm>
            <a:off x="2057400" y="457200"/>
            <a:ext cx="8229600" cy="685800"/>
          </a:xfrm>
          <a:prstGeom prst="rect">
            <a:avLst/>
          </a:prstGeom>
          <a:noFill/>
          <a:ln w="9525">
            <a:noFill/>
            <a:miter lim="800000"/>
            <a:headEnd/>
            <a:tailEnd/>
          </a:ln>
          <a:effectLst/>
        </p:spPr>
        <p:txBody>
          <a:bodyPr lIns="0" tIns="0" rIns="0" bIns="0"/>
          <a:lstStyle/>
          <a:p>
            <a:pPr>
              <a:defRPr/>
            </a:pPr>
            <a:r>
              <a:rPr lang="es-DO" sz="3600" b="1" dirty="0">
                <a:solidFill>
                  <a:srgbClr val="FFFFFF"/>
                </a:solidFill>
                <a:effectLst>
                  <a:outerShdw blurRad="38100" dist="38100" dir="2700000" algn="tl">
                    <a:srgbClr val="C0C0C0"/>
                  </a:outerShdw>
                </a:effectLst>
                <a:latin typeface="Arial Narrow" pitchFamily="34" charset="0"/>
              </a:rPr>
              <a:t>TRATAMIENTO FISCAL:</a:t>
            </a:r>
            <a:r>
              <a:rPr lang="es-DO" sz="4000" b="1" dirty="0">
                <a:solidFill>
                  <a:srgbClr val="FFFFFF"/>
                </a:solidFill>
                <a:effectLst>
                  <a:outerShdw blurRad="38100" dist="38100" dir="2700000" algn="tl">
                    <a:srgbClr val="C0C0C0"/>
                  </a:outerShdw>
                </a:effectLst>
                <a:latin typeface="Arial Narrow" pitchFamily="34" charset="0"/>
              </a:rPr>
              <a:t>  Activos Fijos (12)</a:t>
            </a:r>
            <a:endParaRPr lang="es-DO" sz="3200" b="1" dirty="0">
              <a:solidFill>
                <a:srgbClr val="FFFFFF"/>
              </a:solidFill>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11">
            <a:extLst>
              <a:ext uri="{FF2B5EF4-FFF2-40B4-BE49-F238E27FC236}">
                <a16:creationId xmlns:a16="http://schemas.microsoft.com/office/drawing/2014/main" id="{44C1FDE5-5CD8-4A37-B533-7FE7F259E8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0600" y="5680076"/>
            <a:ext cx="17922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74755" name="Picture 5">
            <a:extLst>
              <a:ext uri="{FF2B5EF4-FFF2-40B4-BE49-F238E27FC236}">
                <a16:creationId xmlns:a16="http://schemas.microsoft.com/office/drawing/2014/main" id="{0BDAEEC9-77FD-4DD5-9D4A-7EA54D0559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6" y="260351"/>
            <a:ext cx="8893175" cy="648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11">
            <a:extLst>
              <a:ext uri="{FF2B5EF4-FFF2-40B4-BE49-F238E27FC236}">
                <a16:creationId xmlns:a16="http://schemas.microsoft.com/office/drawing/2014/main" id="{B84D7878-2C3D-4CD5-9FD5-07CFDA19F7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0600" y="5680076"/>
            <a:ext cx="17922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75779" name="Picture 2">
            <a:extLst>
              <a:ext uri="{FF2B5EF4-FFF2-40B4-BE49-F238E27FC236}">
                <a16:creationId xmlns:a16="http://schemas.microsoft.com/office/drawing/2014/main" id="{1B2D1D3B-7E8B-4C53-AF96-9E244B5077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6988" y="260350"/>
            <a:ext cx="7200900" cy="659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112">
            <a:extLst>
              <a:ext uri="{FF2B5EF4-FFF2-40B4-BE49-F238E27FC236}">
                <a16:creationId xmlns:a16="http://schemas.microsoft.com/office/drawing/2014/main" id="{81155D24-FCDD-46D7-BE52-581F6565CC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752600"/>
            <a:ext cx="81534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748657" name="Rectangle 113">
            <a:extLst>
              <a:ext uri="{FF2B5EF4-FFF2-40B4-BE49-F238E27FC236}">
                <a16:creationId xmlns:a16="http://schemas.microsoft.com/office/drawing/2014/main" id="{A4C24854-287A-472F-A272-975DDEAC69F0}"/>
              </a:ext>
            </a:extLst>
          </p:cNvPr>
          <p:cNvSpPr>
            <a:spLocks noChangeArrowheads="1"/>
          </p:cNvSpPr>
          <p:nvPr/>
        </p:nvSpPr>
        <p:spPr bwMode="auto">
          <a:xfrm>
            <a:off x="1828800" y="533400"/>
            <a:ext cx="8458200" cy="685800"/>
          </a:xfrm>
          <a:prstGeom prst="rect">
            <a:avLst/>
          </a:prstGeom>
          <a:noFill/>
          <a:ln w="9525">
            <a:noFill/>
            <a:miter lim="800000"/>
            <a:headEnd/>
            <a:tailEnd/>
          </a:ln>
          <a:effectLst/>
        </p:spPr>
        <p:txBody>
          <a:bodyPr lIns="0" tIns="0" rIns="0" bIns="0"/>
          <a:lstStyle/>
          <a:p>
            <a:pPr>
              <a:defRPr/>
            </a:pPr>
            <a:r>
              <a:rPr lang="es-DO" sz="3200" b="1">
                <a:solidFill>
                  <a:srgbClr val="FFFFFF"/>
                </a:solidFill>
                <a:effectLst>
                  <a:outerShdw blurRad="38100" dist="38100" dir="2700000" algn="tl">
                    <a:srgbClr val="C0C0C0"/>
                  </a:outerShdw>
                </a:effectLst>
                <a:latin typeface="Arial Narrow" pitchFamily="34" charset="0"/>
              </a:rPr>
              <a:t>CASO DE ESTUDIO: Ganancia fiscal versus contable</a:t>
            </a:r>
          </a:p>
        </p:txBody>
      </p:sp>
    </p:spTree>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82" name="Rectangle 2">
            <a:extLst>
              <a:ext uri="{FF2B5EF4-FFF2-40B4-BE49-F238E27FC236}">
                <a16:creationId xmlns:a16="http://schemas.microsoft.com/office/drawing/2014/main" id="{018083B3-E1D1-42E3-B360-A7E28C38FFE7}"/>
              </a:ext>
            </a:extLst>
          </p:cNvPr>
          <p:cNvSpPr>
            <a:spLocks noGrp="1" noChangeArrowheads="1"/>
          </p:cNvSpPr>
          <p:nvPr>
            <p:ph idx="1"/>
          </p:nvPr>
        </p:nvSpPr>
        <p:spPr>
          <a:xfrm>
            <a:off x="2362201" y="1000126"/>
            <a:ext cx="7724775" cy="4805363"/>
          </a:xfrm>
        </p:spPr>
        <p:txBody>
          <a:bodyPr>
            <a:normAutofit/>
          </a:bodyPr>
          <a:lstStyle/>
          <a:p>
            <a:pPr marL="365760" indent="-256032" algn="ctr">
              <a:buNone/>
              <a:defRPr/>
            </a:pPr>
            <a:r>
              <a:rPr lang="en-US" sz="2400" b="1" dirty="0" err="1">
                <a:solidFill>
                  <a:srgbClr val="008000"/>
                </a:solidFill>
                <a:effectLst>
                  <a:outerShdw blurRad="38100" dist="38100" dir="2700000" algn="tl">
                    <a:srgbClr val="C0C0C0"/>
                  </a:outerShdw>
                </a:effectLst>
                <a:latin typeface="NovareseITCTT" pitchFamily="2" charset="0"/>
                <a:cs typeface="Times New Roman" pitchFamily="18" charset="0"/>
              </a:rPr>
              <a:t>Ganancia</a:t>
            </a:r>
            <a:r>
              <a:rPr lang="en-US" sz="2400" b="1" dirty="0">
                <a:solidFill>
                  <a:srgbClr val="008000"/>
                </a:solidFill>
                <a:effectLst>
                  <a:outerShdw blurRad="38100" dist="38100" dir="2700000" algn="tl">
                    <a:srgbClr val="C0C0C0"/>
                  </a:outerShdw>
                </a:effectLst>
                <a:latin typeface="NovareseITCTT" pitchFamily="2" charset="0"/>
                <a:cs typeface="Times New Roman" pitchFamily="18" charset="0"/>
              </a:rPr>
              <a:t> de Capital </a:t>
            </a:r>
            <a:endParaRPr lang="es-DO" sz="2400" b="1" dirty="0">
              <a:solidFill>
                <a:srgbClr val="008000"/>
              </a:solidFill>
              <a:effectLst>
                <a:outerShdw blurRad="38100" dist="38100" dir="2700000" algn="tl">
                  <a:srgbClr val="C0C0C0"/>
                </a:outerShdw>
              </a:effectLst>
              <a:latin typeface="NovareseITCTT" pitchFamily="2" charset="0"/>
              <a:cs typeface="Times New Roman" pitchFamily="18" charset="0"/>
            </a:endParaRPr>
          </a:p>
          <a:p>
            <a:pPr marL="365760" indent="-256032" algn="ctr">
              <a:buNone/>
              <a:defRPr/>
            </a:pPr>
            <a:r>
              <a:rPr lang="en-US" sz="2400" b="1" dirty="0">
                <a:solidFill>
                  <a:srgbClr val="008000"/>
                </a:solidFill>
                <a:effectLst>
                  <a:outerShdw blurRad="38100" dist="38100" dir="2700000" algn="tl">
                    <a:srgbClr val="C0C0C0"/>
                  </a:outerShdw>
                </a:effectLst>
                <a:latin typeface="NovareseITCTT" pitchFamily="2" charset="0"/>
                <a:cs typeface="Times New Roman" pitchFamily="18" charset="0"/>
              </a:rPr>
              <a:t>(Art. 289 </a:t>
            </a:r>
            <a:r>
              <a:rPr lang="en-US" sz="2400" b="1" dirty="0" err="1">
                <a:solidFill>
                  <a:srgbClr val="008000"/>
                </a:solidFill>
                <a:effectLst>
                  <a:outerShdw blurRad="38100" dist="38100" dir="2700000" algn="tl">
                    <a:srgbClr val="C0C0C0"/>
                  </a:outerShdw>
                </a:effectLst>
                <a:latin typeface="NovareseITCTT" pitchFamily="2" charset="0"/>
                <a:cs typeface="Times New Roman" pitchFamily="18" charset="0"/>
              </a:rPr>
              <a:t>Ley</a:t>
            </a:r>
            <a:r>
              <a:rPr lang="en-US" sz="2400" b="1" dirty="0">
                <a:solidFill>
                  <a:srgbClr val="008000"/>
                </a:solidFill>
                <a:effectLst>
                  <a:outerShdw blurRad="38100" dist="38100" dir="2700000" algn="tl">
                    <a:srgbClr val="C0C0C0"/>
                  </a:outerShdw>
                </a:effectLst>
                <a:latin typeface="NovareseITCTT" pitchFamily="2" charset="0"/>
                <a:cs typeface="Times New Roman" pitchFamily="18" charset="0"/>
              </a:rPr>
              <a:t> 11-92 y 100 del </a:t>
            </a:r>
            <a:r>
              <a:rPr lang="en-US" sz="2400" b="1" dirty="0" err="1">
                <a:solidFill>
                  <a:srgbClr val="008000"/>
                </a:solidFill>
                <a:effectLst>
                  <a:outerShdw blurRad="38100" dist="38100" dir="2700000" algn="tl">
                    <a:srgbClr val="C0C0C0"/>
                  </a:outerShdw>
                </a:effectLst>
                <a:latin typeface="NovareseITCTT" pitchFamily="2" charset="0"/>
                <a:cs typeface="Times New Roman" pitchFamily="18" charset="0"/>
              </a:rPr>
              <a:t>Reglamento</a:t>
            </a:r>
            <a:r>
              <a:rPr lang="en-US" sz="2400" b="1" dirty="0">
                <a:solidFill>
                  <a:srgbClr val="008000"/>
                </a:solidFill>
                <a:effectLst>
                  <a:outerShdw blurRad="38100" dist="38100" dir="2700000" algn="tl">
                    <a:srgbClr val="C0C0C0"/>
                  </a:outerShdw>
                </a:effectLst>
                <a:latin typeface="NovareseITCTT" pitchFamily="2" charset="0"/>
                <a:cs typeface="Times New Roman" pitchFamily="18" charset="0"/>
              </a:rPr>
              <a:t> 139-98</a:t>
            </a:r>
            <a:r>
              <a:rPr lang="es-DO" sz="2400" b="1" dirty="0">
                <a:solidFill>
                  <a:srgbClr val="008000"/>
                </a:solidFill>
                <a:effectLst>
                  <a:outerShdw blurRad="38100" dist="38100" dir="2700000" algn="tl">
                    <a:srgbClr val="C0C0C0"/>
                  </a:outerShdw>
                </a:effectLst>
                <a:latin typeface="NovareseITCTT" pitchFamily="2" charset="0"/>
                <a:cs typeface="Times New Roman" pitchFamily="18" charset="0"/>
              </a:rPr>
              <a:t>)</a:t>
            </a:r>
          </a:p>
          <a:p>
            <a:pPr marL="365760" indent="-256032" algn="ctr">
              <a:buNone/>
              <a:defRPr/>
            </a:pPr>
            <a:endParaRPr lang="en-US" sz="2400" b="1" dirty="0">
              <a:solidFill>
                <a:srgbClr val="008000"/>
              </a:solidFill>
              <a:effectLst>
                <a:outerShdw blurRad="38100" dist="38100" dir="2700000" algn="tl">
                  <a:srgbClr val="C0C0C0"/>
                </a:outerShdw>
              </a:effectLst>
              <a:latin typeface="NovareseITCTT" pitchFamily="2" charset="0"/>
              <a:cs typeface="Times New Roman" pitchFamily="18" charset="0"/>
            </a:endParaRPr>
          </a:p>
          <a:p>
            <a:pPr marL="365760" indent="-256032" algn="just">
              <a:buNone/>
              <a:defRPr/>
            </a:pPr>
            <a:r>
              <a:rPr lang="es-DO" sz="2400" dirty="0">
                <a:latin typeface="NovareseITCTT" pitchFamily="2" charset="0"/>
                <a:cs typeface="Times New Roman" pitchFamily="18" charset="0"/>
              </a:rPr>
              <a:t>	</a:t>
            </a:r>
            <a:endParaRPr lang="en-US" sz="2400" dirty="0">
              <a:latin typeface="NovareseITCTT" pitchFamily="2" charset="0"/>
              <a:cs typeface="Times New Roman" pitchFamily="18" charset="0"/>
            </a:endParaRPr>
          </a:p>
          <a:p>
            <a:pPr marL="365760" indent="-256032" algn="just">
              <a:buNone/>
              <a:defRPr/>
            </a:pPr>
            <a:r>
              <a:rPr lang="en-US" sz="2400" dirty="0">
                <a:latin typeface="NovareseITCTT" pitchFamily="2" charset="0"/>
                <a:cs typeface="Times New Roman" pitchFamily="18" charset="0"/>
              </a:rPr>
              <a:t>	</a:t>
            </a:r>
            <a:r>
              <a:rPr lang="es-DO" sz="2400" dirty="0">
                <a:latin typeface="NovareseITCTT" pitchFamily="2" charset="0"/>
                <a:cs typeface="Times New Roman" pitchFamily="18" charset="0"/>
              </a:rPr>
              <a:t>En el caso de los contribuyentes que se acogieron a la Ley 11-01 de Amnistía Fiscal del ejercicio 2001 y que revaluaron terrenos, los costos revaluados sustituye</a:t>
            </a:r>
            <a:r>
              <a:rPr lang="en-US" sz="2400" dirty="0">
                <a:latin typeface="NovareseITCTT" pitchFamily="2" charset="0"/>
                <a:cs typeface="Times New Roman" pitchFamily="18" charset="0"/>
              </a:rPr>
              <a:t>n</a:t>
            </a:r>
            <a:r>
              <a:rPr lang="es-DO" sz="2400" dirty="0">
                <a:latin typeface="NovareseITCTT" pitchFamily="2" charset="0"/>
                <a:cs typeface="Times New Roman" pitchFamily="18" charset="0"/>
              </a:rPr>
              <a:t> el costo </a:t>
            </a:r>
            <a:r>
              <a:rPr lang="es-DO" dirty="0">
                <a:latin typeface="NovareseITCTT" pitchFamily="2" charset="0"/>
                <a:cs typeface="Times New Roman" pitchFamily="18" charset="0"/>
              </a:rPr>
              <a:t>histórico.</a:t>
            </a:r>
          </a:p>
        </p:txBody>
      </p:sp>
      <p:sp>
        <p:nvSpPr>
          <p:cNvPr id="634883" name="Rectangle 3">
            <a:extLst>
              <a:ext uri="{FF2B5EF4-FFF2-40B4-BE49-F238E27FC236}">
                <a16:creationId xmlns:a16="http://schemas.microsoft.com/office/drawing/2014/main" id="{C1156FA3-BF75-42CB-B902-40575817B99E}"/>
              </a:ext>
            </a:extLst>
          </p:cNvPr>
          <p:cNvSpPr>
            <a:spLocks noChangeArrowheads="1"/>
          </p:cNvSpPr>
          <p:nvPr/>
        </p:nvSpPr>
        <p:spPr bwMode="auto">
          <a:xfrm>
            <a:off x="2057400" y="457200"/>
            <a:ext cx="8229600" cy="685800"/>
          </a:xfrm>
          <a:prstGeom prst="rect">
            <a:avLst/>
          </a:prstGeom>
          <a:noFill/>
          <a:ln w="9525">
            <a:noFill/>
            <a:miter lim="800000"/>
            <a:headEnd/>
            <a:tailEnd/>
          </a:ln>
          <a:effectLst/>
        </p:spPr>
        <p:txBody>
          <a:bodyPr lIns="0" tIns="0" rIns="0" bIns="0"/>
          <a:lstStyle/>
          <a:p>
            <a:pPr>
              <a:defRPr/>
            </a:pPr>
            <a:r>
              <a:rPr lang="es-DO" sz="3600" b="1" dirty="0">
                <a:solidFill>
                  <a:srgbClr val="FFFFFF"/>
                </a:solidFill>
                <a:effectLst>
                  <a:outerShdw blurRad="38100" dist="38100" dir="2700000" algn="tl">
                    <a:srgbClr val="C0C0C0"/>
                  </a:outerShdw>
                </a:effectLst>
                <a:latin typeface="Arial Narrow" pitchFamily="34" charset="0"/>
              </a:rPr>
              <a:t>TRATAMIENTO FISCAL:</a:t>
            </a:r>
            <a:r>
              <a:rPr lang="es-DO" sz="4000" b="1" dirty="0">
                <a:solidFill>
                  <a:srgbClr val="FFFFFF"/>
                </a:solidFill>
                <a:effectLst>
                  <a:outerShdw blurRad="38100" dist="38100" dir="2700000" algn="tl">
                    <a:srgbClr val="C0C0C0"/>
                  </a:outerShdw>
                </a:effectLst>
                <a:latin typeface="Arial Narrow" pitchFamily="34" charset="0"/>
              </a:rPr>
              <a:t>  Activos Fijos (13)</a:t>
            </a:r>
            <a:endParaRPr lang="es-DO" sz="3200" b="1" dirty="0">
              <a:solidFill>
                <a:srgbClr val="FFFFFF"/>
              </a:solidFill>
              <a:effectLst>
                <a:outerShdw blurRad="38100" dist="38100" dir="2700000" algn="tl">
                  <a:srgbClr val="C0C0C0"/>
                </a:outerShdw>
              </a:effectLst>
              <a:latin typeface="Arial Narrow" pitchFamily="34" charset="0"/>
            </a:endParaRPr>
          </a:p>
        </p:txBody>
      </p:sp>
      <p:pic>
        <p:nvPicPr>
          <p:cNvPr id="77828" name="Picture 4" descr="11639">
            <a:extLst>
              <a:ext uri="{FF2B5EF4-FFF2-40B4-BE49-F238E27FC236}">
                <a16:creationId xmlns:a16="http://schemas.microsoft.com/office/drawing/2014/main" id="{CB184E6F-CB48-4763-968A-89715E6062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4876801"/>
            <a:ext cx="2895600" cy="19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Rectangle 2">
            <a:extLst>
              <a:ext uri="{FF2B5EF4-FFF2-40B4-BE49-F238E27FC236}">
                <a16:creationId xmlns:a16="http://schemas.microsoft.com/office/drawing/2014/main" id="{1DE0EBFE-2C92-457B-9483-327D4444A290}"/>
              </a:ext>
            </a:extLst>
          </p:cNvPr>
          <p:cNvSpPr>
            <a:spLocks noGrp="1" noChangeArrowheads="1"/>
          </p:cNvSpPr>
          <p:nvPr>
            <p:ph idx="1"/>
          </p:nvPr>
        </p:nvSpPr>
        <p:spPr>
          <a:xfrm>
            <a:off x="2063750" y="1676401"/>
            <a:ext cx="7918450" cy="4632325"/>
          </a:xfrm>
        </p:spPr>
        <p:txBody>
          <a:bodyPr>
            <a:normAutofit lnSpcReduction="10000"/>
          </a:bodyPr>
          <a:lstStyle/>
          <a:p>
            <a:pPr marL="365760" indent="-256032" algn="just">
              <a:buNone/>
              <a:defRPr/>
            </a:pPr>
            <a:r>
              <a:rPr lang="es-DO" dirty="0">
                <a:solidFill>
                  <a:srgbClr val="F80000"/>
                </a:solidFill>
                <a:latin typeface="NovareseITCTT" pitchFamily="2" charset="0"/>
                <a:cs typeface="Times New Roman" pitchFamily="18" charset="0"/>
              </a:rPr>
              <a:t> </a:t>
            </a:r>
          </a:p>
          <a:p>
            <a:pPr marL="365760" indent="-256032" algn="just">
              <a:buNone/>
              <a:defRPr/>
            </a:pPr>
            <a:r>
              <a:rPr lang="es-DO" sz="2400" b="1" dirty="0">
                <a:solidFill>
                  <a:srgbClr val="F80000"/>
                </a:solidFill>
                <a:effectLst>
                  <a:outerShdw blurRad="38100" dist="38100" dir="2700000" algn="tl">
                    <a:srgbClr val="C0C0C0"/>
                  </a:outerShdw>
                </a:effectLst>
                <a:latin typeface="NovareseITCTT" pitchFamily="2" charset="0"/>
                <a:cs typeface="Times New Roman" pitchFamily="18" charset="0"/>
              </a:rPr>
              <a:t>Activos Amortizables </a:t>
            </a:r>
          </a:p>
          <a:p>
            <a:pPr marL="365760" indent="-256032" algn="just">
              <a:buNone/>
              <a:defRPr/>
            </a:pPr>
            <a:r>
              <a:rPr lang="es-DO" sz="2400" dirty="0">
                <a:latin typeface="NovareseITCTT" pitchFamily="2" charset="0"/>
                <a:cs typeface="Times New Roman" pitchFamily="18" charset="0"/>
              </a:rPr>
              <a:t> </a:t>
            </a:r>
          </a:p>
          <a:p>
            <a:pPr marL="365760" indent="-256032" algn="just">
              <a:buNone/>
              <a:defRPr/>
            </a:pPr>
            <a:r>
              <a:rPr lang="en-US" sz="2400" dirty="0">
                <a:solidFill>
                  <a:srgbClr val="F80000"/>
                </a:solidFill>
                <a:latin typeface="NovareseITCTT" pitchFamily="2" charset="0"/>
                <a:cs typeface="Times New Roman" pitchFamily="18" charset="0"/>
              </a:rPr>
              <a:t>  </a:t>
            </a:r>
            <a:r>
              <a:rPr lang="es-DO" sz="2400" b="1" dirty="0">
                <a:solidFill>
                  <a:srgbClr val="F80000"/>
                </a:solidFill>
                <a:latin typeface="NovareseITCTT" pitchFamily="2" charset="0"/>
                <a:cs typeface="Times New Roman" pitchFamily="18" charset="0"/>
              </a:rPr>
              <a:t>1. </a:t>
            </a:r>
            <a:r>
              <a:rPr lang="es-DO" sz="2400" dirty="0">
                <a:latin typeface="NovareseITCTT" pitchFamily="2" charset="0"/>
                <a:cs typeface="Times New Roman" pitchFamily="18" charset="0"/>
              </a:rPr>
              <a:t>Las mejoras en propiedades arrendadas no son </a:t>
            </a:r>
            <a:r>
              <a:rPr lang="en-US" sz="2400" dirty="0">
                <a:latin typeface="NovareseITCTT" pitchFamily="2" charset="0"/>
                <a:cs typeface="Times New Roman" pitchFamily="18" charset="0"/>
              </a:rPr>
              <a:t> </a:t>
            </a:r>
            <a:r>
              <a:rPr lang="es-DO" sz="2400" dirty="0">
                <a:latin typeface="NovareseITCTT" pitchFamily="2" charset="0"/>
                <a:cs typeface="Times New Roman" pitchFamily="18" charset="0"/>
              </a:rPr>
              <a:t>consideradas como parte del edificio, sino que se clasifican  como otros  activos amortizables.  </a:t>
            </a:r>
          </a:p>
          <a:p>
            <a:pPr marL="365760" indent="-256032" algn="just">
              <a:buNone/>
              <a:defRPr/>
            </a:pPr>
            <a:r>
              <a:rPr lang="es-DO" sz="2400" b="1" dirty="0">
                <a:latin typeface="NovareseITCTT" pitchFamily="2" charset="0"/>
                <a:cs typeface="Times New Roman" pitchFamily="18" charset="0"/>
              </a:rPr>
              <a:t> </a:t>
            </a:r>
            <a:endParaRPr lang="es-DO" sz="2400" dirty="0">
              <a:latin typeface="NovareseITCTT" pitchFamily="2" charset="0"/>
              <a:cs typeface="Times New Roman" pitchFamily="18" charset="0"/>
            </a:endParaRPr>
          </a:p>
          <a:p>
            <a:pPr marL="365760" indent="-256032" algn="just">
              <a:buNone/>
              <a:defRPr/>
            </a:pPr>
            <a:r>
              <a:rPr lang="es-DO" sz="2400" dirty="0">
                <a:latin typeface="NovareseITCTT" pitchFamily="2" charset="0"/>
                <a:cs typeface="Times New Roman" pitchFamily="18" charset="0"/>
              </a:rPr>
              <a:t>  </a:t>
            </a:r>
            <a:r>
              <a:rPr lang="es-DO" sz="2400" b="1" dirty="0">
                <a:solidFill>
                  <a:srgbClr val="F80000"/>
                </a:solidFill>
                <a:latin typeface="NovareseITCTT" pitchFamily="2" charset="0"/>
                <a:cs typeface="Times New Roman" pitchFamily="18" charset="0"/>
              </a:rPr>
              <a:t>2. </a:t>
            </a:r>
            <a:r>
              <a:rPr lang="es-DO" sz="2400" dirty="0">
                <a:latin typeface="NovareseITCTT" pitchFamily="2" charset="0"/>
                <a:cs typeface="Times New Roman" pitchFamily="18" charset="0"/>
              </a:rPr>
              <a:t>Se amortizaran en línea recta, en un periodo  no menor de 5 </a:t>
            </a:r>
            <a:r>
              <a:rPr lang="en-US" sz="2400" dirty="0">
                <a:latin typeface="NovareseITCTT" pitchFamily="2" charset="0"/>
                <a:cs typeface="Times New Roman" pitchFamily="18" charset="0"/>
              </a:rPr>
              <a:t>a</a:t>
            </a:r>
            <a:r>
              <a:rPr lang="es-DO" sz="2400" dirty="0" err="1">
                <a:latin typeface="NovareseITCTT" pitchFamily="2" charset="0"/>
                <a:cs typeface="Times New Roman" pitchFamily="18" charset="0"/>
              </a:rPr>
              <a:t>ños</a:t>
            </a:r>
            <a:r>
              <a:rPr lang="es-DO" sz="2400" dirty="0">
                <a:latin typeface="NovareseITCTT" pitchFamily="2" charset="0"/>
                <a:cs typeface="Times New Roman" pitchFamily="18" charset="0"/>
              </a:rPr>
              <a:t>, </a:t>
            </a:r>
            <a:r>
              <a:rPr lang="en-US" sz="2400" dirty="0">
                <a:latin typeface="NovareseITCTT" pitchFamily="2" charset="0"/>
                <a:cs typeface="Times New Roman" pitchFamily="18" charset="0"/>
              </a:rPr>
              <a:t>  </a:t>
            </a:r>
            <a:r>
              <a:rPr lang="es-DO" sz="2400" dirty="0">
                <a:latin typeface="NovareseITCTT" pitchFamily="2" charset="0"/>
                <a:cs typeface="Times New Roman" pitchFamily="18" charset="0"/>
              </a:rPr>
              <a:t>o en base a la </a:t>
            </a:r>
            <a:r>
              <a:rPr lang="en-US" sz="2400" dirty="0">
                <a:latin typeface="NovareseITCTT" pitchFamily="2" charset="0"/>
                <a:cs typeface="Times New Roman" pitchFamily="18" charset="0"/>
              </a:rPr>
              <a:t> </a:t>
            </a:r>
            <a:r>
              <a:rPr lang="es-DO" sz="2400" dirty="0">
                <a:latin typeface="NovareseITCTT" pitchFamily="2" charset="0"/>
                <a:cs typeface="Times New Roman" pitchFamily="18" charset="0"/>
              </a:rPr>
              <a:t>vigencia  del </a:t>
            </a:r>
            <a:r>
              <a:rPr lang="en-US" sz="2400" dirty="0">
                <a:latin typeface="NovareseITCTT" pitchFamily="2" charset="0"/>
                <a:cs typeface="Times New Roman" pitchFamily="18" charset="0"/>
              </a:rPr>
              <a:t>con</a:t>
            </a:r>
            <a:r>
              <a:rPr lang="es-DO" sz="2400" dirty="0">
                <a:latin typeface="NovareseITCTT" pitchFamily="2" charset="0"/>
                <a:cs typeface="Times New Roman" pitchFamily="18" charset="0"/>
              </a:rPr>
              <a:t>trato, el que fuese mayor</a:t>
            </a:r>
            <a:r>
              <a:rPr lang="en-US" sz="2400" dirty="0">
                <a:latin typeface="NovareseITCTT" pitchFamily="2" charset="0"/>
                <a:cs typeface="Times New Roman" pitchFamily="18" charset="0"/>
              </a:rPr>
              <a:t> (Art.22 del </a:t>
            </a:r>
            <a:r>
              <a:rPr lang="en-US" sz="2400" dirty="0" err="1">
                <a:latin typeface="NovareseITCTT" pitchFamily="2" charset="0"/>
                <a:cs typeface="Times New Roman" pitchFamily="18" charset="0"/>
              </a:rPr>
              <a:t>reglamento</a:t>
            </a:r>
            <a:r>
              <a:rPr lang="en-US" sz="2400" dirty="0">
                <a:latin typeface="NovareseITCTT" pitchFamily="2" charset="0"/>
                <a:cs typeface="Times New Roman" pitchFamily="18" charset="0"/>
              </a:rPr>
              <a:t> 139-98)</a:t>
            </a:r>
            <a:r>
              <a:rPr lang="es-DO" sz="2400" dirty="0">
                <a:latin typeface="NovareseITCTT" pitchFamily="2" charset="0"/>
                <a:cs typeface="Times New Roman" pitchFamily="18" charset="0"/>
              </a:rPr>
              <a:t>.</a:t>
            </a:r>
          </a:p>
          <a:p>
            <a:pPr marL="365760" indent="-256032" algn="just">
              <a:buNone/>
              <a:defRPr/>
            </a:pPr>
            <a:r>
              <a:rPr lang="es-DO" sz="2400" dirty="0">
                <a:latin typeface="NovareseITCTT" pitchFamily="2" charset="0"/>
                <a:cs typeface="Times New Roman" pitchFamily="18" charset="0"/>
              </a:rPr>
              <a:t> </a:t>
            </a:r>
          </a:p>
          <a:p>
            <a:pPr marL="365760" indent="-256032" algn="just">
              <a:buNone/>
              <a:defRPr/>
            </a:pPr>
            <a:r>
              <a:rPr lang="en-US" sz="2400" dirty="0">
                <a:latin typeface="NovareseITCTT" pitchFamily="2" charset="0"/>
                <a:cs typeface="Times New Roman" pitchFamily="18" charset="0"/>
              </a:rPr>
              <a:t>  </a:t>
            </a:r>
            <a:endParaRPr lang="en-US" sz="2400" dirty="0">
              <a:latin typeface="NovareseITCTT" pitchFamily="2" charset="0"/>
            </a:endParaRPr>
          </a:p>
        </p:txBody>
      </p:sp>
      <p:sp>
        <p:nvSpPr>
          <p:cNvPr id="636931" name="Rectangle 3">
            <a:extLst>
              <a:ext uri="{FF2B5EF4-FFF2-40B4-BE49-F238E27FC236}">
                <a16:creationId xmlns:a16="http://schemas.microsoft.com/office/drawing/2014/main" id="{FF21B4B5-AA8B-4CF6-B81D-E493BF042405}"/>
              </a:ext>
            </a:extLst>
          </p:cNvPr>
          <p:cNvSpPr>
            <a:spLocks noChangeArrowheads="1"/>
          </p:cNvSpPr>
          <p:nvPr/>
        </p:nvSpPr>
        <p:spPr bwMode="auto">
          <a:xfrm>
            <a:off x="2209800" y="609600"/>
            <a:ext cx="8229600" cy="685800"/>
          </a:xfrm>
          <a:prstGeom prst="rect">
            <a:avLst/>
          </a:prstGeom>
          <a:noFill/>
          <a:ln w="9525">
            <a:noFill/>
            <a:miter lim="800000"/>
            <a:headEnd/>
            <a:tailEnd/>
          </a:ln>
          <a:effectLst/>
        </p:spPr>
        <p:txBody>
          <a:bodyPr lIns="0" tIns="0" rIns="0" bIns="0"/>
          <a:lstStyle/>
          <a:p>
            <a:pPr>
              <a:defRPr/>
            </a:pPr>
            <a:r>
              <a:rPr lang="es-DO" sz="3600" b="1">
                <a:solidFill>
                  <a:srgbClr val="FFFFFF"/>
                </a:solidFill>
                <a:effectLst>
                  <a:outerShdw blurRad="38100" dist="38100" dir="2700000" algn="tl">
                    <a:srgbClr val="C0C0C0"/>
                  </a:outerShdw>
                </a:effectLst>
                <a:latin typeface="Arial Narrow" pitchFamily="34" charset="0"/>
              </a:rPr>
              <a:t>TRATAMIENTO FISCAL: Otros Activos (1)</a:t>
            </a:r>
            <a:endParaRPr lang="es-DO" sz="3200" b="1">
              <a:solidFill>
                <a:srgbClr val="FFFFFF"/>
              </a:solidFill>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978" name="Rectangle 2">
            <a:extLst>
              <a:ext uri="{FF2B5EF4-FFF2-40B4-BE49-F238E27FC236}">
                <a16:creationId xmlns:a16="http://schemas.microsoft.com/office/drawing/2014/main" id="{FA51DAA0-EBA4-40DD-B063-1A3AB5996DB5}"/>
              </a:ext>
            </a:extLst>
          </p:cNvPr>
          <p:cNvSpPr>
            <a:spLocks noGrp="1" noChangeArrowheads="1"/>
          </p:cNvSpPr>
          <p:nvPr>
            <p:ph idx="1"/>
          </p:nvPr>
        </p:nvSpPr>
        <p:spPr>
          <a:xfrm>
            <a:off x="2362200" y="1981200"/>
            <a:ext cx="7391400" cy="3962400"/>
          </a:xfrm>
        </p:spPr>
        <p:txBody>
          <a:bodyPr>
            <a:normAutofit/>
          </a:bodyPr>
          <a:lstStyle/>
          <a:p>
            <a:pPr marL="552450" indent="-552450" algn="just">
              <a:lnSpc>
                <a:spcPct val="80000"/>
              </a:lnSpc>
              <a:buNone/>
              <a:defRPr/>
            </a:pPr>
            <a:r>
              <a:rPr lang="es-DO" sz="1900" dirty="0">
                <a:solidFill>
                  <a:srgbClr val="F80000"/>
                </a:solidFill>
                <a:latin typeface="NovareseITCTT" pitchFamily="2" charset="0"/>
                <a:cs typeface="Times New Roman" pitchFamily="18" charset="0"/>
              </a:rPr>
              <a:t> </a:t>
            </a:r>
            <a:r>
              <a:rPr lang="es-DO" sz="2400" b="1" dirty="0">
                <a:solidFill>
                  <a:srgbClr val="F80000"/>
                </a:solidFill>
                <a:effectLst>
                  <a:outerShdw blurRad="38100" dist="38100" dir="2700000" algn="tl">
                    <a:srgbClr val="C0C0C0"/>
                  </a:outerShdw>
                </a:effectLst>
                <a:latin typeface="NovareseITCTT" pitchFamily="2" charset="0"/>
                <a:cs typeface="Times New Roman" pitchFamily="18" charset="0"/>
              </a:rPr>
              <a:t>Activos Amortizables </a:t>
            </a:r>
          </a:p>
          <a:p>
            <a:pPr marL="552450" indent="-552450" algn="just">
              <a:lnSpc>
                <a:spcPct val="80000"/>
              </a:lnSpc>
              <a:buNone/>
              <a:defRPr/>
            </a:pPr>
            <a:r>
              <a:rPr lang="es-DO" sz="2400" dirty="0">
                <a:latin typeface="NovareseITCTT" pitchFamily="2" charset="0"/>
                <a:cs typeface="Times New Roman" pitchFamily="18" charset="0"/>
              </a:rPr>
              <a:t> </a:t>
            </a:r>
          </a:p>
          <a:p>
            <a:pPr marL="552450" indent="-552450" algn="just">
              <a:lnSpc>
                <a:spcPct val="80000"/>
              </a:lnSpc>
              <a:buFontTx/>
              <a:buAutoNum type="arabicPeriod"/>
              <a:defRPr/>
            </a:pPr>
            <a:r>
              <a:rPr lang="es-DO" sz="2400" dirty="0">
                <a:latin typeface="NovareseITCTT" pitchFamily="2" charset="0"/>
                <a:cs typeface="Times New Roman" pitchFamily="18" charset="0"/>
              </a:rPr>
              <a:t>Los gastos de organización o constitución.</a:t>
            </a:r>
            <a:r>
              <a:rPr lang="en-US" sz="2400" dirty="0">
                <a:latin typeface="NovareseITCTT" pitchFamily="2" charset="0"/>
                <a:cs typeface="Times New Roman" pitchFamily="18" charset="0"/>
              </a:rPr>
              <a:t>         Se </a:t>
            </a:r>
            <a:r>
              <a:rPr lang="en-US" sz="2400" dirty="0" err="1">
                <a:latin typeface="NovareseITCTT" pitchFamily="2" charset="0"/>
                <a:cs typeface="Times New Roman" pitchFamily="18" charset="0"/>
              </a:rPr>
              <a:t>pueden</a:t>
            </a:r>
            <a:r>
              <a:rPr lang="en-US" sz="2400" dirty="0">
                <a:latin typeface="NovareseITCTT" pitchFamily="2" charset="0"/>
                <a:cs typeface="Times New Roman" pitchFamily="18" charset="0"/>
              </a:rPr>
              <a:t> </a:t>
            </a:r>
            <a:r>
              <a:rPr lang="en-US" sz="2400" dirty="0" err="1">
                <a:latin typeface="NovareseITCTT" pitchFamily="2" charset="0"/>
                <a:cs typeface="Times New Roman" pitchFamily="18" charset="0"/>
              </a:rPr>
              <a:t>deducir</a:t>
            </a:r>
            <a:r>
              <a:rPr lang="en-US" sz="2400" dirty="0">
                <a:latin typeface="NovareseITCTT" pitchFamily="2" charset="0"/>
                <a:cs typeface="Times New Roman" pitchFamily="18" charset="0"/>
              </a:rPr>
              <a:t> </a:t>
            </a:r>
            <a:r>
              <a:rPr lang="en-US" sz="2400" dirty="0" err="1">
                <a:latin typeface="NovareseITCTT" pitchFamily="2" charset="0"/>
                <a:cs typeface="Times New Roman" pitchFamily="18" charset="0"/>
              </a:rPr>
              <a:t>como</a:t>
            </a:r>
            <a:r>
              <a:rPr lang="en-US" sz="2400" dirty="0">
                <a:latin typeface="NovareseITCTT" pitchFamily="2" charset="0"/>
                <a:cs typeface="Times New Roman" pitchFamily="18" charset="0"/>
              </a:rPr>
              <a:t> </a:t>
            </a:r>
            <a:r>
              <a:rPr lang="en-US" sz="2400" dirty="0" err="1">
                <a:latin typeface="NovareseITCTT" pitchFamily="2" charset="0"/>
                <a:cs typeface="Times New Roman" pitchFamily="18" charset="0"/>
              </a:rPr>
              <a:t>gastos</a:t>
            </a:r>
            <a:r>
              <a:rPr lang="en-US" sz="2400" dirty="0">
                <a:latin typeface="NovareseITCTT" pitchFamily="2" charset="0"/>
                <a:cs typeface="Times New Roman" pitchFamily="18" charset="0"/>
              </a:rPr>
              <a:t> en el </a:t>
            </a:r>
            <a:r>
              <a:rPr lang="en-US" sz="2400" dirty="0" err="1">
                <a:latin typeface="NovareseITCTT" pitchFamily="2" charset="0"/>
                <a:cs typeface="Times New Roman" pitchFamily="18" charset="0"/>
              </a:rPr>
              <a:t>mismo</a:t>
            </a:r>
            <a:r>
              <a:rPr lang="en-US" sz="2400" dirty="0">
                <a:latin typeface="NovareseITCTT" pitchFamily="2" charset="0"/>
                <a:cs typeface="Times New Roman" pitchFamily="18" charset="0"/>
              </a:rPr>
              <a:t> </a:t>
            </a:r>
            <a:r>
              <a:rPr lang="en-US" sz="2400" dirty="0" err="1">
                <a:latin typeface="NovareseITCTT" pitchFamily="2" charset="0"/>
                <a:cs typeface="Times New Roman" pitchFamily="18" charset="0"/>
              </a:rPr>
              <a:t>período</a:t>
            </a:r>
            <a:r>
              <a:rPr lang="en-US" sz="2400" dirty="0">
                <a:latin typeface="NovareseITCTT" pitchFamily="2" charset="0"/>
                <a:cs typeface="Times New Roman" pitchFamily="18" charset="0"/>
              </a:rPr>
              <a:t> en </a:t>
            </a:r>
            <a:r>
              <a:rPr lang="en-US" sz="2400" dirty="0" err="1">
                <a:latin typeface="NovareseITCTT" pitchFamily="2" charset="0"/>
                <a:cs typeface="Times New Roman" pitchFamily="18" charset="0"/>
              </a:rPr>
              <a:t>que</a:t>
            </a:r>
            <a:r>
              <a:rPr lang="en-US" sz="2400" dirty="0">
                <a:latin typeface="NovareseITCTT" pitchFamily="2" charset="0"/>
                <a:cs typeface="Times New Roman" pitchFamily="18" charset="0"/>
              </a:rPr>
              <a:t> se </a:t>
            </a:r>
            <a:r>
              <a:rPr lang="en-US" sz="2400" dirty="0" err="1">
                <a:latin typeface="NovareseITCTT" pitchFamily="2" charset="0"/>
                <a:cs typeface="Times New Roman" pitchFamily="18" charset="0"/>
              </a:rPr>
              <a:t>incurren</a:t>
            </a:r>
            <a:endParaRPr lang="en-US" sz="2400" dirty="0">
              <a:latin typeface="NovareseITCTT" pitchFamily="2" charset="0"/>
              <a:cs typeface="Times New Roman" pitchFamily="18" charset="0"/>
            </a:endParaRPr>
          </a:p>
          <a:p>
            <a:pPr marL="552450" indent="-552450" algn="just">
              <a:lnSpc>
                <a:spcPct val="80000"/>
              </a:lnSpc>
              <a:buFontTx/>
              <a:buAutoNum type="arabicPeriod"/>
              <a:defRPr/>
            </a:pPr>
            <a:endParaRPr lang="en-US" sz="2400" dirty="0">
              <a:latin typeface="NovareseITCTT" pitchFamily="2" charset="0"/>
              <a:cs typeface="Times New Roman" pitchFamily="18" charset="0"/>
            </a:endParaRPr>
          </a:p>
          <a:p>
            <a:pPr marL="552450" indent="-552450" algn="just">
              <a:lnSpc>
                <a:spcPct val="80000"/>
              </a:lnSpc>
              <a:buFontTx/>
              <a:buAutoNum type="arabicPeriod"/>
              <a:defRPr/>
            </a:pPr>
            <a:r>
              <a:rPr lang="es-DO" sz="2400" dirty="0">
                <a:latin typeface="NovareseITCTT" pitchFamily="2" charset="0"/>
                <a:cs typeface="Times New Roman" pitchFamily="18" charset="0"/>
              </a:rPr>
              <a:t>Los gastos de investigación y desarrollo se pueden deducir como gastos en el período en que se incurren con el consentimiento de la A.T. o en cambio se pueden capitalizar, una forma u otra debe aplicarse consistentemente.</a:t>
            </a:r>
          </a:p>
          <a:p>
            <a:pPr marL="552450" indent="-552450">
              <a:lnSpc>
                <a:spcPct val="80000"/>
              </a:lnSpc>
              <a:buNone/>
              <a:defRPr/>
            </a:pPr>
            <a:endParaRPr lang="en-US" dirty="0">
              <a:latin typeface="NovareseITCTT" pitchFamily="2" charset="0"/>
              <a:cs typeface="Times New Roman" pitchFamily="18" charset="0"/>
            </a:endParaRPr>
          </a:p>
        </p:txBody>
      </p:sp>
      <p:sp>
        <p:nvSpPr>
          <p:cNvPr id="638979" name="Rectangle 3">
            <a:extLst>
              <a:ext uri="{FF2B5EF4-FFF2-40B4-BE49-F238E27FC236}">
                <a16:creationId xmlns:a16="http://schemas.microsoft.com/office/drawing/2014/main" id="{4933D4D5-3348-4551-816D-840E10945F40}"/>
              </a:ext>
            </a:extLst>
          </p:cNvPr>
          <p:cNvSpPr>
            <a:spLocks noChangeArrowheads="1"/>
          </p:cNvSpPr>
          <p:nvPr/>
        </p:nvSpPr>
        <p:spPr bwMode="auto">
          <a:xfrm>
            <a:off x="2209800" y="533400"/>
            <a:ext cx="8229600" cy="685800"/>
          </a:xfrm>
          <a:prstGeom prst="rect">
            <a:avLst/>
          </a:prstGeom>
          <a:noFill/>
          <a:ln w="9525">
            <a:noFill/>
            <a:miter lim="800000"/>
            <a:headEnd/>
            <a:tailEnd/>
          </a:ln>
          <a:effectLst/>
        </p:spPr>
        <p:txBody>
          <a:bodyPr lIns="0" tIns="0" rIns="0" bIns="0"/>
          <a:lstStyle/>
          <a:p>
            <a:pPr>
              <a:defRPr/>
            </a:pPr>
            <a:r>
              <a:rPr lang="es-DO" sz="3600" b="1">
                <a:solidFill>
                  <a:srgbClr val="FFFFFF"/>
                </a:solidFill>
                <a:effectLst>
                  <a:outerShdw blurRad="38100" dist="38100" dir="2700000" algn="tl">
                    <a:srgbClr val="C0C0C0"/>
                  </a:outerShdw>
                </a:effectLst>
                <a:latin typeface="Arial Narrow" pitchFamily="34" charset="0"/>
              </a:rPr>
              <a:t>TRATAMIENTO FISCAL: Otros Activos (2)</a:t>
            </a:r>
            <a:endParaRPr lang="es-DO" sz="3200" b="1">
              <a:solidFill>
                <a:srgbClr val="FFFFFF"/>
              </a:solidFill>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B8F7515A-5442-4AE1-BE50-B0D62068E7CC}"/>
              </a:ext>
            </a:extLst>
          </p:cNvPr>
          <p:cNvSpPr>
            <a:spLocks noGrp="1" noChangeArrowheads="1"/>
          </p:cNvSpPr>
          <p:nvPr>
            <p:ph idx="1"/>
          </p:nvPr>
        </p:nvSpPr>
        <p:spPr>
          <a:xfrm>
            <a:off x="2133600" y="1600200"/>
            <a:ext cx="8077200" cy="4419600"/>
          </a:xfrm>
        </p:spPr>
        <p:txBody>
          <a:bodyPr>
            <a:normAutofit fontScale="92500" lnSpcReduction="10000"/>
          </a:bodyPr>
          <a:lstStyle/>
          <a:p>
            <a:pPr marL="365760" indent="-256032">
              <a:buNone/>
              <a:defRPr/>
            </a:pPr>
            <a:r>
              <a:rPr lang="es-DO" altLang="es-DO" sz="900">
                <a:solidFill>
                  <a:srgbClr val="F80000"/>
                </a:solidFill>
                <a:latin typeface="NovareseITCTT"/>
                <a:cs typeface="Times New Roman" pitchFamily="18" charset="0"/>
              </a:rPr>
              <a:t> </a:t>
            </a:r>
            <a:r>
              <a:rPr lang="es-DO" altLang="es-DO" sz="900" b="1">
                <a:solidFill>
                  <a:srgbClr val="F80000"/>
                </a:solidFill>
                <a:latin typeface="NovareseITCTT"/>
                <a:cs typeface="Times New Roman" pitchFamily="18" charset="0"/>
              </a:rPr>
              <a:t> </a:t>
            </a:r>
          </a:p>
          <a:p>
            <a:pPr marL="365760" indent="-256032" algn="just">
              <a:buFont typeface="Wingdings 3"/>
              <a:buChar char=""/>
              <a:defRPr/>
            </a:pPr>
            <a:r>
              <a:rPr lang="es-DO" altLang="es-DO" sz="1800">
                <a:cs typeface="Times New Roman" pitchFamily="18" charset="0"/>
              </a:rPr>
              <a:t>Se recomienda verificar las cuentas por pagar </a:t>
            </a:r>
            <a:r>
              <a:rPr lang="en-US" altLang="es-DO" sz="1800">
                <a:cs typeface="Times New Roman" pitchFamily="18" charset="0"/>
              </a:rPr>
              <a:t>por la adquisición de  servicios </a:t>
            </a:r>
            <a:r>
              <a:rPr lang="es-DO" altLang="es-DO" sz="1800">
                <a:cs typeface="Times New Roman" pitchFamily="18" charset="0"/>
              </a:rPr>
              <a:t>a suplidores del exterior, para validar de que haya efectuado la retención del 27% del impuesto sobre la renta (Articulo 305</a:t>
            </a:r>
            <a:r>
              <a:rPr lang="en-US" altLang="es-DO" sz="1800">
                <a:cs typeface="Times New Roman" pitchFamily="18" charset="0"/>
              </a:rPr>
              <a:t> Ley 11-92</a:t>
            </a:r>
            <a:r>
              <a:rPr lang="es-DO" altLang="es-DO" sz="1800">
                <a:cs typeface="Times New Roman" pitchFamily="18" charset="0"/>
              </a:rPr>
              <a:t>).</a:t>
            </a:r>
          </a:p>
          <a:p>
            <a:pPr marL="365760" indent="-256032" algn="just">
              <a:buNone/>
              <a:defRPr/>
            </a:pPr>
            <a:r>
              <a:rPr lang="es-DO" altLang="es-DO" sz="1800">
                <a:cs typeface="Times New Roman" pitchFamily="18" charset="0"/>
              </a:rPr>
              <a:t>       </a:t>
            </a:r>
            <a:endParaRPr lang="en-US" altLang="es-DO" sz="1800">
              <a:cs typeface="Times New Roman" pitchFamily="18" charset="0"/>
            </a:endParaRPr>
          </a:p>
          <a:p>
            <a:pPr marL="365760" indent="-256032" algn="just">
              <a:buFont typeface="Wingdings 3"/>
              <a:buChar char=""/>
              <a:defRPr/>
            </a:pPr>
            <a:r>
              <a:rPr lang="es-DO" altLang="es-DO" sz="1800">
                <a:cs typeface="Times New Roman" pitchFamily="18" charset="0"/>
              </a:rPr>
              <a:t>En el caso de las</a:t>
            </a:r>
            <a:r>
              <a:rPr lang="en-US" altLang="es-DO" sz="1800">
                <a:cs typeface="Times New Roman" pitchFamily="18" charset="0"/>
              </a:rPr>
              <a:t> importaciones </a:t>
            </a:r>
            <a:r>
              <a:rPr lang="es-DO" altLang="es-DO" sz="1800">
                <a:cs typeface="Times New Roman" pitchFamily="18" charset="0"/>
              </a:rPr>
              <a:t>se recomienda que el flujo de cuentas por pagar</a:t>
            </a:r>
            <a:r>
              <a:rPr lang="en-US" altLang="es-DO" sz="1800">
                <a:cs typeface="Times New Roman" pitchFamily="18" charset="0"/>
              </a:rPr>
              <a:t> al suplidor </a:t>
            </a:r>
            <a:r>
              <a:rPr lang="es-DO" altLang="es-DO" sz="1800">
                <a:cs typeface="Times New Roman" pitchFamily="18" charset="0"/>
              </a:rPr>
              <a:t> mantenga razonabilidad con relación al ITBIS adelantado en importaciones. </a:t>
            </a:r>
            <a:endParaRPr lang="en-US" altLang="es-DO" sz="1800">
              <a:cs typeface="Times New Roman" pitchFamily="18" charset="0"/>
            </a:endParaRPr>
          </a:p>
          <a:p>
            <a:pPr marL="365760" indent="-256032" algn="just">
              <a:buFont typeface="Wingdings 3"/>
              <a:buChar char=""/>
              <a:defRPr/>
            </a:pPr>
            <a:endParaRPr lang="en-US" altLang="es-DO" sz="1800">
              <a:cs typeface="Times New Roman" pitchFamily="18" charset="0"/>
            </a:endParaRPr>
          </a:p>
          <a:p>
            <a:pPr marL="365760" indent="-256032" algn="just">
              <a:buFont typeface="Wingdings 3"/>
              <a:buChar char=""/>
              <a:defRPr/>
            </a:pPr>
            <a:r>
              <a:rPr lang="en-US" altLang="es-DO" sz="1800">
                <a:cs typeface="Times New Roman" pitchFamily="18" charset="0"/>
              </a:rPr>
              <a:t>Dentro de este renglón se podrían considerar las acumulaciones por pagar (R</a:t>
            </a:r>
            <a:r>
              <a:rPr lang="es-DO" altLang="es-DO" sz="1800">
                <a:cs typeface="Times New Roman" pitchFamily="18" charset="0"/>
              </a:rPr>
              <a:t>etenciones asalariados</a:t>
            </a:r>
            <a:r>
              <a:rPr lang="en-US" altLang="es-DO" sz="1800">
                <a:cs typeface="Times New Roman" pitchFamily="18" charset="0"/>
              </a:rPr>
              <a:t>,</a:t>
            </a:r>
            <a:r>
              <a:rPr lang="es-DO" altLang="es-DO" sz="1800">
                <a:cs typeface="Times New Roman" pitchFamily="18" charset="0"/>
              </a:rPr>
              <a:t> ITBIS por pagar</a:t>
            </a:r>
            <a:r>
              <a:rPr lang="en-US" altLang="es-DO" sz="1800">
                <a:cs typeface="Times New Roman" pitchFamily="18" charset="0"/>
              </a:rPr>
              <a:t>, </a:t>
            </a:r>
            <a:r>
              <a:rPr lang="es-DO" altLang="es-DO" sz="1800">
                <a:cs typeface="Times New Roman" pitchFamily="18" charset="0"/>
              </a:rPr>
              <a:t> Seguro </a:t>
            </a:r>
            <a:r>
              <a:rPr lang="en-US" altLang="es-DO" sz="1800">
                <a:cs typeface="Times New Roman" pitchFamily="18" charset="0"/>
              </a:rPr>
              <a:t>S</a:t>
            </a:r>
            <a:r>
              <a:rPr lang="es-DO" altLang="es-DO" sz="1800">
                <a:cs typeface="Times New Roman" pitchFamily="18" charset="0"/>
              </a:rPr>
              <a:t>ocial</a:t>
            </a:r>
            <a:r>
              <a:rPr lang="en-US" altLang="es-DO" sz="1800">
                <a:cs typeface="Times New Roman" pitchFamily="18" charset="0"/>
              </a:rPr>
              <a:t>,</a:t>
            </a:r>
            <a:r>
              <a:rPr lang="es-DO" altLang="es-DO" sz="1800">
                <a:cs typeface="Times New Roman" pitchFamily="18" charset="0"/>
              </a:rPr>
              <a:t> AFP</a:t>
            </a:r>
            <a:r>
              <a:rPr lang="en-US" altLang="es-DO" sz="1800">
                <a:cs typeface="Times New Roman" pitchFamily="18" charset="0"/>
              </a:rPr>
              <a:t>, </a:t>
            </a:r>
            <a:r>
              <a:rPr lang="es-DO" altLang="es-DO" sz="1800">
                <a:cs typeface="Times New Roman" pitchFamily="18" charset="0"/>
              </a:rPr>
              <a:t> Seguro Medico</a:t>
            </a:r>
            <a:r>
              <a:rPr lang="en-US" altLang="es-DO" sz="1800">
                <a:cs typeface="Times New Roman" pitchFamily="18" charset="0"/>
              </a:rPr>
              <a:t>,</a:t>
            </a:r>
            <a:r>
              <a:rPr lang="es-DO" altLang="es-DO" sz="1800">
                <a:cs typeface="Times New Roman" pitchFamily="18" charset="0"/>
              </a:rPr>
              <a:t> Accidentes de Trabajo</a:t>
            </a:r>
            <a:r>
              <a:rPr lang="en-US" altLang="es-DO" sz="1800">
                <a:cs typeface="Times New Roman" pitchFamily="18" charset="0"/>
              </a:rPr>
              <a:t>,</a:t>
            </a:r>
            <a:r>
              <a:rPr lang="es-DO" altLang="es-DO" sz="1800">
                <a:cs typeface="Times New Roman" pitchFamily="18" charset="0"/>
              </a:rPr>
              <a:t> Infotep</a:t>
            </a:r>
            <a:r>
              <a:rPr lang="en-US" altLang="es-DO" sz="1800">
                <a:cs typeface="Times New Roman" pitchFamily="18" charset="0"/>
              </a:rPr>
              <a:t>,</a:t>
            </a:r>
            <a:r>
              <a:rPr lang="es-DO" altLang="es-DO" sz="1800">
                <a:cs typeface="Times New Roman" pitchFamily="18" charset="0"/>
              </a:rPr>
              <a:t> Bonificación Por Pagar</a:t>
            </a:r>
            <a:r>
              <a:rPr lang="en-US" altLang="es-DO" sz="1800">
                <a:cs typeface="Times New Roman" pitchFamily="18" charset="0"/>
              </a:rPr>
              <a:t>,</a:t>
            </a:r>
            <a:r>
              <a:rPr lang="es-DO" altLang="es-DO" sz="1800">
                <a:cs typeface="Times New Roman" pitchFamily="18" charset="0"/>
              </a:rPr>
              <a:t> Cuentas por pagar</a:t>
            </a:r>
            <a:r>
              <a:rPr lang="en-US" altLang="es-DO" sz="1800">
                <a:cs typeface="Times New Roman" pitchFamily="18" charset="0"/>
              </a:rPr>
              <a:t>,</a:t>
            </a:r>
            <a:r>
              <a:rPr lang="es-DO" altLang="es-DO" sz="1800">
                <a:cs typeface="Times New Roman" pitchFamily="18" charset="0"/>
              </a:rPr>
              <a:t>   Otros</a:t>
            </a:r>
            <a:r>
              <a:rPr lang="en-US" altLang="es-DO" sz="1800">
                <a:cs typeface="Times New Roman" pitchFamily="18" charset="0"/>
              </a:rPr>
              <a:t>)  esto así por que las mismas </a:t>
            </a:r>
            <a:r>
              <a:rPr lang="es-DO" altLang="es-DO" sz="1800">
                <a:cs typeface="Times New Roman" pitchFamily="18" charset="0"/>
              </a:rPr>
              <a:t> suponen </a:t>
            </a:r>
            <a:r>
              <a:rPr lang="en-US" altLang="es-DO" sz="1800">
                <a:cs typeface="Times New Roman" pitchFamily="18" charset="0"/>
              </a:rPr>
              <a:t>un compromiso de pago  que </a:t>
            </a:r>
            <a:r>
              <a:rPr lang="es-DO" altLang="es-DO" sz="1800">
                <a:cs typeface="Times New Roman" pitchFamily="18" charset="0"/>
              </a:rPr>
              <a:t>ser</a:t>
            </a:r>
            <a:r>
              <a:rPr lang="en-US" altLang="es-DO" sz="1800">
                <a:cs typeface="Times New Roman" pitchFamily="18" charset="0"/>
              </a:rPr>
              <a:t>a</a:t>
            </a:r>
            <a:r>
              <a:rPr lang="es-DO" altLang="es-DO" sz="1800">
                <a:cs typeface="Times New Roman" pitchFamily="18" charset="0"/>
              </a:rPr>
              <a:t> liquidad</a:t>
            </a:r>
            <a:r>
              <a:rPr lang="en-US" altLang="es-DO" sz="1800">
                <a:cs typeface="Times New Roman" pitchFamily="18" charset="0"/>
              </a:rPr>
              <a:t>o</a:t>
            </a:r>
            <a:r>
              <a:rPr lang="es-DO" altLang="es-DO" sz="1800">
                <a:cs typeface="Times New Roman" pitchFamily="18" charset="0"/>
              </a:rPr>
              <a:t>  </a:t>
            </a:r>
            <a:r>
              <a:rPr lang="en-US" altLang="es-DO" sz="1800">
                <a:cs typeface="Times New Roman" pitchFamily="18" charset="0"/>
              </a:rPr>
              <a:t>en un corto  plazo.</a:t>
            </a:r>
            <a:endParaRPr lang="es-DO" altLang="es-DO" sz="1800">
              <a:cs typeface="Times New Roman" pitchFamily="18" charset="0"/>
            </a:endParaRPr>
          </a:p>
          <a:p>
            <a:pPr marL="365760" indent="-256032" algn="just">
              <a:buFont typeface="Wingdings 3"/>
              <a:buChar char=""/>
              <a:defRPr/>
            </a:pPr>
            <a:endParaRPr lang="es-DO" altLang="es-DO" sz="1800">
              <a:cs typeface="Times New Roman" pitchFamily="18" charset="0"/>
            </a:endParaRPr>
          </a:p>
          <a:p>
            <a:pPr marL="365760" indent="-256032" algn="just">
              <a:buFont typeface="Wingdings 3"/>
              <a:buChar char=""/>
              <a:defRPr/>
            </a:pPr>
            <a:r>
              <a:rPr lang="es-DO" altLang="es-DO" sz="1800"/>
              <a:t>Generalmente, en los procesos de fiscalización externa los </a:t>
            </a:r>
            <a:r>
              <a:rPr lang="es-DO" altLang="es-DO" sz="1800" b="1">
                <a:solidFill>
                  <a:srgbClr val="000008"/>
                </a:solidFill>
              </a:rPr>
              <a:t>pasivos no justificados</a:t>
            </a:r>
            <a:r>
              <a:rPr lang="es-DO" altLang="es-DO" sz="1800"/>
              <a:t> son considerados por la Administración Tributaria como ingresos no declarados.</a:t>
            </a:r>
            <a:endParaRPr lang="en-US" altLang="es-DO" sz="1800"/>
          </a:p>
        </p:txBody>
      </p:sp>
      <p:sp>
        <p:nvSpPr>
          <p:cNvPr id="641027" name="Rectangle 3">
            <a:extLst>
              <a:ext uri="{FF2B5EF4-FFF2-40B4-BE49-F238E27FC236}">
                <a16:creationId xmlns:a16="http://schemas.microsoft.com/office/drawing/2014/main" id="{6F234163-C0FB-49FF-8EBE-5F1CCE54AEF8}"/>
              </a:ext>
            </a:extLst>
          </p:cNvPr>
          <p:cNvSpPr>
            <a:spLocks noChangeArrowheads="1"/>
          </p:cNvSpPr>
          <p:nvPr/>
        </p:nvSpPr>
        <p:spPr bwMode="auto">
          <a:xfrm>
            <a:off x="2209800" y="533400"/>
            <a:ext cx="8229600" cy="685800"/>
          </a:xfrm>
          <a:prstGeom prst="rect">
            <a:avLst/>
          </a:prstGeom>
          <a:noFill/>
          <a:ln w="9525">
            <a:noFill/>
            <a:miter lim="800000"/>
            <a:headEnd/>
            <a:tailEnd/>
          </a:ln>
          <a:effectLst/>
        </p:spPr>
        <p:txBody>
          <a:bodyPr lIns="0" tIns="0" rIns="0" bIns="0"/>
          <a:lstStyle/>
          <a:p>
            <a:pPr>
              <a:defRPr/>
            </a:pPr>
            <a:r>
              <a:rPr lang="es-DO" sz="3600" b="1">
                <a:solidFill>
                  <a:srgbClr val="FFFFFF"/>
                </a:solidFill>
                <a:effectLst>
                  <a:outerShdw blurRad="38100" dist="38100" dir="2700000" algn="tl">
                    <a:srgbClr val="C0C0C0"/>
                  </a:outerShdw>
                </a:effectLst>
                <a:latin typeface="Arial Narrow" pitchFamily="34" charset="0"/>
              </a:rPr>
              <a:t>TRATAMIENTO FISCAL:  Cuentas por pagar</a:t>
            </a:r>
            <a:endParaRPr lang="es-DO" sz="3200" b="1">
              <a:solidFill>
                <a:srgbClr val="FFFFFF"/>
              </a:solidFill>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E829F1D2-B32F-49B6-9803-9CEEBD33C06F}"/>
              </a:ext>
            </a:extLst>
          </p:cNvPr>
          <p:cNvSpPr>
            <a:spLocks noGrp="1" noChangeArrowheads="1"/>
          </p:cNvSpPr>
          <p:nvPr>
            <p:ph idx="1"/>
          </p:nvPr>
        </p:nvSpPr>
        <p:spPr>
          <a:xfrm>
            <a:off x="2362200" y="1752600"/>
            <a:ext cx="7772400" cy="4343400"/>
          </a:xfrm>
        </p:spPr>
        <p:txBody>
          <a:bodyPr>
            <a:normAutofit lnSpcReduction="10000"/>
          </a:bodyPr>
          <a:lstStyle/>
          <a:p>
            <a:pPr marL="365760" indent="-256032">
              <a:buNone/>
              <a:defRPr/>
            </a:pPr>
            <a:r>
              <a:rPr lang="es-DO" altLang="es-DO" sz="2000" b="1">
                <a:latin typeface="NovareseITCTT"/>
                <a:cs typeface="Times New Roman" pitchFamily="18" charset="0"/>
              </a:rPr>
              <a:t> </a:t>
            </a:r>
            <a:endParaRPr lang="es-DO" altLang="es-DO" sz="2000" b="1">
              <a:solidFill>
                <a:srgbClr val="F80000"/>
              </a:solidFill>
              <a:latin typeface="NovareseITCTT"/>
              <a:cs typeface="Times New Roman" pitchFamily="18" charset="0"/>
            </a:endParaRPr>
          </a:p>
          <a:p>
            <a:pPr marL="365760" indent="-256032" algn="just">
              <a:buFont typeface="Wingdings 3"/>
              <a:buChar char=""/>
              <a:defRPr/>
            </a:pPr>
            <a:r>
              <a:rPr lang="es-DO" altLang="es-DO" sz="1800">
                <a:latin typeface="NovareseITCTT"/>
                <a:cs typeface="Times New Roman" pitchFamily="18" charset="0"/>
              </a:rPr>
              <a:t>Se recomienda verificar las provisiones creadas en el año, en razón de que las provisiones de  vacaciones, preaviso, auxilio de cesantía, y otros gastos similares no son aceptadas por la DGII. La impugnación se realiza considerando que las provisiones constituyen una presunción de un gasto y la ley establece que se   debe imputar al año fiscal los gastos que </a:t>
            </a:r>
            <a:r>
              <a:rPr lang="en-US" altLang="es-DO" sz="1800">
                <a:latin typeface="NovareseITCTT"/>
                <a:cs typeface="Times New Roman" pitchFamily="18" charset="0"/>
              </a:rPr>
              <a:t>realmente </a:t>
            </a:r>
            <a:r>
              <a:rPr lang="es-DO" altLang="es-DO" sz="1800">
                <a:latin typeface="NovareseITCTT"/>
                <a:cs typeface="Times New Roman" pitchFamily="18" charset="0"/>
              </a:rPr>
              <a:t>se hayan realizado en </a:t>
            </a:r>
            <a:r>
              <a:rPr lang="en-US" altLang="es-DO" sz="1800">
                <a:latin typeface="NovareseITCTT"/>
                <a:cs typeface="Times New Roman" pitchFamily="18" charset="0"/>
              </a:rPr>
              <a:t>un periodo determinado</a:t>
            </a:r>
            <a:r>
              <a:rPr lang="es-DO" altLang="es-DO" sz="1800">
                <a:latin typeface="NovareseITCTT"/>
                <a:cs typeface="Times New Roman" pitchFamily="18" charset="0"/>
              </a:rPr>
              <a:t>.  </a:t>
            </a:r>
          </a:p>
          <a:p>
            <a:pPr marL="365760" indent="-256032" algn="just">
              <a:buNone/>
              <a:defRPr/>
            </a:pPr>
            <a:r>
              <a:rPr lang="es-DO" altLang="es-DO" sz="1800">
                <a:latin typeface="NovareseITCTT"/>
                <a:cs typeface="Times New Roman" pitchFamily="18" charset="0"/>
              </a:rPr>
              <a:t> </a:t>
            </a:r>
          </a:p>
          <a:p>
            <a:pPr marL="365760" indent="-256032" algn="just">
              <a:buFont typeface="Wingdings 3"/>
              <a:buChar char=""/>
              <a:defRPr/>
            </a:pPr>
            <a:r>
              <a:rPr lang="en-US" altLang="es-DO" sz="1800">
                <a:latin typeface="NovareseITCTT"/>
                <a:cs typeface="Times New Roman" pitchFamily="18" charset="0"/>
              </a:rPr>
              <a:t>La provisión de</a:t>
            </a:r>
            <a:r>
              <a:rPr lang="es-DO" altLang="es-DO" sz="1800">
                <a:latin typeface="NovareseITCTT"/>
                <a:cs typeface="Times New Roman" pitchFamily="18" charset="0"/>
              </a:rPr>
              <a:t> bonificación, gratificación o aguinaldo  </a:t>
            </a:r>
            <a:r>
              <a:rPr lang="en-US" altLang="es-DO" sz="1800">
                <a:latin typeface="NovareseITCTT"/>
                <a:cs typeface="Times New Roman" pitchFamily="18" charset="0"/>
              </a:rPr>
              <a:t>es aceptada </a:t>
            </a:r>
            <a:r>
              <a:rPr lang="es-DO" altLang="es-DO" sz="1800">
                <a:latin typeface="NovareseITCTT"/>
                <a:cs typeface="Times New Roman" pitchFamily="18" charset="0"/>
              </a:rPr>
              <a:t>si la misma se paga dentro de los 90 a 120 días   posteriores al cierre del ejercicio fiscal. La provisión no consumida se tendrá que autoimpugnar e inclusive si el pago se efectuare fuera  de este límite de tiempo se  considerar</a:t>
            </a:r>
            <a:r>
              <a:rPr lang="en-US" altLang="es-DO" sz="1800">
                <a:latin typeface="NovareseITCTT"/>
                <a:cs typeface="Times New Roman" pitchFamily="18" charset="0"/>
              </a:rPr>
              <a:t>á</a:t>
            </a:r>
            <a:r>
              <a:rPr lang="es-DO" altLang="es-DO" sz="1800">
                <a:latin typeface="NovareseITCTT"/>
                <a:cs typeface="Times New Roman" pitchFamily="18" charset="0"/>
              </a:rPr>
              <a:t> como un gasto  del  ejercicio en que se   materialice el pago.</a:t>
            </a:r>
            <a:r>
              <a:rPr lang="en-US" altLang="es-DO" sz="1800">
                <a:latin typeface="NovareseITCTT"/>
                <a:cs typeface="Times New Roman" pitchFamily="18" charset="0"/>
              </a:rPr>
              <a:t> (Art</a:t>
            </a:r>
            <a:r>
              <a:rPr lang="es-DO" altLang="es-DO" sz="1800">
                <a:latin typeface="NovareseITCTT"/>
                <a:cs typeface="Times New Roman" pitchFamily="18" charset="0"/>
              </a:rPr>
              <a:t>. 40</a:t>
            </a:r>
            <a:r>
              <a:rPr lang="en-US" altLang="es-DO" sz="1800">
                <a:latin typeface="NovareseITCTT"/>
                <a:cs typeface="Times New Roman" pitchFamily="18" charset="0"/>
              </a:rPr>
              <a:t> del Reglamento 139-98 y Código Laboral)</a:t>
            </a:r>
            <a:endParaRPr lang="es-DO" altLang="es-DO" sz="1800">
              <a:latin typeface="NovareseITCTT"/>
              <a:cs typeface="Times New Roman" pitchFamily="18" charset="0"/>
            </a:endParaRPr>
          </a:p>
          <a:p>
            <a:pPr marL="365760" indent="-256032" algn="just">
              <a:buNone/>
              <a:defRPr/>
            </a:pPr>
            <a:r>
              <a:rPr lang="es-DO" altLang="es-DO" sz="1600">
                <a:latin typeface="NovareseITCTT"/>
                <a:cs typeface="Times New Roman" pitchFamily="18" charset="0"/>
              </a:rPr>
              <a:t>      </a:t>
            </a:r>
          </a:p>
          <a:p>
            <a:pPr marL="365760" indent="-256032" algn="just">
              <a:buNone/>
              <a:defRPr/>
            </a:pPr>
            <a:r>
              <a:rPr lang="es-DO" altLang="es-DO" sz="1500">
                <a:latin typeface="NovareseITCTT"/>
                <a:cs typeface="Times New Roman" pitchFamily="18" charset="0"/>
              </a:rPr>
              <a:t> </a:t>
            </a:r>
          </a:p>
        </p:txBody>
      </p:sp>
      <p:sp>
        <p:nvSpPr>
          <p:cNvPr id="643075" name="Rectangle 3">
            <a:extLst>
              <a:ext uri="{FF2B5EF4-FFF2-40B4-BE49-F238E27FC236}">
                <a16:creationId xmlns:a16="http://schemas.microsoft.com/office/drawing/2014/main" id="{2DF7889B-B3CB-4D50-A3B7-909ACD26151E}"/>
              </a:ext>
            </a:extLst>
          </p:cNvPr>
          <p:cNvSpPr>
            <a:spLocks noChangeArrowheads="1"/>
          </p:cNvSpPr>
          <p:nvPr/>
        </p:nvSpPr>
        <p:spPr bwMode="auto">
          <a:xfrm>
            <a:off x="2209800" y="533400"/>
            <a:ext cx="8229600" cy="685800"/>
          </a:xfrm>
          <a:prstGeom prst="rect">
            <a:avLst/>
          </a:prstGeom>
          <a:noFill/>
          <a:ln w="9525">
            <a:noFill/>
            <a:miter lim="800000"/>
            <a:headEnd/>
            <a:tailEnd/>
          </a:ln>
          <a:effectLst/>
        </p:spPr>
        <p:txBody>
          <a:bodyPr lIns="0" tIns="0" rIns="0" bIns="0"/>
          <a:lstStyle/>
          <a:p>
            <a:pPr>
              <a:defRPr/>
            </a:pPr>
            <a:r>
              <a:rPr lang="es-DO" sz="3600" b="1">
                <a:solidFill>
                  <a:srgbClr val="FFFFFF"/>
                </a:solidFill>
                <a:effectLst>
                  <a:outerShdw blurRad="38100" dist="38100" dir="2700000" algn="tl">
                    <a:srgbClr val="C0C0C0"/>
                  </a:outerShdw>
                </a:effectLst>
                <a:latin typeface="Arial Narrow" pitchFamily="34" charset="0"/>
              </a:rPr>
              <a:t>TRATAMIENTO FISCAL:  Provisiones</a:t>
            </a:r>
            <a:endParaRPr lang="es-DO" sz="3200" b="1">
              <a:solidFill>
                <a:srgbClr val="FFFFFF"/>
              </a:solidFill>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0032C7C9-3B74-4D66-B4BF-7638121D5E1D}"/>
              </a:ext>
            </a:extLst>
          </p:cNvPr>
          <p:cNvSpPr>
            <a:spLocks noGrp="1" noChangeArrowheads="1"/>
          </p:cNvSpPr>
          <p:nvPr>
            <p:ph idx="1"/>
          </p:nvPr>
        </p:nvSpPr>
        <p:spPr>
          <a:xfrm>
            <a:off x="2286000" y="1752600"/>
            <a:ext cx="7848600" cy="4724400"/>
          </a:xfrm>
        </p:spPr>
        <p:txBody>
          <a:bodyPr>
            <a:normAutofit lnSpcReduction="10000"/>
          </a:bodyPr>
          <a:lstStyle/>
          <a:p>
            <a:pPr marL="476250" indent="-476250">
              <a:buNone/>
            </a:pPr>
            <a:r>
              <a:rPr lang="en-US" altLang="es-DO" sz="1200" b="1">
                <a:latin typeface="NovareseITCTT"/>
                <a:cs typeface="Times New Roman" panose="02020603050405020304" pitchFamily="18" charset="0"/>
              </a:rPr>
              <a:t>   </a:t>
            </a:r>
            <a:r>
              <a:rPr lang="es-DO" altLang="es-DO" sz="1200">
                <a:latin typeface="NovareseITCTT"/>
                <a:cs typeface="Times New Roman" panose="02020603050405020304" pitchFamily="18" charset="0"/>
              </a:rPr>
              <a:t>      </a:t>
            </a:r>
          </a:p>
          <a:p>
            <a:pPr marL="476250" indent="-476250" algn="just">
              <a:buNone/>
            </a:pPr>
            <a:r>
              <a:rPr lang="es-DO" altLang="es-DO" sz="1200">
                <a:latin typeface="NovareseITCTT"/>
                <a:cs typeface="Times New Roman" panose="02020603050405020304" pitchFamily="18" charset="0"/>
              </a:rPr>
              <a:t> </a:t>
            </a:r>
          </a:p>
          <a:p>
            <a:pPr marL="476250" indent="-476250" algn="just">
              <a:buFontTx/>
              <a:buAutoNum type="arabicPeriod"/>
            </a:pPr>
            <a:r>
              <a:rPr lang="es-DO" altLang="es-DO" sz="2000">
                <a:latin typeface="NovareseITCTT"/>
                <a:cs typeface="Times New Roman" panose="02020603050405020304" pitchFamily="18" charset="0"/>
              </a:rPr>
              <a:t>Se recomienda verificar los contratos de préstamos, a </a:t>
            </a:r>
            <a:r>
              <a:rPr lang="en-US" altLang="es-DO" sz="2000">
                <a:latin typeface="NovareseITCTT"/>
                <a:cs typeface="Times New Roman" panose="02020603050405020304" pitchFamily="18" charset="0"/>
              </a:rPr>
              <a:t>f</a:t>
            </a:r>
            <a:r>
              <a:rPr lang="es-DO" altLang="es-DO" sz="2000">
                <a:latin typeface="NovareseITCTT"/>
                <a:cs typeface="Times New Roman" panose="02020603050405020304" pitchFamily="18" charset="0"/>
              </a:rPr>
              <a:t>in de determinar la veracidad del pasivo y el gasto financiero que se esta registrando.</a:t>
            </a:r>
          </a:p>
          <a:p>
            <a:pPr marL="476250" indent="-476250" algn="just">
              <a:buFontTx/>
              <a:buAutoNum type="arabicPeriod"/>
            </a:pPr>
            <a:endParaRPr lang="es-DO" altLang="es-DO" sz="2000">
              <a:latin typeface="NovareseITCTT"/>
              <a:cs typeface="Times New Roman" panose="02020603050405020304" pitchFamily="18" charset="0"/>
            </a:endParaRPr>
          </a:p>
          <a:p>
            <a:pPr marL="476250" indent="-476250" algn="just">
              <a:buFontTx/>
              <a:buAutoNum type="arabicPeriod"/>
            </a:pPr>
            <a:r>
              <a:rPr lang="es-DO" altLang="es-DO" sz="2000">
                <a:latin typeface="NovareseITCTT"/>
                <a:cs typeface="Times New Roman" panose="02020603050405020304" pitchFamily="18" charset="0"/>
              </a:rPr>
              <a:t>Se recomienda verificar si los préstamos son con la banca local o extranjera.</a:t>
            </a:r>
            <a:r>
              <a:rPr lang="en-US" altLang="es-DO" sz="2000">
                <a:latin typeface="NovareseITCTT"/>
                <a:cs typeface="Times New Roman" panose="02020603050405020304" pitchFamily="18" charset="0"/>
              </a:rPr>
              <a:t> </a:t>
            </a:r>
            <a:r>
              <a:rPr lang="es-DO" altLang="es-DO" sz="2000">
                <a:latin typeface="NovareseITCTT"/>
                <a:cs typeface="Times New Roman" panose="02020603050405020304" pitchFamily="18" charset="0"/>
              </a:rPr>
              <a:t>L</a:t>
            </a:r>
            <a:r>
              <a:rPr lang="en-US" altLang="es-DO" sz="2000">
                <a:latin typeface="NovareseITCTT"/>
                <a:cs typeface="Times New Roman" panose="02020603050405020304" pitchFamily="18" charset="0"/>
              </a:rPr>
              <a:t>os intereses </a:t>
            </a:r>
            <a:r>
              <a:rPr lang="es-DO" altLang="es-DO" sz="2000">
                <a:latin typeface="NovareseITCTT"/>
                <a:cs typeface="Times New Roman" panose="02020603050405020304" pitchFamily="18" charset="0"/>
              </a:rPr>
              <a:t>pagados o acreditados a instituciones financieras del exterior </a:t>
            </a:r>
            <a:r>
              <a:rPr lang="en-US" altLang="es-DO" sz="2000">
                <a:latin typeface="NovareseITCTT"/>
                <a:cs typeface="Times New Roman" panose="02020603050405020304" pitchFamily="18" charset="0"/>
              </a:rPr>
              <a:t>est</a:t>
            </a:r>
            <a:r>
              <a:rPr lang="es-DO" altLang="es-DO" sz="2000">
                <a:latin typeface="NovareseITCTT"/>
                <a:cs typeface="Times New Roman" panose="02020603050405020304" pitchFamily="18" charset="0"/>
              </a:rPr>
              <a:t>á</a:t>
            </a:r>
            <a:r>
              <a:rPr lang="en-US" altLang="es-DO" sz="2000">
                <a:latin typeface="NovareseITCTT"/>
                <a:cs typeface="Times New Roman" panose="02020603050405020304" pitchFamily="18" charset="0"/>
              </a:rPr>
              <a:t>n sujetos a la retención </a:t>
            </a:r>
            <a:r>
              <a:rPr lang="es-DO" altLang="es-DO" sz="2000">
                <a:latin typeface="NovareseITCTT"/>
                <a:cs typeface="Times New Roman" panose="02020603050405020304" pitchFamily="18" charset="0"/>
              </a:rPr>
              <a:t>del 10% del impuesto sobre la renta (</a:t>
            </a:r>
            <a:r>
              <a:rPr lang="en-US" altLang="es-DO" sz="2000">
                <a:latin typeface="NovareseITCTT"/>
                <a:cs typeface="Times New Roman" panose="02020603050405020304" pitchFamily="18" charset="0"/>
              </a:rPr>
              <a:t> artículo 306 ey 11-92</a:t>
            </a:r>
            <a:r>
              <a:rPr lang="es-DO" altLang="es-DO" sz="2000">
                <a:latin typeface="NovareseITCTT"/>
                <a:cs typeface="Times New Roman" panose="02020603050405020304" pitchFamily="18" charset="0"/>
              </a:rPr>
              <a:t>)</a:t>
            </a:r>
            <a:r>
              <a:rPr lang="en-US" altLang="es-DO" sz="2000">
                <a:latin typeface="NovareseITCTT"/>
                <a:cs typeface="Times New Roman" panose="02020603050405020304" pitchFamily="18" charset="0"/>
              </a:rPr>
              <a:t>.</a:t>
            </a:r>
          </a:p>
          <a:p>
            <a:pPr marL="476250" indent="-476250" algn="just">
              <a:buFontTx/>
              <a:buAutoNum type="arabicPeriod"/>
            </a:pPr>
            <a:endParaRPr lang="en-US" altLang="es-DO" sz="2000">
              <a:latin typeface="NovareseITCTT"/>
              <a:cs typeface="Times New Roman" panose="02020603050405020304" pitchFamily="18" charset="0"/>
            </a:endParaRPr>
          </a:p>
          <a:p>
            <a:pPr marL="476250" indent="-476250" algn="just">
              <a:buFontTx/>
              <a:buAutoNum type="arabicPeriod"/>
            </a:pPr>
            <a:r>
              <a:rPr lang="es-DO" altLang="es-DO" sz="2000">
                <a:latin typeface="NovareseITCTT"/>
                <a:cs typeface="Times New Roman" panose="02020603050405020304" pitchFamily="18" charset="0"/>
              </a:rPr>
              <a:t>En el caso de los préstamos entre filiales o entidades no financieras,</a:t>
            </a:r>
            <a:r>
              <a:rPr lang="en-US" altLang="es-DO" sz="2000">
                <a:latin typeface="NovareseITCTT"/>
                <a:cs typeface="Times New Roman" panose="02020603050405020304" pitchFamily="18" charset="0"/>
              </a:rPr>
              <a:t> los intereses est</a:t>
            </a:r>
            <a:r>
              <a:rPr lang="es-DO" altLang="es-DO" sz="2000">
                <a:latin typeface="NovareseITCTT"/>
                <a:cs typeface="Times New Roman" panose="02020603050405020304" pitchFamily="18" charset="0"/>
              </a:rPr>
              <a:t>á</a:t>
            </a:r>
            <a:r>
              <a:rPr lang="en-US" altLang="es-DO" sz="2000">
                <a:latin typeface="NovareseITCTT"/>
                <a:cs typeface="Times New Roman" panose="02020603050405020304" pitchFamily="18" charset="0"/>
              </a:rPr>
              <a:t>n sujetos a la retención</a:t>
            </a:r>
            <a:r>
              <a:rPr lang="es-DO" altLang="es-DO" sz="2000">
                <a:latin typeface="NovareseITCTT"/>
                <a:cs typeface="Times New Roman" panose="02020603050405020304" pitchFamily="18" charset="0"/>
              </a:rPr>
              <a:t> del 25%</a:t>
            </a:r>
            <a:r>
              <a:rPr lang="en-US" altLang="es-DO" sz="2000">
                <a:latin typeface="NovareseITCTT"/>
                <a:cs typeface="Times New Roman" panose="02020603050405020304" pitchFamily="18" charset="0"/>
              </a:rPr>
              <a:t> </a:t>
            </a:r>
            <a:r>
              <a:rPr lang="es-DO" altLang="es-DO" sz="2000">
                <a:latin typeface="NovareseITCTT"/>
                <a:cs typeface="Times New Roman" panose="02020603050405020304" pitchFamily="18" charset="0"/>
              </a:rPr>
              <a:t>del impuesto sobre la renta (</a:t>
            </a:r>
            <a:r>
              <a:rPr lang="en-US" altLang="es-DO" sz="2000">
                <a:latin typeface="NovareseITCTT"/>
                <a:cs typeface="Times New Roman" panose="02020603050405020304" pitchFamily="18" charset="0"/>
              </a:rPr>
              <a:t>Art</a:t>
            </a:r>
            <a:r>
              <a:rPr lang="es-DO" altLang="es-DO" sz="2000">
                <a:latin typeface="NovareseITCTT"/>
                <a:cs typeface="Times New Roman" panose="02020603050405020304" pitchFamily="18" charset="0"/>
              </a:rPr>
              <a:t>ículo 305 </a:t>
            </a:r>
            <a:r>
              <a:rPr lang="en-US" altLang="es-DO" sz="2000">
                <a:latin typeface="NovareseITCTT"/>
                <a:cs typeface="Times New Roman" panose="02020603050405020304" pitchFamily="18" charset="0"/>
              </a:rPr>
              <a:t>Ley 11-92</a:t>
            </a:r>
            <a:r>
              <a:rPr lang="es-DO" altLang="es-DO" sz="2000">
                <a:latin typeface="NovareseITCTT"/>
                <a:cs typeface="Times New Roman" panose="02020603050405020304" pitchFamily="18" charset="0"/>
              </a:rPr>
              <a:t>)</a:t>
            </a:r>
            <a:r>
              <a:rPr lang="en-US" altLang="es-DO" sz="2000">
                <a:latin typeface="NovareseITCTT"/>
                <a:cs typeface="Times New Roman" panose="02020603050405020304" pitchFamily="18" charset="0"/>
              </a:rPr>
              <a:t>.</a:t>
            </a:r>
          </a:p>
          <a:p>
            <a:pPr marL="476250" indent="-476250" algn="just">
              <a:buNone/>
            </a:pPr>
            <a:r>
              <a:rPr lang="es-DO" altLang="es-DO" sz="2000">
                <a:latin typeface="NovareseITCTT"/>
                <a:cs typeface="Times New Roman" panose="02020603050405020304" pitchFamily="18" charset="0"/>
              </a:rPr>
              <a:t> </a:t>
            </a:r>
          </a:p>
          <a:p>
            <a:pPr marL="476250" indent="-476250">
              <a:buNone/>
            </a:pPr>
            <a:endParaRPr lang="en-US" altLang="es-DO" sz="2000">
              <a:latin typeface="NovareseITCTT"/>
            </a:endParaRPr>
          </a:p>
          <a:p>
            <a:pPr marL="476250" indent="-476250">
              <a:buNone/>
            </a:pPr>
            <a:endParaRPr lang="en-US" altLang="es-DO" sz="1700">
              <a:latin typeface="NovareseITCTT"/>
            </a:endParaRPr>
          </a:p>
        </p:txBody>
      </p:sp>
      <p:sp>
        <p:nvSpPr>
          <p:cNvPr id="645123" name="Rectangle 3">
            <a:extLst>
              <a:ext uri="{FF2B5EF4-FFF2-40B4-BE49-F238E27FC236}">
                <a16:creationId xmlns:a16="http://schemas.microsoft.com/office/drawing/2014/main" id="{C522FA80-236D-4649-89BF-ED9ADE797B44}"/>
              </a:ext>
            </a:extLst>
          </p:cNvPr>
          <p:cNvSpPr>
            <a:spLocks noChangeArrowheads="1"/>
          </p:cNvSpPr>
          <p:nvPr/>
        </p:nvSpPr>
        <p:spPr bwMode="auto">
          <a:xfrm>
            <a:off x="2209800" y="533400"/>
            <a:ext cx="8229600" cy="685800"/>
          </a:xfrm>
          <a:prstGeom prst="rect">
            <a:avLst/>
          </a:prstGeom>
          <a:noFill/>
          <a:ln w="9525">
            <a:noFill/>
            <a:miter lim="800000"/>
            <a:headEnd/>
            <a:tailEnd/>
          </a:ln>
          <a:effectLst/>
        </p:spPr>
        <p:txBody>
          <a:bodyPr lIns="0" tIns="0" rIns="0" bIns="0"/>
          <a:lstStyle/>
          <a:p>
            <a:pPr>
              <a:defRPr/>
            </a:pPr>
            <a:r>
              <a:rPr lang="es-DO" sz="3600" b="1">
                <a:solidFill>
                  <a:srgbClr val="FFFFFF"/>
                </a:solidFill>
                <a:effectLst>
                  <a:outerShdw blurRad="38100" dist="38100" dir="2700000" algn="tl">
                    <a:srgbClr val="C0C0C0"/>
                  </a:outerShdw>
                </a:effectLst>
                <a:latin typeface="Arial Narrow" pitchFamily="34" charset="0"/>
              </a:rPr>
              <a:t>TRATAMIENTO FISCAL: Préstamos por pagar</a:t>
            </a:r>
            <a:endParaRPr lang="es-DO" sz="3200" b="1">
              <a:solidFill>
                <a:srgbClr val="FFFFFF"/>
              </a:solidFill>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ECC16E64-9BEB-434B-91D4-E7C92B50B230}"/>
              </a:ext>
            </a:extLst>
          </p:cNvPr>
          <p:cNvSpPr>
            <a:spLocks noGrp="1" noChangeArrowheads="1"/>
          </p:cNvSpPr>
          <p:nvPr>
            <p:ph idx="1"/>
          </p:nvPr>
        </p:nvSpPr>
        <p:spPr>
          <a:xfrm>
            <a:off x="2438400" y="1676400"/>
            <a:ext cx="7620000" cy="4038600"/>
          </a:xfrm>
        </p:spPr>
        <p:txBody>
          <a:bodyPr>
            <a:normAutofit lnSpcReduction="10000"/>
          </a:bodyPr>
          <a:lstStyle/>
          <a:p>
            <a:pPr marL="476250" indent="-476250">
              <a:buNone/>
              <a:defRPr/>
            </a:pPr>
            <a:r>
              <a:rPr lang="en-US" altLang="es-DO" sz="2000" b="1">
                <a:latin typeface="NovareseITCTT"/>
                <a:cs typeface="Times New Roman" pitchFamily="18" charset="0"/>
              </a:rPr>
              <a:t>   </a:t>
            </a:r>
            <a:r>
              <a:rPr lang="es-DO" altLang="es-DO" sz="2000">
                <a:latin typeface="NovareseITCTT"/>
                <a:cs typeface="Times New Roman" pitchFamily="18" charset="0"/>
              </a:rPr>
              <a:t>      </a:t>
            </a:r>
          </a:p>
          <a:p>
            <a:pPr marL="476250" indent="-476250" algn="just">
              <a:buNone/>
              <a:defRPr/>
            </a:pPr>
            <a:r>
              <a:rPr lang="es-DO" altLang="es-DO" sz="2000">
                <a:latin typeface="NovareseITCTT"/>
                <a:cs typeface="Times New Roman" pitchFamily="18" charset="0"/>
              </a:rPr>
              <a:t> </a:t>
            </a:r>
          </a:p>
          <a:p>
            <a:pPr marL="476250" indent="-476250" algn="just">
              <a:buFontTx/>
              <a:buAutoNum type="arabicPeriod"/>
              <a:defRPr/>
            </a:pPr>
            <a:r>
              <a:rPr lang="en-US" altLang="es-DO" sz="2000">
                <a:cs typeface="Times New Roman" pitchFamily="18" charset="0"/>
              </a:rPr>
              <a:t>Los intereses pagados a personas físicas</a:t>
            </a:r>
            <a:r>
              <a:rPr lang="es-DO" altLang="es-DO" sz="2000">
                <a:cs typeface="Times New Roman" pitchFamily="18" charset="0"/>
              </a:rPr>
              <a:t> residentes o domiciliadas en la RD, incluyendo los socios, </a:t>
            </a:r>
            <a:r>
              <a:rPr lang="en-US" altLang="es-DO" sz="2000">
                <a:cs typeface="Times New Roman" pitchFamily="18" charset="0"/>
              </a:rPr>
              <a:t>están sujetos a  una retención del 10%, (art. 70 del reglamento 139-98)</a:t>
            </a:r>
            <a:r>
              <a:rPr lang="es-DO" altLang="es-DO" sz="2000">
                <a:cs typeface="Times New Roman" pitchFamily="18" charset="0"/>
              </a:rPr>
              <a:t> y </a:t>
            </a:r>
            <a:r>
              <a:rPr lang="en-US" altLang="es-DO" sz="2000">
                <a:cs typeface="Times New Roman" pitchFamily="18" charset="0"/>
              </a:rPr>
              <a:t>los  mismos están gravados  por el ITBIS (literal k) del numeral 3) del art</a:t>
            </a:r>
            <a:r>
              <a:rPr lang="es-DO" altLang="es-DO" sz="2000">
                <a:cs typeface="Times New Roman" pitchFamily="18" charset="0"/>
              </a:rPr>
              <a:t>í</a:t>
            </a:r>
            <a:r>
              <a:rPr lang="en-US" altLang="es-DO" sz="2000">
                <a:cs typeface="Times New Roman" pitchFamily="18" charset="0"/>
              </a:rPr>
              <a:t>culo 2 del Reglamento 140-98.</a:t>
            </a:r>
            <a:endParaRPr lang="es-DO" altLang="es-DO" sz="2000">
              <a:cs typeface="Times New Roman" pitchFamily="18" charset="0"/>
            </a:endParaRPr>
          </a:p>
          <a:p>
            <a:pPr marL="476250" indent="-476250" algn="just">
              <a:buFontTx/>
              <a:buAutoNum type="arabicPeriod"/>
              <a:defRPr/>
            </a:pPr>
            <a:endParaRPr lang="es-DO" altLang="es-DO" sz="2000">
              <a:cs typeface="Times New Roman" pitchFamily="18" charset="0"/>
            </a:endParaRPr>
          </a:p>
          <a:p>
            <a:pPr marL="476250" indent="-476250" algn="just">
              <a:buFontTx/>
              <a:buAutoNum type="arabicPeriod"/>
              <a:defRPr/>
            </a:pPr>
            <a:r>
              <a:rPr lang="es-DO" altLang="es-DO" sz="2000">
                <a:cs typeface="Times New Roman" pitchFamily="18" charset="0"/>
              </a:rPr>
              <a:t>Se recomienda examinar y documentar la cuenta de pasivos a los accionistas “préstamos de socios”, incluyendo la cuenta aporte para futuras capitalizaciones y realizar validaciones y cruces de informacion con respecto al patrimonio de los accionistas.</a:t>
            </a:r>
          </a:p>
          <a:p>
            <a:pPr marL="476250" indent="-476250" algn="just">
              <a:buNone/>
              <a:defRPr/>
            </a:pPr>
            <a:r>
              <a:rPr lang="es-DO" altLang="es-DO" sz="2000">
                <a:latin typeface="NovareseITCTT"/>
                <a:cs typeface="Times New Roman" pitchFamily="18" charset="0"/>
              </a:rPr>
              <a:t> </a:t>
            </a:r>
          </a:p>
          <a:p>
            <a:pPr marL="476250" indent="-476250">
              <a:buNone/>
              <a:defRPr/>
            </a:pPr>
            <a:endParaRPr lang="en-US" altLang="es-DO" sz="2000">
              <a:latin typeface="NovareseITCTT"/>
            </a:endParaRPr>
          </a:p>
        </p:txBody>
      </p:sp>
      <p:sp>
        <p:nvSpPr>
          <p:cNvPr id="647171" name="Rectangle 3">
            <a:extLst>
              <a:ext uri="{FF2B5EF4-FFF2-40B4-BE49-F238E27FC236}">
                <a16:creationId xmlns:a16="http://schemas.microsoft.com/office/drawing/2014/main" id="{6BD67FAC-7579-4AA5-B88E-107DB25973E0}"/>
              </a:ext>
            </a:extLst>
          </p:cNvPr>
          <p:cNvSpPr>
            <a:spLocks noChangeArrowheads="1"/>
          </p:cNvSpPr>
          <p:nvPr/>
        </p:nvSpPr>
        <p:spPr bwMode="auto">
          <a:xfrm>
            <a:off x="1905000" y="533400"/>
            <a:ext cx="8534400" cy="685800"/>
          </a:xfrm>
          <a:prstGeom prst="rect">
            <a:avLst/>
          </a:prstGeom>
          <a:noFill/>
          <a:ln w="9525">
            <a:noFill/>
            <a:miter lim="800000"/>
            <a:headEnd/>
            <a:tailEnd/>
          </a:ln>
          <a:effectLst/>
        </p:spPr>
        <p:txBody>
          <a:bodyPr lIns="0" tIns="0" rIns="0" bIns="0"/>
          <a:lstStyle/>
          <a:p>
            <a:pPr>
              <a:defRPr/>
            </a:pPr>
            <a:r>
              <a:rPr lang="es-DO" sz="3600" b="1">
                <a:solidFill>
                  <a:srgbClr val="FFFFFF"/>
                </a:solidFill>
                <a:effectLst>
                  <a:outerShdw blurRad="38100" dist="38100" dir="2700000" algn="tl">
                    <a:srgbClr val="C0C0C0"/>
                  </a:outerShdw>
                </a:effectLst>
                <a:latin typeface="Arial Narrow" pitchFamily="34" charset="0"/>
              </a:rPr>
              <a:t>TRATAMIENTO FISCAL:  Intereses financieros</a:t>
            </a:r>
            <a:endParaRPr lang="es-DO" sz="3200" b="1">
              <a:solidFill>
                <a:srgbClr val="FFFFFF"/>
              </a:solidFill>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6A15E2BB-7E31-43D2-824A-2AEF90E8D771}"/>
              </a:ext>
            </a:extLst>
          </p:cNvPr>
          <p:cNvSpPr>
            <a:spLocks noGrp="1" noChangeArrowheads="1"/>
          </p:cNvSpPr>
          <p:nvPr>
            <p:ph idx="1"/>
          </p:nvPr>
        </p:nvSpPr>
        <p:spPr>
          <a:xfrm>
            <a:off x="2514600" y="1905000"/>
            <a:ext cx="7620000" cy="3733800"/>
          </a:xfrm>
        </p:spPr>
        <p:txBody>
          <a:bodyPr>
            <a:normAutofit lnSpcReduction="10000"/>
          </a:bodyPr>
          <a:lstStyle/>
          <a:p>
            <a:pPr marL="552450" indent="-552450" algn="just">
              <a:lnSpc>
                <a:spcPct val="80000"/>
              </a:lnSpc>
              <a:buNone/>
            </a:pPr>
            <a:r>
              <a:rPr lang="es-DO" altLang="es-DO" b="1">
                <a:solidFill>
                  <a:srgbClr val="F80000"/>
                </a:solidFill>
                <a:latin typeface="NovareseITCTT"/>
                <a:cs typeface="Times New Roman" panose="02020603050405020304" pitchFamily="18" charset="0"/>
              </a:rPr>
              <a:t>Aumento de Capital</a:t>
            </a:r>
            <a:r>
              <a:rPr lang="es-DO" altLang="es-DO" sz="2100" b="1">
                <a:latin typeface="NovareseITCTT"/>
                <a:cs typeface="Times New Roman" panose="02020603050405020304" pitchFamily="18" charset="0"/>
              </a:rPr>
              <a:t> </a:t>
            </a:r>
            <a:endParaRPr lang="es-DO" altLang="es-DO" sz="2100">
              <a:latin typeface="NovareseITCTT"/>
              <a:cs typeface="Times New Roman" panose="02020603050405020304" pitchFamily="18" charset="0"/>
            </a:endParaRPr>
          </a:p>
          <a:p>
            <a:pPr marL="552450" indent="-552450" algn="just">
              <a:lnSpc>
                <a:spcPct val="80000"/>
              </a:lnSpc>
              <a:buNone/>
            </a:pPr>
            <a:r>
              <a:rPr lang="es-DO" altLang="es-DO" sz="2100">
                <a:latin typeface="NovareseITCTT"/>
                <a:cs typeface="Times New Roman" panose="02020603050405020304" pitchFamily="18" charset="0"/>
              </a:rPr>
              <a:t> </a:t>
            </a:r>
          </a:p>
          <a:p>
            <a:pPr marL="552450" indent="-552450" algn="just">
              <a:buFontTx/>
              <a:buAutoNum type="arabicPeriod"/>
            </a:pPr>
            <a:r>
              <a:rPr lang="es-DO" altLang="es-DO" sz="2100">
                <a:latin typeface="NovareseITCTT"/>
                <a:cs typeface="Times New Roman" panose="02020603050405020304" pitchFamily="18" charset="0"/>
              </a:rPr>
              <a:t>Para efectuar un aumento de capital se debe  pagar los impuestos correspondiente (1%) y estar avalado por las actas de asambleas, compulsa notarial  y demás documentaciones exigidas por la administración tributaria. Los impuestos por aumento de capital constituye un gasto admitido para fines del impuesto sobre la renta.</a:t>
            </a:r>
          </a:p>
          <a:p>
            <a:pPr marL="552450" indent="-552450" algn="just">
              <a:buFontTx/>
              <a:buAutoNum type="arabicPeriod"/>
            </a:pPr>
            <a:endParaRPr lang="es-DO" altLang="es-DO" sz="1600">
              <a:latin typeface="NovareseITCTT"/>
              <a:cs typeface="Times New Roman" panose="02020603050405020304" pitchFamily="18" charset="0"/>
            </a:endParaRPr>
          </a:p>
          <a:p>
            <a:pPr marL="552450" indent="-552450" algn="just">
              <a:buFontTx/>
              <a:buAutoNum type="arabicPeriod"/>
            </a:pPr>
            <a:r>
              <a:rPr lang="es-DO" altLang="es-DO" sz="2100">
                <a:latin typeface="NovareseITCTT"/>
                <a:cs typeface="Times New Roman" panose="02020603050405020304" pitchFamily="18" charset="0"/>
              </a:rPr>
              <a:t>Los beneficios acumulados se pueden capitalizar siempre y cuando no sobrepase el monto del capital autorizado de la compañía.</a:t>
            </a:r>
          </a:p>
          <a:p>
            <a:pPr marL="552450" indent="-552450">
              <a:buNone/>
            </a:pPr>
            <a:endParaRPr lang="en-US" altLang="es-DO" sz="2100">
              <a:latin typeface="NovareseITCTT"/>
            </a:endParaRPr>
          </a:p>
        </p:txBody>
      </p:sp>
      <p:sp>
        <p:nvSpPr>
          <p:cNvPr id="649219" name="Rectangle 3">
            <a:extLst>
              <a:ext uri="{FF2B5EF4-FFF2-40B4-BE49-F238E27FC236}">
                <a16:creationId xmlns:a16="http://schemas.microsoft.com/office/drawing/2014/main" id="{966FD58B-772F-4F50-B8C3-0657D25B60BD}"/>
              </a:ext>
            </a:extLst>
          </p:cNvPr>
          <p:cNvSpPr>
            <a:spLocks noChangeArrowheads="1"/>
          </p:cNvSpPr>
          <p:nvPr/>
        </p:nvSpPr>
        <p:spPr bwMode="auto">
          <a:xfrm>
            <a:off x="2362200" y="533400"/>
            <a:ext cx="7239000" cy="685800"/>
          </a:xfrm>
          <a:prstGeom prst="rect">
            <a:avLst/>
          </a:prstGeom>
          <a:noFill/>
          <a:ln w="9525">
            <a:noFill/>
            <a:miter lim="800000"/>
            <a:headEnd/>
            <a:tailEnd/>
          </a:ln>
          <a:effectLst/>
        </p:spPr>
        <p:txBody>
          <a:bodyPr lIns="0" tIns="0" rIns="0" bIns="0"/>
          <a:lstStyle/>
          <a:p>
            <a:pPr>
              <a:defRPr/>
            </a:pPr>
            <a:r>
              <a:rPr lang="es-DO" sz="3600" b="1">
                <a:solidFill>
                  <a:srgbClr val="FFFFFF"/>
                </a:solidFill>
                <a:effectLst>
                  <a:outerShdw blurRad="38100" dist="38100" dir="2700000" algn="tl">
                    <a:srgbClr val="C0C0C0"/>
                  </a:outerShdw>
                </a:effectLst>
                <a:latin typeface="Arial Narrow" pitchFamily="34" charset="0"/>
              </a:rPr>
              <a:t>TRATAMIENTO FISCAL: Patrimonio (1)</a:t>
            </a:r>
            <a:endParaRPr lang="es-DO" sz="3200" b="1">
              <a:solidFill>
                <a:srgbClr val="FFFFFF"/>
              </a:solidFill>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9C802C78-4DF9-4FB9-A309-0B1A08A60FF5}"/>
              </a:ext>
            </a:extLst>
          </p:cNvPr>
          <p:cNvSpPr>
            <a:spLocks noGrp="1" noChangeArrowheads="1"/>
          </p:cNvSpPr>
          <p:nvPr>
            <p:ph idx="1"/>
          </p:nvPr>
        </p:nvSpPr>
        <p:spPr>
          <a:xfrm>
            <a:off x="2438400" y="1676400"/>
            <a:ext cx="7620000" cy="4572000"/>
          </a:xfrm>
        </p:spPr>
        <p:txBody>
          <a:bodyPr/>
          <a:lstStyle/>
          <a:p>
            <a:pPr algn="just">
              <a:lnSpc>
                <a:spcPct val="90000"/>
              </a:lnSpc>
              <a:buFontTx/>
              <a:buNone/>
            </a:pPr>
            <a:r>
              <a:rPr lang="es-DO" altLang="es-DO" sz="2000">
                <a:latin typeface="NovareseITCTT"/>
                <a:cs typeface="Times New Roman" panose="02020603050405020304" pitchFamily="18" charset="0"/>
              </a:rPr>
              <a:t> </a:t>
            </a:r>
          </a:p>
          <a:p>
            <a:pPr algn="just">
              <a:lnSpc>
                <a:spcPct val="90000"/>
              </a:lnSpc>
              <a:buFontTx/>
              <a:buNone/>
            </a:pPr>
            <a:r>
              <a:rPr lang="es-DO" altLang="es-DO" sz="2000" b="1">
                <a:solidFill>
                  <a:srgbClr val="F80000"/>
                </a:solidFill>
                <a:latin typeface="NovareseITCTT"/>
                <a:cs typeface="Times New Roman" panose="02020603050405020304" pitchFamily="18" charset="0"/>
              </a:rPr>
              <a:t>	1. Beneficios acumulados</a:t>
            </a:r>
            <a:endParaRPr lang="es-DO" altLang="es-DO" sz="2000">
              <a:solidFill>
                <a:srgbClr val="F80000"/>
              </a:solidFill>
              <a:latin typeface="NovareseITCTT"/>
              <a:cs typeface="Times New Roman" panose="02020603050405020304" pitchFamily="18" charset="0"/>
            </a:endParaRPr>
          </a:p>
          <a:p>
            <a:pPr algn="just">
              <a:lnSpc>
                <a:spcPct val="90000"/>
              </a:lnSpc>
              <a:buFontTx/>
              <a:buNone/>
            </a:pPr>
            <a:r>
              <a:rPr lang="es-DO" altLang="es-DO" sz="2000">
                <a:latin typeface="NovareseITCTT"/>
                <a:cs typeface="Times New Roman" panose="02020603050405020304" pitchFamily="18" charset="0"/>
              </a:rPr>
              <a:t> </a:t>
            </a:r>
          </a:p>
          <a:p>
            <a:pPr algn="just">
              <a:lnSpc>
                <a:spcPct val="90000"/>
              </a:lnSpc>
              <a:buFontTx/>
              <a:buNone/>
            </a:pPr>
            <a:r>
              <a:rPr lang="es-DO" altLang="es-DO" sz="2000">
                <a:latin typeface="NovareseITCTT"/>
                <a:cs typeface="Times New Roman" panose="02020603050405020304" pitchFamily="18" charset="0"/>
              </a:rPr>
              <a:t>	Se debe tomar en cuenta si ha habido distribución de dividendos y si se ha efectuado la retención correspondiente.  </a:t>
            </a:r>
          </a:p>
          <a:p>
            <a:pPr algn="just">
              <a:lnSpc>
                <a:spcPct val="90000"/>
              </a:lnSpc>
              <a:buFontTx/>
              <a:buNone/>
            </a:pPr>
            <a:r>
              <a:rPr lang="es-DO" altLang="es-DO" sz="2000">
                <a:latin typeface="NovareseITCTT"/>
                <a:cs typeface="Times New Roman" panose="02020603050405020304" pitchFamily="18" charset="0"/>
              </a:rPr>
              <a:t> </a:t>
            </a:r>
          </a:p>
          <a:p>
            <a:pPr>
              <a:lnSpc>
                <a:spcPct val="90000"/>
              </a:lnSpc>
              <a:buFontTx/>
              <a:buNone/>
            </a:pPr>
            <a:r>
              <a:rPr lang="es-DO" altLang="es-DO" sz="2000" b="1">
                <a:solidFill>
                  <a:srgbClr val="F80000"/>
                </a:solidFill>
                <a:latin typeface="NovareseITCTT"/>
                <a:cs typeface="Times New Roman" panose="02020603050405020304" pitchFamily="18" charset="0"/>
              </a:rPr>
              <a:t>     2. Superávit  por revaluación</a:t>
            </a:r>
          </a:p>
          <a:p>
            <a:pPr algn="just">
              <a:lnSpc>
                <a:spcPct val="90000"/>
              </a:lnSpc>
              <a:buFontTx/>
              <a:buNone/>
            </a:pPr>
            <a:r>
              <a:rPr lang="es-DO" altLang="es-DO" sz="2000">
                <a:latin typeface="NovareseITCTT"/>
                <a:cs typeface="Times New Roman" panose="02020603050405020304" pitchFamily="18" charset="0"/>
              </a:rPr>
              <a:t> </a:t>
            </a:r>
          </a:p>
          <a:p>
            <a:pPr algn="just">
              <a:lnSpc>
                <a:spcPct val="90000"/>
              </a:lnSpc>
              <a:buFontTx/>
              <a:buNone/>
            </a:pPr>
            <a:r>
              <a:rPr lang="es-DO" altLang="es-DO" sz="2000">
                <a:latin typeface="NovareseITCTT"/>
                <a:cs typeface="Times New Roman" panose="02020603050405020304" pitchFamily="18" charset="0"/>
              </a:rPr>
              <a:t>	El código tributario no prevé la revaluación de activos, solo reconoce el ajuste inflacionario</a:t>
            </a:r>
            <a:r>
              <a:rPr lang="en-US" altLang="es-DO" sz="2000">
                <a:latin typeface="NovareseITCTT"/>
                <a:cs typeface="Times New Roman" panose="02020603050405020304" pitchFamily="18" charset="0"/>
              </a:rPr>
              <a:t>, por tal motivo no se acepta la depreciación de la referida revaluación.  </a:t>
            </a:r>
            <a:r>
              <a:rPr lang="es-DO" altLang="es-DO" sz="2000">
                <a:latin typeface="NovareseITCTT"/>
                <a:cs typeface="Times New Roman" panose="02020603050405020304" pitchFamily="18" charset="0"/>
              </a:rPr>
              <a:t>La cuenta de superávit por revaluación </a:t>
            </a:r>
            <a:r>
              <a:rPr lang="en-US" altLang="es-DO" sz="2000">
                <a:latin typeface="NovareseITCTT"/>
                <a:cs typeface="Times New Roman" panose="02020603050405020304" pitchFamily="18" charset="0"/>
              </a:rPr>
              <a:t>deberá ser eliminada cuando la empresa venda el activo que le dio origen</a:t>
            </a:r>
            <a:r>
              <a:rPr lang="es-DO" altLang="es-DO" sz="2000">
                <a:latin typeface="NovareseITCTT"/>
                <a:cs typeface="Times New Roman" panose="02020603050405020304" pitchFamily="18" charset="0"/>
              </a:rPr>
              <a:t> o en defecto capitalice dicho superávit.</a:t>
            </a:r>
            <a:endParaRPr lang="en-US" altLang="es-DO" sz="2000">
              <a:latin typeface="NovareseITCTT"/>
              <a:cs typeface="Times New Roman" panose="02020603050405020304" pitchFamily="18" charset="0"/>
            </a:endParaRPr>
          </a:p>
          <a:p>
            <a:pPr algn="just">
              <a:lnSpc>
                <a:spcPct val="90000"/>
              </a:lnSpc>
              <a:buFontTx/>
              <a:buNone/>
            </a:pPr>
            <a:endParaRPr lang="es-DO" altLang="es-DO" sz="2000">
              <a:latin typeface="NovareseITCTT"/>
              <a:cs typeface="Times New Roman" panose="02020603050405020304" pitchFamily="18" charset="0"/>
            </a:endParaRPr>
          </a:p>
          <a:p>
            <a:pPr>
              <a:lnSpc>
                <a:spcPct val="90000"/>
              </a:lnSpc>
              <a:buFontTx/>
              <a:buNone/>
            </a:pPr>
            <a:endParaRPr lang="en-US" altLang="es-DO" sz="2000">
              <a:latin typeface="NovareseITCTT"/>
            </a:endParaRPr>
          </a:p>
        </p:txBody>
      </p:sp>
      <p:sp>
        <p:nvSpPr>
          <p:cNvPr id="651267" name="Rectangle 3">
            <a:extLst>
              <a:ext uri="{FF2B5EF4-FFF2-40B4-BE49-F238E27FC236}">
                <a16:creationId xmlns:a16="http://schemas.microsoft.com/office/drawing/2014/main" id="{C744E8CC-38C5-44B6-82CA-167B1725253C}"/>
              </a:ext>
            </a:extLst>
          </p:cNvPr>
          <p:cNvSpPr>
            <a:spLocks noChangeArrowheads="1"/>
          </p:cNvSpPr>
          <p:nvPr/>
        </p:nvSpPr>
        <p:spPr bwMode="auto">
          <a:xfrm>
            <a:off x="2362200" y="533400"/>
            <a:ext cx="7239000" cy="685800"/>
          </a:xfrm>
          <a:prstGeom prst="rect">
            <a:avLst/>
          </a:prstGeom>
          <a:noFill/>
          <a:ln w="9525">
            <a:noFill/>
            <a:miter lim="800000"/>
            <a:headEnd/>
            <a:tailEnd/>
          </a:ln>
          <a:effectLst/>
        </p:spPr>
        <p:txBody>
          <a:bodyPr lIns="0" tIns="0" rIns="0" bIns="0"/>
          <a:lstStyle/>
          <a:p>
            <a:pPr>
              <a:defRPr/>
            </a:pPr>
            <a:r>
              <a:rPr lang="es-DO" sz="3600" b="1">
                <a:solidFill>
                  <a:srgbClr val="FFFFFF"/>
                </a:solidFill>
                <a:effectLst>
                  <a:outerShdw blurRad="38100" dist="38100" dir="2700000" algn="tl">
                    <a:srgbClr val="C0C0C0"/>
                  </a:outerShdw>
                </a:effectLst>
                <a:latin typeface="Arial Narrow" pitchFamily="34" charset="0"/>
              </a:rPr>
              <a:t>TRATAMIENTO FISCAL: Patrimonio (2)</a:t>
            </a:r>
            <a:endParaRPr lang="es-DO" sz="3200" b="1">
              <a:solidFill>
                <a:srgbClr val="FFFFFF"/>
              </a:solidFill>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CC7A5A68-3B17-4844-B267-6BB328E8C254}"/>
              </a:ext>
            </a:extLst>
          </p:cNvPr>
          <p:cNvSpPr>
            <a:spLocks noGrp="1" noChangeArrowheads="1"/>
          </p:cNvSpPr>
          <p:nvPr>
            <p:ph idx="1"/>
          </p:nvPr>
        </p:nvSpPr>
        <p:spPr>
          <a:xfrm>
            <a:off x="1905000" y="1752600"/>
            <a:ext cx="7772400" cy="3962400"/>
          </a:xfrm>
        </p:spPr>
        <p:txBody>
          <a:bodyPr/>
          <a:lstStyle/>
          <a:p>
            <a:pPr algn="just">
              <a:lnSpc>
                <a:spcPct val="80000"/>
              </a:lnSpc>
              <a:buFontTx/>
              <a:buNone/>
            </a:pPr>
            <a:r>
              <a:rPr lang="es-DO" altLang="es-DO" sz="2500">
                <a:latin typeface="NovareseITCTT"/>
                <a:cs typeface="Times New Roman" panose="02020603050405020304" pitchFamily="18" charset="0"/>
              </a:rPr>
              <a:t> </a:t>
            </a:r>
          </a:p>
          <a:p>
            <a:pPr>
              <a:lnSpc>
                <a:spcPct val="80000"/>
              </a:lnSpc>
              <a:buFontTx/>
              <a:buNone/>
            </a:pPr>
            <a:r>
              <a:rPr lang="es-DO" altLang="es-DO" sz="2500" b="1">
                <a:solidFill>
                  <a:srgbClr val="F80000"/>
                </a:solidFill>
                <a:latin typeface="NovareseITCTT"/>
                <a:cs typeface="Times New Roman" panose="02020603050405020304" pitchFamily="18" charset="0"/>
              </a:rPr>
              <a:t> Ingresos Brutos</a:t>
            </a:r>
            <a:r>
              <a:rPr lang="en-US" altLang="es-DO" sz="2500" b="1">
                <a:solidFill>
                  <a:srgbClr val="F80000"/>
                </a:solidFill>
                <a:latin typeface="NovareseITCTT"/>
                <a:cs typeface="Times New Roman" panose="02020603050405020304" pitchFamily="18" charset="0"/>
              </a:rPr>
              <a:t>  (</a:t>
            </a:r>
            <a:r>
              <a:rPr lang="es-DO" altLang="es-DO" sz="2500" b="1">
                <a:solidFill>
                  <a:srgbClr val="F80000"/>
                </a:solidFill>
                <a:latin typeface="NovareseITCTT"/>
                <a:cs typeface="Times New Roman" panose="02020603050405020304" pitchFamily="18" charset="0"/>
              </a:rPr>
              <a:t>Art.268</a:t>
            </a:r>
            <a:r>
              <a:rPr lang="en-US" altLang="es-DO" sz="2500" b="1">
                <a:solidFill>
                  <a:srgbClr val="F80000"/>
                </a:solidFill>
                <a:latin typeface="NovareseITCTT"/>
                <a:cs typeface="Times New Roman" panose="02020603050405020304" pitchFamily="18" charset="0"/>
              </a:rPr>
              <a:t> Ley 11-92)</a:t>
            </a:r>
            <a:endParaRPr lang="es-DO" altLang="es-DO" sz="2500">
              <a:solidFill>
                <a:srgbClr val="F80000"/>
              </a:solidFill>
              <a:latin typeface="NovareseITCTT"/>
              <a:cs typeface="Times New Roman" panose="02020603050405020304" pitchFamily="18" charset="0"/>
            </a:endParaRPr>
          </a:p>
          <a:p>
            <a:pPr algn="just">
              <a:lnSpc>
                <a:spcPct val="80000"/>
              </a:lnSpc>
              <a:buFontTx/>
              <a:buNone/>
            </a:pPr>
            <a:endParaRPr lang="es-DO" altLang="es-DO" sz="2500">
              <a:solidFill>
                <a:srgbClr val="F80000"/>
              </a:solidFill>
              <a:latin typeface="NovareseITCTT"/>
              <a:cs typeface="Times New Roman" panose="02020603050405020304" pitchFamily="18" charset="0"/>
            </a:endParaRPr>
          </a:p>
          <a:p>
            <a:pPr algn="just">
              <a:lnSpc>
                <a:spcPct val="80000"/>
              </a:lnSpc>
              <a:buFontTx/>
              <a:buNone/>
            </a:pPr>
            <a:r>
              <a:rPr lang="es-DO" altLang="es-DO" sz="2500">
                <a:latin typeface="NovareseITCTT"/>
                <a:cs typeface="Times New Roman" panose="02020603050405020304" pitchFamily="18" charset="0"/>
              </a:rPr>
              <a:t>	Se entiende por ingreso bruto todo ingreso que constituya utilidad o beneficio que rinda un </a:t>
            </a:r>
            <a:r>
              <a:rPr lang="en-US" altLang="es-DO" sz="2500">
                <a:latin typeface="NovareseITCTT"/>
                <a:cs typeface="Times New Roman" panose="02020603050405020304" pitchFamily="18" charset="0"/>
              </a:rPr>
              <a:t>b</a:t>
            </a:r>
            <a:r>
              <a:rPr lang="es-DO" altLang="es-DO" sz="2500">
                <a:latin typeface="NovareseITCTT"/>
                <a:cs typeface="Times New Roman" panose="02020603050405020304" pitchFamily="18" charset="0"/>
              </a:rPr>
              <a:t>ien o actividad y todos los beneficios, utilidades que se perciben o devenguen y los incrementos en el  patrimonio realizados por el contribuyente, cualquiera que sea su naturaleza, origen o denominación.</a:t>
            </a:r>
          </a:p>
          <a:p>
            <a:pPr algn="just">
              <a:lnSpc>
                <a:spcPct val="80000"/>
              </a:lnSpc>
              <a:buFontTx/>
              <a:buNone/>
            </a:pPr>
            <a:r>
              <a:rPr lang="es-DO" altLang="es-DO" sz="2500">
                <a:latin typeface="NovareseITCTT"/>
                <a:cs typeface="Times New Roman" panose="02020603050405020304" pitchFamily="18" charset="0"/>
              </a:rPr>
              <a:t> </a:t>
            </a:r>
          </a:p>
          <a:p>
            <a:pPr>
              <a:lnSpc>
                <a:spcPct val="80000"/>
              </a:lnSpc>
              <a:buFontTx/>
              <a:buNone/>
            </a:pPr>
            <a:endParaRPr lang="en-US" altLang="es-DO" sz="2500">
              <a:latin typeface="NovareseITCTT"/>
            </a:endParaRPr>
          </a:p>
        </p:txBody>
      </p:sp>
      <p:sp>
        <p:nvSpPr>
          <p:cNvPr id="653315" name="Rectangle 3">
            <a:extLst>
              <a:ext uri="{FF2B5EF4-FFF2-40B4-BE49-F238E27FC236}">
                <a16:creationId xmlns:a16="http://schemas.microsoft.com/office/drawing/2014/main" id="{6C9E0712-9CBB-4BE8-AA18-D2E6F76C7B9A}"/>
              </a:ext>
            </a:extLst>
          </p:cNvPr>
          <p:cNvSpPr>
            <a:spLocks noChangeArrowheads="1"/>
          </p:cNvSpPr>
          <p:nvPr/>
        </p:nvSpPr>
        <p:spPr bwMode="auto">
          <a:xfrm>
            <a:off x="2362200" y="533400"/>
            <a:ext cx="7239000" cy="685800"/>
          </a:xfrm>
          <a:prstGeom prst="rect">
            <a:avLst/>
          </a:prstGeom>
          <a:noFill/>
          <a:ln w="9525">
            <a:noFill/>
            <a:miter lim="800000"/>
            <a:headEnd/>
            <a:tailEnd/>
          </a:ln>
          <a:effectLst/>
        </p:spPr>
        <p:txBody>
          <a:bodyPr lIns="0" tIns="0" rIns="0" bIns="0"/>
          <a:lstStyle/>
          <a:p>
            <a:pPr>
              <a:defRPr/>
            </a:pPr>
            <a:r>
              <a:rPr lang="es-DO" sz="3600" b="1">
                <a:solidFill>
                  <a:srgbClr val="FFFFFF"/>
                </a:solidFill>
                <a:effectLst>
                  <a:outerShdw blurRad="38100" dist="38100" dir="2700000" algn="tl">
                    <a:srgbClr val="C0C0C0"/>
                  </a:outerShdw>
                </a:effectLst>
                <a:latin typeface="Arial Narrow" pitchFamily="34" charset="0"/>
              </a:rPr>
              <a:t>TRATAMIENTO FISCAL: Ingresos (1)</a:t>
            </a:r>
            <a:endParaRPr lang="es-DO" sz="3200" b="1">
              <a:solidFill>
                <a:srgbClr val="FFFFFF"/>
              </a:solidFill>
              <a:effectLst>
                <a:outerShdw blurRad="38100" dist="38100" dir="2700000" algn="tl">
                  <a:srgbClr val="C0C0C0"/>
                </a:outerShdw>
              </a:effectLst>
              <a:latin typeface="Arial Narrow" pitchFamily="34" charset="0"/>
            </a:endParaRPr>
          </a:p>
        </p:txBody>
      </p:sp>
      <p:pic>
        <p:nvPicPr>
          <p:cNvPr id="87044" name="Picture 4" descr="11635">
            <a:extLst>
              <a:ext uri="{FF2B5EF4-FFF2-40B4-BE49-F238E27FC236}">
                <a16:creationId xmlns:a16="http://schemas.microsoft.com/office/drawing/2014/main" id="{E0B0A655-91A0-4878-9B10-C944F973CF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7200" y="5105400"/>
            <a:ext cx="22225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1D13B710-4F86-4BCB-8D6C-FC4F435E0FB9}"/>
              </a:ext>
            </a:extLst>
          </p:cNvPr>
          <p:cNvSpPr>
            <a:spLocks noGrp="1" noChangeArrowheads="1"/>
          </p:cNvSpPr>
          <p:nvPr>
            <p:ph idx="1"/>
          </p:nvPr>
        </p:nvSpPr>
        <p:spPr>
          <a:xfrm>
            <a:off x="2286000" y="2209800"/>
            <a:ext cx="7543800" cy="3810000"/>
          </a:xfrm>
        </p:spPr>
        <p:txBody>
          <a:bodyPr>
            <a:normAutofit fontScale="92500" lnSpcReduction="20000"/>
          </a:bodyPr>
          <a:lstStyle/>
          <a:p>
            <a:pPr marL="552450" indent="-552450" algn="just">
              <a:buFontTx/>
              <a:buAutoNum type="arabicPeriod"/>
              <a:defRPr/>
            </a:pPr>
            <a:r>
              <a:rPr lang="es-DO" altLang="es-DO">
                <a:latin typeface="NovareseITCTT"/>
                <a:cs typeface="Times New Roman" pitchFamily="18" charset="0"/>
              </a:rPr>
              <a:t>Ingresos brutos (ventas de bienes y prestación de servicios) menos descuentos y devoluciones en montos justificables antes de aplicar el ITBIS y el impuesto selectivo al consumo. </a:t>
            </a:r>
            <a:endParaRPr lang="en-US" altLang="es-DO">
              <a:latin typeface="NovareseITCTT"/>
              <a:cs typeface="Times New Roman" pitchFamily="18" charset="0"/>
            </a:endParaRPr>
          </a:p>
          <a:p>
            <a:pPr marL="552450" indent="-552450" algn="just">
              <a:buFontTx/>
              <a:buAutoNum type="arabicPeriod"/>
              <a:defRPr/>
            </a:pPr>
            <a:endParaRPr lang="en-US" altLang="es-DO" sz="1600">
              <a:latin typeface="NovareseITCTT"/>
              <a:cs typeface="Times New Roman" pitchFamily="18" charset="0"/>
            </a:endParaRPr>
          </a:p>
          <a:p>
            <a:pPr marL="552450" indent="-552450" algn="just">
              <a:buFontTx/>
              <a:buAutoNum type="arabicPeriod"/>
              <a:defRPr/>
            </a:pPr>
            <a:r>
              <a:rPr lang="es-DO" altLang="es-DO">
                <a:latin typeface="NovareseITCTT"/>
                <a:cs typeface="Times New Roman" pitchFamily="18" charset="0"/>
              </a:rPr>
              <a:t>Las comisiones e intereses son considerados como ingresos brutos.</a:t>
            </a:r>
          </a:p>
          <a:p>
            <a:pPr marL="552450" indent="-552450" algn="just">
              <a:buFontTx/>
              <a:buAutoNum type="arabicPeriod"/>
              <a:defRPr/>
            </a:pPr>
            <a:endParaRPr lang="es-DO" altLang="es-DO" sz="1600">
              <a:latin typeface="NovareseITCTT"/>
              <a:cs typeface="Times New Roman" pitchFamily="18" charset="0"/>
            </a:endParaRPr>
          </a:p>
          <a:p>
            <a:pPr marL="552450" indent="-552450" algn="just">
              <a:buFontTx/>
              <a:buAutoNum type="arabicPeriod"/>
              <a:defRPr/>
            </a:pPr>
            <a:r>
              <a:rPr lang="es-DO" altLang="es-DO">
                <a:latin typeface="NovareseITCTT"/>
                <a:cs typeface="Times New Roman" pitchFamily="18" charset="0"/>
              </a:rPr>
              <a:t>Los ingresos se reconocen bajo el método de lo devengado.</a:t>
            </a:r>
          </a:p>
          <a:p>
            <a:pPr marL="552450" indent="-552450" algn="just">
              <a:buNone/>
              <a:defRPr/>
            </a:pPr>
            <a:r>
              <a:rPr lang="es-DO" altLang="es-DO" sz="1600">
                <a:latin typeface="NovareseITCTT"/>
                <a:cs typeface="Times New Roman" pitchFamily="18" charset="0"/>
              </a:rPr>
              <a:t> </a:t>
            </a:r>
          </a:p>
          <a:p>
            <a:pPr marL="552450" indent="-552450">
              <a:buNone/>
              <a:defRPr/>
            </a:pPr>
            <a:endParaRPr lang="en-US" altLang="es-DO">
              <a:latin typeface="NovareseITCTT"/>
            </a:endParaRPr>
          </a:p>
        </p:txBody>
      </p:sp>
      <p:sp>
        <p:nvSpPr>
          <p:cNvPr id="655363" name="Rectangle 3">
            <a:extLst>
              <a:ext uri="{FF2B5EF4-FFF2-40B4-BE49-F238E27FC236}">
                <a16:creationId xmlns:a16="http://schemas.microsoft.com/office/drawing/2014/main" id="{1314859F-98F7-4FEC-BEDF-ED89D686D07C}"/>
              </a:ext>
            </a:extLst>
          </p:cNvPr>
          <p:cNvSpPr>
            <a:spLocks noChangeArrowheads="1"/>
          </p:cNvSpPr>
          <p:nvPr/>
        </p:nvSpPr>
        <p:spPr bwMode="auto">
          <a:xfrm>
            <a:off x="2362200" y="533400"/>
            <a:ext cx="7239000" cy="685800"/>
          </a:xfrm>
          <a:prstGeom prst="rect">
            <a:avLst/>
          </a:prstGeom>
          <a:noFill/>
          <a:ln w="9525">
            <a:noFill/>
            <a:miter lim="800000"/>
            <a:headEnd/>
            <a:tailEnd/>
          </a:ln>
          <a:effectLst/>
        </p:spPr>
        <p:txBody>
          <a:bodyPr lIns="0" tIns="0" rIns="0" bIns="0"/>
          <a:lstStyle/>
          <a:p>
            <a:pPr>
              <a:defRPr/>
            </a:pPr>
            <a:r>
              <a:rPr lang="es-DO" sz="3600" b="1">
                <a:solidFill>
                  <a:srgbClr val="FFFFFF"/>
                </a:solidFill>
                <a:effectLst>
                  <a:outerShdw blurRad="38100" dist="38100" dir="2700000" algn="tl">
                    <a:srgbClr val="C0C0C0"/>
                  </a:outerShdw>
                </a:effectLst>
                <a:latin typeface="Arial Narrow" pitchFamily="34" charset="0"/>
              </a:rPr>
              <a:t>TRATAMIENTO FISCAL: Ingresos (2)</a:t>
            </a:r>
            <a:endParaRPr lang="es-DO" sz="3200" b="1">
              <a:solidFill>
                <a:srgbClr val="FFFFFF"/>
              </a:solidFill>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29F26EC6-489F-41BE-8B10-EF6A7996B473}"/>
              </a:ext>
            </a:extLst>
          </p:cNvPr>
          <p:cNvSpPr>
            <a:spLocks noGrp="1" noChangeArrowheads="1"/>
          </p:cNvSpPr>
          <p:nvPr>
            <p:ph idx="1"/>
          </p:nvPr>
        </p:nvSpPr>
        <p:spPr>
          <a:xfrm>
            <a:off x="2133600" y="1676400"/>
            <a:ext cx="8153400" cy="4800600"/>
          </a:xfrm>
        </p:spPr>
        <p:txBody>
          <a:bodyPr>
            <a:normAutofit lnSpcReduction="10000"/>
          </a:bodyPr>
          <a:lstStyle/>
          <a:p>
            <a:pPr marL="476250" indent="-476250" algn="ctr">
              <a:buNone/>
            </a:pPr>
            <a:r>
              <a:rPr lang="es-DO" altLang="es-DO" sz="2100" b="1">
                <a:solidFill>
                  <a:srgbClr val="F80000"/>
                </a:solidFill>
                <a:latin typeface="NovareseITCTT"/>
                <a:cs typeface="Times New Roman" panose="02020603050405020304" pitchFamily="18" charset="0"/>
              </a:rPr>
              <a:t>Ingresos gravados por la Ley 11-92</a:t>
            </a:r>
            <a:endParaRPr lang="es-DO" altLang="es-DO" sz="2100">
              <a:solidFill>
                <a:srgbClr val="F80000"/>
              </a:solidFill>
              <a:latin typeface="NovareseITCTT"/>
              <a:cs typeface="Times New Roman" panose="02020603050405020304" pitchFamily="18" charset="0"/>
            </a:endParaRPr>
          </a:p>
          <a:p>
            <a:pPr marL="476250" indent="-476250" algn="just">
              <a:buNone/>
            </a:pPr>
            <a:endParaRPr lang="es-DO" altLang="es-DO" sz="2100">
              <a:solidFill>
                <a:srgbClr val="F80000"/>
              </a:solidFill>
              <a:latin typeface="NovareseITCTT"/>
              <a:cs typeface="Times New Roman" panose="02020603050405020304" pitchFamily="18" charset="0"/>
            </a:endParaRPr>
          </a:p>
          <a:p>
            <a:pPr marL="476250" indent="-476250">
              <a:buFontTx/>
              <a:buAutoNum type="arabicPeriod"/>
            </a:pPr>
            <a:r>
              <a:rPr lang="es-DO" altLang="es-DO" sz="1800">
                <a:latin typeface="NovareseITCTT"/>
                <a:cs typeface="Times New Roman" panose="02020603050405020304" pitchFamily="18" charset="0"/>
              </a:rPr>
              <a:t>Ingresos por venta o permuta de bienes. Art. 268</a:t>
            </a:r>
          </a:p>
          <a:p>
            <a:pPr marL="476250" indent="-476250">
              <a:buFontTx/>
              <a:buAutoNum type="arabicPeriod"/>
            </a:pPr>
            <a:r>
              <a:rPr lang="es-DO" altLang="es-DO" sz="1800">
                <a:latin typeface="NovareseITCTT"/>
                <a:cs typeface="Times New Roman" panose="02020603050405020304" pitchFamily="18" charset="0"/>
              </a:rPr>
              <a:t>Ingresos por servicios. Art. 268</a:t>
            </a:r>
          </a:p>
          <a:p>
            <a:pPr marL="476250" indent="-476250">
              <a:buFontTx/>
              <a:buAutoNum type="arabicPeriod"/>
            </a:pPr>
            <a:r>
              <a:rPr lang="es-DO" altLang="es-DO" sz="1800">
                <a:latin typeface="NovareseITCTT"/>
                <a:cs typeface="Times New Roman" panose="02020603050405020304" pitchFamily="18" charset="0"/>
              </a:rPr>
              <a:t>Ingresos por comisión. Art. 268</a:t>
            </a:r>
          </a:p>
          <a:p>
            <a:pPr marL="476250" indent="-476250">
              <a:buFontTx/>
              <a:buAutoNum type="arabicPeriod"/>
            </a:pPr>
            <a:r>
              <a:rPr lang="es-DO" altLang="es-DO" sz="1800">
                <a:latin typeface="NovareseITCTT"/>
                <a:cs typeface="Times New Roman" panose="02020603050405020304" pitchFamily="18" charset="0"/>
              </a:rPr>
              <a:t>Ingresos por intereses. Art. 268</a:t>
            </a:r>
          </a:p>
          <a:p>
            <a:pPr marL="476250" indent="-476250">
              <a:buFontTx/>
              <a:buAutoNum type="arabicPeriod"/>
            </a:pPr>
            <a:r>
              <a:rPr lang="es-DO" altLang="es-DO" sz="1800">
                <a:latin typeface="NovareseITCTT"/>
                <a:cs typeface="Times New Roman" panose="02020603050405020304" pitchFamily="18" charset="0"/>
              </a:rPr>
              <a:t>Ganancia de capital. Art. 289 y 100 del reglamento</a:t>
            </a:r>
          </a:p>
          <a:p>
            <a:pPr marL="476250" indent="-476250">
              <a:buFontTx/>
              <a:buAutoNum type="arabicPeriod"/>
            </a:pPr>
            <a:r>
              <a:rPr lang="es-DO" altLang="es-DO" sz="1800">
                <a:latin typeface="NovareseITCTT"/>
                <a:cs typeface="Times New Roman" panose="02020603050405020304" pitchFamily="18" charset="0"/>
              </a:rPr>
              <a:t>Ganancia en venta de activo fijo Categoría I. Art. 289   y 100 del reglamento</a:t>
            </a:r>
          </a:p>
          <a:p>
            <a:pPr marL="476250" indent="-476250">
              <a:buFontTx/>
              <a:buAutoNum type="arabicPeriod"/>
            </a:pPr>
            <a:r>
              <a:rPr lang="es-DO" altLang="es-DO" sz="1800">
                <a:latin typeface="NovareseITCTT"/>
                <a:cs typeface="Times New Roman" panose="02020603050405020304" pitchFamily="18" charset="0"/>
              </a:rPr>
              <a:t>Ganancia por diferencia cambiaria positiva. Art. 109 del  reglamento.</a:t>
            </a:r>
          </a:p>
          <a:p>
            <a:pPr marL="476250" indent="-476250">
              <a:buFontTx/>
              <a:buAutoNum type="arabicPeriod"/>
            </a:pPr>
            <a:r>
              <a:rPr lang="es-DO" altLang="es-DO" sz="1800">
                <a:latin typeface="NovareseITCTT"/>
                <a:cs typeface="Times New Roman" panose="02020603050405020304" pitchFamily="18" charset="0"/>
              </a:rPr>
              <a:t>Ingresos extraordinarios: Reclamaciones a compañías de seguros</a:t>
            </a:r>
            <a:r>
              <a:rPr lang="en-US" altLang="es-DO" sz="1800">
                <a:latin typeface="NovareseITCTT"/>
                <a:cs typeface="Times New Roman" panose="02020603050405020304" pitchFamily="18" charset="0"/>
              </a:rPr>
              <a:t> (</a:t>
            </a:r>
            <a:r>
              <a:rPr lang="es-DO" altLang="es-DO" sz="1800">
                <a:latin typeface="NovareseITCTT"/>
                <a:cs typeface="Times New Roman" panose="02020603050405020304" pitchFamily="18" charset="0"/>
              </a:rPr>
              <a:t>Art. 287 inciso d</a:t>
            </a:r>
            <a:r>
              <a:rPr lang="en-US" altLang="es-DO" sz="1800">
                <a:latin typeface="NovareseITCTT"/>
                <a:cs typeface="Times New Roman" panose="02020603050405020304" pitchFamily="18" charset="0"/>
              </a:rPr>
              <a:t>)</a:t>
            </a:r>
            <a:endParaRPr lang="es-DO" altLang="es-DO" sz="1800">
              <a:latin typeface="NovareseITCTT"/>
              <a:cs typeface="Times New Roman" panose="02020603050405020304" pitchFamily="18" charset="0"/>
            </a:endParaRPr>
          </a:p>
          <a:p>
            <a:pPr marL="476250" indent="-476250" algn="just">
              <a:buFontTx/>
              <a:buAutoNum type="arabicPeriod"/>
            </a:pPr>
            <a:r>
              <a:rPr lang="es-DO" altLang="es-DO" sz="1800">
                <a:latin typeface="NovareseITCTT"/>
                <a:cs typeface="Times New Roman" panose="02020603050405020304" pitchFamily="18" charset="0"/>
              </a:rPr>
              <a:t>Otros Ingresos: </a:t>
            </a:r>
            <a:r>
              <a:rPr lang="en-US" altLang="es-DO" sz="1800">
                <a:latin typeface="NovareseITCTT"/>
                <a:cs typeface="Times New Roman" panose="02020603050405020304" pitchFamily="18" charset="0"/>
              </a:rPr>
              <a:t>E</a:t>
            </a:r>
            <a:r>
              <a:rPr lang="es-DO" altLang="es-DO" sz="1800">
                <a:latin typeface="NovareseITCTT"/>
                <a:cs typeface="Times New Roman" panose="02020603050405020304" pitchFamily="18" charset="0"/>
              </a:rPr>
              <a:t>liminación de provisión años</a:t>
            </a:r>
            <a:r>
              <a:rPr lang="en-US" altLang="es-DO" sz="1800">
                <a:latin typeface="NovareseITCTT"/>
                <a:cs typeface="Times New Roman" panose="02020603050405020304" pitchFamily="18" charset="0"/>
              </a:rPr>
              <a:t> </a:t>
            </a:r>
            <a:r>
              <a:rPr lang="es-DO" altLang="es-DO" sz="1800">
                <a:latin typeface="NovareseITCTT"/>
                <a:cs typeface="Times New Roman" panose="02020603050405020304" pitchFamily="18" charset="0"/>
              </a:rPr>
              <a:t>anteriores y  pasivos años anteriores</a:t>
            </a:r>
          </a:p>
          <a:p>
            <a:pPr marL="476250" indent="-476250" algn="just">
              <a:buFontTx/>
              <a:buAutoNum type="arabicPeriod"/>
            </a:pPr>
            <a:r>
              <a:rPr lang="es-DO" altLang="es-DO" sz="1800">
                <a:latin typeface="NovareseITCTT"/>
                <a:cs typeface="Times New Roman" panose="02020603050405020304" pitchFamily="18" charset="0"/>
              </a:rPr>
              <a:t>Ingresos de fuente dominicana (artículo 272 del Código Tributario)</a:t>
            </a:r>
          </a:p>
          <a:p>
            <a:pPr marL="476250" indent="-476250">
              <a:buNone/>
            </a:pPr>
            <a:endParaRPr lang="es-DO" altLang="es-DO" sz="1800">
              <a:latin typeface="NovareseITCTT"/>
              <a:cs typeface="Times New Roman" panose="02020603050405020304" pitchFamily="18" charset="0"/>
            </a:endParaRPr>
          </a:p>
        </p:txBody>
      </p:sp>
      <p:sp>
        <p:nvSpPr>
          <p:cNvPr id="657411" name="Rectangle 3">
            <a:extLst>
              <a:ext uri="{FF2B5EF4-FFF2-40B4-BE49-F238E27FC236}">
                <a16:creationId xmlns:a16="http://schemas.microsoft.com/office/drawing/2014/main" id="{73626A37-B549-4980-94FE-D7FC2BA489ED}"/>
              </a:ext>
            </a:extLst>
          </p:cNvPr>
          <p:cNvSpPr>
            <a:spLocks noChangeArrowheads="1"/>
          </p:cNvSpPr>
          <p:nvPr/>
        </p:nvSpPr>
        <p:spPr bwMode="auto">
          <a:xfrm>
            <a:off x="2362200" y="533400"/>
            <a:ext cx="7239000" cy="685800"/>
          </a:xfrm>
          <a:prstGeom prst="rect">
            <a:avLst/>
          </a:prstGeom>
          <a:noFill/>
          <a:ln w="9525">
            <a:noFill/>
            <a:miter lim="800000"/>
            <a:headEnd/>
            <a:tailEnd/>
          </a:ln>
          <a:effectLst/>
        </p:spPr>
        <p:txBody>
          <a:bodyPr lIns="0" tIns="0" rIns="0" bIns="0"/>
          <a:lstStyle/>
          <a:p>
            <a:pPr>
              <a:defRPr/>
            </a:pPr>
            <a:r>
              <a:rPr lang="es-DO" sz="3600" b="1">
                <a:solidFill>
                  <a:srgbClr val="FFFFFF"/>
                </a:solidFill>
                <a:effectLst>
                  <a:outerShdw blurRad="38100" dist="38100" dir="2700000" algn="tl">
                    <a:srgbClr val="C0C0C0"/>
                  </a:outerShdw>
                </a:effectLst>
                <a:latin typeface="Arial Narrow" pitchFamily="34" charset="0"/>
              </a:rPr>
              <a:t>TRATAMIENTO FISCAL: Ingresos (3)</a:t>
            </a:r>
            <a:endParaRPr lang="es-DO" sz="3200" b="1">
              <a:solidFill>
                <a:srgbClr val="FFFFFF"/>
              </a:solidFill>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55C73933-42E4-4639-B7D1-EA9903C96A29}"/>
              </a:ext>
            </a:extLst>
          </p:cNvPr>
          <p:cNvSpPr>
            <a:spLocks noGrp="1" noChangeArrowheads="1"/>
          </p:cNvSpPr>
          <p:nvPr>
            <p:ph idx="1"/>
          </p:nvPr>
        </p:nvSpPr>
        <p:spPr>
          <a:xfrm>
            <a:off x="2362200" y="1828800"/>
            <a:ext cx="7772400" cy="3962400"/>
          </a:xfrm>
        </p:spPr>
        <p:txBody>
          <a:bodyPr>
            <a:normAutofit fontScale="92500" lnSpcReduction="10000"/>
          </a:bodyPr>
          <a:lstStyle/>
          <a:p>
            <a:pPr marL="552450" indent="-552450" algn="just">
              <a:buNone/>
            </a:pPr>
            <a:endParaRPr lang="es-DO" altLang="es-DO" sz="1200" b="1">
              <a:latin typeface="NovareseITCTT"/>
              <a:cs typeface="Times New Roman" panose="02020603050405020304" pitchFamily="18" charset="0"/>
            </a:endParaRPr>
          </a:p>
          <a:p>
            <a:pPr marL="552450" indent="-552450" algn="just">
              <a:buNone/>
            </a:pPr>
            <a:r>
              <a:rPr lang="es-DO" altLang="es-DO" sz="2000">
                <a:latin typeface="NovareseITCTT"/>
                <a:cs typeface="Times New Roman" panose="02020603050405020304" pitchFamily="18" charset="0"/>
              </a:rPr>
              <a:t> Se recomienda verificar si el costo a sido afectado por</a:t>
            </a:r>
            <a:r>
              <a:rPr lang="en-US" altLang="es-DO" sz="2000">
                <a:latin typeface="NovareseITCTT"/>
                <a:cs typeface="Times New Roman" panose="02020603050405020304" pitchFamily="18" charset="0"/>
              </a:rPr>
              <a:t>:</a:t>
            </a:r>
          </a:p>
          <a:p>
            <a:pPr marL="552450" indent="-552450" algn="just">
              <a:buNone/>
            </a:pPr>
            <a:endParaRPr lang="en-US" altLang="es-DO" sz="2000">
              <a:latin typeface="NovareseITCTT"/>
              <a:cs typeface="Times New Roman" panose="02020603050405020304" pitchFamily="18" charset="0"/>
            </a:endParaRPr>
          </a:p>
          <a:p>
            <a:pPr marL="552450" indent="-552450" algn="just">
              <a:buFontTx/>
              <a:buAutoNum type="arabicPlain"/>
            </a:pPr>
            <a:r>
              <a:rPr lang="en-US" altLang="es-DO" sz="2000">
                <a:latin typeface="NovareseITCTT"/>
                <a:cs typeface="Times New Roman" panose="02020603050405020304" pitchFamily="18" charset="0"/>
              </a:rPr>
              <a:t>D</a:t>
            </a:r>
            <a:r>
              <a:rPr lang="es-DO" altLang="es-DO" sz="2000">
                <a:latin typeface="NovareseITCTT"/>
                <a:cs typeface="Times New Roman" panose="02020603050405020304" pitchFamily="18" charset="0"/>
              </a:rPr>
              <a:t>isminución por faltantes en inventarios en montos materiales injustificados</a:t>
            </a:r>
            <a:r>
              <a:rPr lang="en-US" altLang="es-DO" sz="2000">
                <a:latin typeface="NovareseITCTT"/>
                <a:cs typeface="Times New Roman" panose="02020603050405020304" pitchFamily="18" charset="0"/>
              </a:rPr>
              <a:t>.</a:t>
            </a:r>
          </a:p>
          <a:p>
            <a:pPr marL="552450" indent="-552450" algn="just">
              <a:buNone/>
            </a:pPr>
            <a:endParaRPr lang="en-US" altLang="es-DO" sz="1400">
              <a:latin typeface="NovareseITCTT"/>
              <a:cs typeface="Times New Roman" panose="02020603050405020304" pitchFamily="18" charset="0"/>
            </a:endParaRPr>
          </a:p>
          <a:p>
            <a:pPr marL="552450" indent="-552450" algn="just">
              <a:buFontTx/>
              <a:buAutoNum type="arabicPlain" startAt="2"/>
            </a:pPr>
            <a:r>
              <a:rPr lang="en-US" altLang="es-DO" sz="2000">
                <a:latin typeface="NovareseITCTT"/>
                <a:cs typeface="Times New Roman" panose="02020603050405020304" pitchFamily="18" charset="0"/>
              </a:rPr>
              <a:t>Cambios en valoración de Inventarios.</a:t>
            </a:r>
            <a:endParaRPr lang="es-DO" altLang="es-DO" sz="2000">
              <a:latin typeface="NovareseITCTT"/>
              <a:cs typeface="Times New Roman" panose="02020603050405020304" pitchFamily="18" charset="0"/>
            </a:endParaRPr>
          </a:p>
          <a:p>
            <a:pPr marL="552450" indent="-552450" algn="just">
              <a:buFontTx/>
              <a:buAutoNum type="arabicPlain" startAt="2"/>
            </a:pPr>
            <a:endParaRPr lang="es-DO" altLang="es-DO" sz="2000">
              <a:latin typeface="NovareseITCTT"/>
              <a:cs typeface="Times New Roman" panose="02020603050405020304" pitchFamily="18" charset="0"/>
            </a:endParaRPr>
          </a:p>
          <a:p>
            <a:pPr marL="552450" indent="-552450" algn="just">
              <a:buFontTx/>
              <a:buAutoNum type="arabicPlain" startAt="2"/>
            </a:pPr>
            <a:r>
              <a:rPr lang="es-DO" altLang="es-DO" sz="2000">
                <a:latin typeface="NovareseITCTT"/>
                <a:cs typeface="Times New Roman" panose="02020603050405020304" pitchFamily="18" charset="0"/>
              </a:rPr>
              <a:t>Costo según planilla de importación.</a:t>
            </a:r>
            <a:endParaRPr lang="en-US" altLang="es-DO" sz="2000">
              <a:latin typeface="NovareseITCTT"/>
              <a:cs typeface="Times New Roman" panose="02020603050405020304" pitchFamily="18" charset="0"/>
            </a:endParaRPr>
          </a:p>
          <a:p>
            <a:pPr marL="552450" indent="-552450" algn="ctr">
              <a:buFontTx/>
              <a:buAutoNum type="arabicPlain" startAt="2"/>
            </a:pPr>
            <a:endParaRPr lang="es-DO" altLang="es-DO" sz="1800">
              <a:latin typeface="NovareseITCTT"/>
              <a:cs typeface="Times New Roman" panose="02020603050405020304" pitchFamily="18" charset="0"/>
            </a:endParaRPr>
          </a:p>
          <a:p>
            <a:pPr marL="552450" indent="-552450" algn="ctr">
              <a:buFontTx/>
              <a:buAutoNum type="arabicPlain" startAt="2"/>
            </a:pPr>
            <a:endParaRPr lang="en-US" altLang="es-DO" sz="1800">
              <a:latin typeface="NovareseITCTT"/>
              <a:cs typeface="Times New Roman" panose="02020603050405020304" pitchFamily="18" charset="0"/>
            </a:endParaRPr>
          </a:p>
          <a:p>
            <a:pPr marL="552450" indent="-552450" algn="ctr">
              <a:buNone/>
            </a:pPr>
            <a:r>
              <a:rPr lang="es-DO" altLang="es-DO" sz="1800" b="1">
                <a:solidFill>
                  <a:srgbClr val="F80000"/>
                </a:solidFill>
                <a:latin typeface="NovareseITCTT"/>
                <a:cs typeface="Times New Roman" panose="02020603050405020304" pitchFamily="18" charset="0"/>
              </a:rPr>
              <a:t>Estas</a:t>
            </a:r>
            <a:r>
              <a:rPr lang="en-US" altLang="es-DO" sz="1800" b="1">
                <a:solidFill>
                  <a:srgbClr val="F80000"/>
                </a:solidFill>
                <a:latin typeface="NovareseITCTT"/>
                <a:cs typeface="Times New Roman" panose="02020603050405020304" pitchFamily="18" charset="0"/>
              </a:rPr>
              <a:t> deducciones no son admitidas sin la autorización de la DGII.</a:t>
            </a:r>
          </a:p>
          <a:p>
            <a:pPr marL="552450" indent="-552450" algn="just">
              <a:buFontTx/>
              <a:buAutoNum type="arabicPlain" startAt="2"/>
            </a:pPr>
            <a:endParaRPr lang="es-DO" altLang="es-DO" sz="1800" b="1">
              <a:latin typeface="NovareseITCTT"/>
              <a:cs typeface="Times New Roman" panose="02020603050405020304" pitchFamily="18" charset="0"/>
            </a:endParaRPr>
          </a:p>
          <a:p>
            <a:pPr marL="552450" indent="-552450">
              <a:buNone/>
            </a:pPr>
            <a:endParaRPr lang="en-US" altLang="es-DO" sz="2000">
              <a:latin typeface="NovareseITCTT"/>
              <a:cs typeface="Times New Roman" panose="02020603050405020304" pitchFamily="18" charset="0"/>
            </a:endParaRPr>
          </a:p>
        </p:txBody>
      </p:sp>
      <p:sp>
        <p:nvSpPr>
          <p:cNvPr id="659459" name="Rectangle 3">
            <a:extLst>
              <a:ext uri="{FF2B5EF4-FFF2-40B4-BE49-F238E27FC236}">
                <a16:creationId xmlns:a16="http://schemas.microsoft.com/office/drawing/2014/main" id="{ECE07653-8980-4CA4-B0A4-7FE384AAE270}"/>
              </a:ext>
            </a:extLst>
          </p:cNvPr>
          <p:cNvSpPr>
            <a:spLocks noChangeArrowheads="1"/>
          </p:cNvSpPr>
          <p:nvPr/>
        </p:nvSpPr>
        <p:spPr bwMode="auto">
          <a:xfrm>
            <a:off x="2362200" y="533400"/>
            <a:ext cx="7239000" cy="685800"/>
          </a:xfrm>
          <a:prstGeom prst="rect">
            <a:avLst/>
          </a:prstGeom>
          <a:noFill/>
          <a:ln w="9525">
            <a:noFill/>
            <a:miter lim="800000"/>
            <a:headEnd/>
            <a:tailEnd/>
          </a:ln>
          <a:effectLst/>
        </p:spPr>
        <p:txBody>
          <a:bodyPr lIns="0" tIns="0" rIns="0" bIns="0"/>
          <a:lstStyle/>
          <a:p>
            <a:pPr>
              <a:defRPr/>
            </a:pPr>
            <a:r>
              <a:rPr lang="es-DO" sz="3600" b="1">
                <a:solidFill>
                  <a:srgbClr val="FFFFFF"/>
                </a:solidFill>
                <a:effectLst>
                  <a:outerShdw blurRad="38100" dist="38100" dir="2700000" algn="tl">
                    <a:srgbClr val="C0C0C0"/>
                  </a:outerShdw>
                </a:effectLst>
                <a:latin typeface="Arial Narrow" pitchFamily="34" charset="0"/>
              </a:rPr>
              <a:t>TRATAMIENTO FISCAL:  Costos</a:t>
            </a:r>
            <a:endParaRPr lang="es-DO" sz="3200" b="1">
              <a:solidFill>
                <a:srgbClr val="FFFFFF"/>
              </a:solidFill>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2">
            <a:extLst>
              <a:ext uri="{FF2B5EF4-FFF2-40B4-BE49-F238E27FC236}">
                <a16:creationId xmlns:a16="http://schemas.microsoft.com/office/drawing/2014/main" id="{C38A90FB-DC1D-4C52-ACFC-85CC8F6B1D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6069014"/>
            <a:ext cx="838200"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26" name="Object 3">
            <a:extLst>
              <a:ext uri="{FF2B5EF4-FFF2-40B4-BE49-F238E27FC236}">
                <a16:creationId xmlns:a16="http://schemas.microsoft.com/office/drawing/2014/main" id="{E873E982-4651-44BB-97C4-21A502E10490}"/>
              </a:ext>
            </a:extLst>
          </p:cNvPr>
          <p:cNvGraphicFramePr>
            <a:graphicFrameLocks noChangeAspect="1"/>
          </p:cNvGraphicFramePr>
          <p:nvPr>
            <p:ph/>
          </p:nvPr>
        </p:nvGraphicFramePr>
        <p:xfrm>
          <a:off x="2341564" y="981076"/>
          <a:ext cx="6232525" cy="4824413"/>
        </p:xfrm>
        <a:graphic>
          <a:graphicData uri="http://schemas.openxmlformats.org/presentationml/2006/ole">
            <mc:AlternateContent xmlns:mc="http://schemas.openxmlformats.org/markup-compatibility/2006">
              <mc:Choice xmlns:v="urn:schemas-microsoft-com:vml" Requires="v">
                <p:oleObj spid="_x0000_s1026" name="Acrobat Document" r:id="rId5" imgW="10068120" imgH="7766280" progId="AcroExch.Document.7">
                  <p:embed/>
                </p:oleObj>
              </mc:Choice>
              <mc:Fallback>
                <p:oleObj name="Acrobat Document" r:id="rId5" imgW="10068120" imgH="7766280" progId="AcroExch.Document.7">
                  <p:embed/>
                  <p:pic>
                    <p:nvPicPr>
                      <p:cNvPr id="1026" name="Object 3">
                        <a:extLst>
                          <a:ext uri="{FF2B5EF4-FFF2-40B4-BE49-F238E27FC236}">
                            <a16:creationId xmlns:a16="http://schemas.microsoft.com/office/drawing/2014/main" id="{E873E982-4651-44BB-97C4-21A502E1049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41564" y="981076"/>
                        <a:ext cx="6232525" cy="4824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8" name="Text Box 4">
            <a:extLst>
              <a:ext uri="{FF2B5EF4-FFF2-40B4-BE49-F238E27FC236}">
                <a16:creationId xmlns:a16="http://schemas.microsoft.com/office/drawing/2014/main" id="{DDAE386B-D3E1-4FF0-9CC2-448AEAE5EC9B}"/>
              </a:ext>
            </a:extLst>
          </p:cNvPr>
          <p:cNvSpPr txBox="1">
            <a:spLocks noChangeArrowheads="1"/>
          </p:cNvSpPr>
          <p:nvPr/>
        </p:nvSpPr>
        <p:spPr bwMode="auto">
          <a:xfrm>
            <a:off x="7104064" y="6165851"/>
            <a:ext cx="302418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r">
              <a:spcBef>
                <a:spcPct val="50000"/>
              </a:spcBef>
            </a:pPr>
            <a:r>
              <a:rPr lang="es-ES" altLang="es-DO" sz="1000"/>
              <a:t>Fuente: www.dgii.gov</a:t>
            </a: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2">
            <a:extLst>
              <a:ext uri="{FF2B5EF4-FFF2-40B4-BE49-F238E27FC236}">
                <a16:creationId xmlns:a16="http://schemas.microsoft.com/office/drawing/2014/main" id="{9F6C1D6F-7938-47E7-8B05-16402719DC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6069014"/>
            <a:ext cx="838200"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050" name="Object 3">
            <a:extLst>
              <a:ext uri="{FF2B5EF4-FFF2-40B4-BE49-F238E27FC236}">
                <a16:creationId xmlns:a16="http://schemas.microsoft.com/office/drawing/2014/main" id="{5DAA75D3-5EB4-40C9-95F2-CAACDBD2C1AB}"/>
              </a:ext>
            </a:extLst>
          </p:cNvPr>
          <p:cNvGraphicFramePr>
            <a:graphicFrameLocks noChangeAspect="1"/>
          </p:cNvGraphicFramePr>
          <p:nvPr>
            <p:ph/>
          </p:nvPr>
        </p:nvGraphicFramePr>
        <p:xfrm>
          <a:off x="2341564" y="981076"/>
          <a:ext cx="6232525" cy="4824413"/>
        </p:xfrm>
        <a:graphic>
          <a:graphicData uri="http://schemas.openxmlformats.org/presentationml/2006/ole">
            <mc:AlternateContent xmlns:mc="http://schemas.openxmlformats.org/markup-compatibility/2006">
              <mc:Choice xmlns:v="urn:schemas-microsoft-com:vml" Requires="v">
                <p:oleObj spid="_x0000_s2050" name="Acrobat Document" r:id="rId5" imgW="10068120" imgH="7766280" progId="AcroExch.Document.7">
                  <p:embed/>
                </p:oleObj>
              </mc:Choice>
              <mc:Fallback>
                <p:oleObj name="Acrobat Document" r:id="rId5" imgW="10068120" imgH="7766280" progId="AcroExch.Document.7">
                  <p:embed/>
                  <p:pic>
                    <p:nvPicPr>
                      <p:cNvPr id="2050" name="Object 3">
                        <a:extLst>
                          <a:ext uri="{FF2B5EF4-FFF2-40B4-BE49-F238E27FC236}">
                            <a16:creationId xmlns:a16="http://schemas.microsoft.com/office/drawing/2014/main" id="{5DAA75D3-5EB4-40C9-95F2-CAACDBD2C1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41564" y="981076"/>
                        <a:ext cx="6232525" cy="4824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52" name="Text Box 4">
            <a:extLst>
              <a:ext uri="{FF2B5EF4-FFF2-40B4-BE49-F238E27FC236}">
                <a16:creationId xmlns:a16="http://schemas.microsoft.com/office/drawing/2014/main" id="{C8C4C573-F6E8-428A-ABF3-19019BC351D9}"/>
              </a:ext>
            </a:extLst>
          </p:cNvPr>
          <p:cNvSpPr txBox="1">
            <a:spLocks noChangeArrowheads="1"/>
          </p:cNvSpPr>
          <p:nvPr/>
        </p:nvSpPr>
        <p:spPr bwMode="auto">
          <a:xfrm>
            <a:off x="7175500" y="6524626"/>
            <a:ext cx="302418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r">
              <a:spcBef>
                <a:spcPct val="50000"/>
              </a:spcBef>
            </a:pPr>
            <a:r>
              <a:rPr lang="es-ES" altLang="es-DO" sz="1000"/>
              <a:t>Fuente: www.dgii.gov</a:t>
            </a: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986" name="Rectangle 2">
            <a:extLst>
              <a:ext uri="{FF2B5EF4-FFF2-40B4-BE49-F238E27FC236}">
                <a16:creationId xmlns:a16="http://schemas.microsoft.com/office/drawing/2014/main" id="{C70B194F-9F46-4802-80F6-F61BF5B4834E}"/>
              </a:ext>
            </a:extLst>
          </p:cNvPr>
          <p:cNvSpPr>
            <a:spLocks noGrp="1" noChangeArrowheads="1"/>
          </p:cNvSpPr>
          <p:nvPr>
            <p:ph idx="1"/>
          </p:nvPr>
        </p:nvSpPr>
        <p:spPr>
          <a:xfrm>
            <a:off x="1981200" y="1981200"/>
            <a:ext cx="8153400" cy="4114800"/>
          </a:xfrm>
        </p:spPr>
        <p:txBody>
          <a:bodyPr>
            <a:normAutofit/>
          </a:bodyPr>
          <a:lstStyle/>
          <a:p>
            <a:pPr marL="476250" indent="-476250" algn="ctr">
              <a:buNone/>
              <a:defRPr/>
            </a:pPr>
            <a:r>
              <a:rPr lang="es-DO" b="1">
                <a:solidFill>
                  <a:srgbClr val="F80000"/>
                </a:solidFill>
                <a:effectLst>
                  <a:outerShdw blurRad="38100" dist="38100" dir="2700000" algn="tl">
                    <a:srgbClr val="C0C0C0"/>
                  </a:outerShdw>
                </a:effectLst>
                <a:latin typeface="NovareseITCTT" pitchFamily="2" charset="0"/>
                <a:cs typeface="Times New Roman" pitchFamily="18" charset="0"/>
              </a:rPr>
              <a:t>MODALIDAD DE ANTICIPOS</a:t>
            </a:r>
          </a:p>
          <a:p>
            <a:pPr marL="476250" indent="-476250" algn="ctr">
              <a:buNone/>
              <a:defRPr/>
            </a:pPr>
            <a:r>
              <a:rPr lang="en-US" sz="2000" b="1">
                <a:solidFill>
                  <a:srgbClr val="F80000"/>
                </a:solidFill>
                <a:effectLst>
                  <a:outerShdw blurRad="38100" dist="38100" dir="2700000" algn="tl">
                    <a:srgbClr val="C0C0C0"/>
                  </a:outerShdw>
                </a:effectLst>
                <a:latin typeface="NovareseITCTT" pitchFamily="2" charset="0"/>
                <a:cs typeface="Times New Roman" pitchFamily="18" charset="0"/>
              </a:rPr>
              <a:t>(Art. 314 Ley 11-92 </a:t>
            </a:r>
            <a:r>
              <a:rPr lang="es-DO" sz="2000" b="1">
                <a:solidFill>
                  <a:srgbClr val="F80000"/>
                </a:solidFill>
                <a:effectLst>
                  <a:outerShdw blurRad="38100" dist="38100" dir="2700000" algn="tl">
                    <a:srgbClr val="C0C0C0"/>
                  </a:outerShdw>
                </a:effectLst>
                <a:latin typeface="NovareseITCTT" pitchFamily="2" charset="0"/>
                <a:cs typeface="Times New Roman" pitchFamily="18" charset="0"/>
              </a:rPr>
              <a:t> </a:t>
            </a:r>
            <a:r>
              <a:rPr lang="en-US" sz="2000" b="1">
                <a:solidFill>
                  <a:srgbClr val="F80000"/>
                </a:solidFill>
                <a:effectLst>
                  <a:outerShdw blurRad="38100" dist="38100" dir="2700000" algn="tl">
                    <a:srgbClr val="C0C0C0"/>
                  </a:outerShdw>
                </a:effectLst>
                <a:latin typeface="NovareseITCTT" pitchFamily="2" charset="0"/>
                <a:cs typeface="Times New Roman" pitchFamily="18" charset="0"/>
              </a:rPr>
              <a:t>modif</a:t>
            </a:r>
            <a:r>
              <a:rPr lang="es-DO" sz="2000" b="1">
                <a:solidFill>
                  <a:srgbClr val="F80000"/>
                </a:solidFill>
                <a:effectLst>
                  <a:outerShdw blurRad="38100" dist="38100" dir="2700000" algn="tl">
                    <a:srgbClr val="C0C0C0"/>
                  </a:outerShdw>
                </a:effectLst>
                <a:latin typeface="NovareseITCTT" pitchFamily="2" charset="0"/>
                <a:cs typeface="Times New Roman" pitchFamily="18" charset="0"/>
              </a:rPr>
              <a:t>icado por el </a:t>
            </a:r>
            <a:r>
              <a:rPr lang="en-US" sz="2000" b="1">
                <a:solidFill>
                  <a:srgbClr val="F80000"/>
                </a:solidFill>
                <a:effectLst>
                  <a:outerShdw blurRad="38100" dist="38100" dir="2700000" algn="tl">
                    <a:srgbClr val="C0C0C0"/>
                  </a:outerShdw>
                </a:effectLst>
                <a:latin typeface="NovareseITCTT" pitchFamily="2" charset="0"/>
                <a:cs typeface="Times New Roman" pitchFamily="18" charset="0"/>
              </a:rPr>
              <a:t>Art.9 de la Ley 288-04) </a:t>
            </a:r>
          </a:p>
          <a:p>
            <a:pPr marL="476250" indent="-476250" algn="ctr">
              <a:buNone/>
              <a:defRPr/>
            </a:pPr>
            <a:endParaRPr lang="es-DO" sz="2000" b="1">
              <a:solidFill>
                <a:srgbClr val="F80000"/>
              </a:solidFill>
              <a:latin typeface="NovareseITCTT" pitchFamily="2" charset="0"/>
              <a:cs typeface="Times New Roman" pitchFamily="18" charset="0"/>
            </a:endParaRPr>
          </a:p>
          <a:p>
            <a:pPr marL="476250" indent="-476250" algn="just">
              <a:spcBef>
                <a:spcPct val="0"/>
              </a:spcBef>
              <a:buNone/>
              <a:defRPr/>
            </a:pPr>
            <a:r>
              <a:rPr lang="en-US" sz="2000">
                <a:latin typeface="NovareseITCTT" pitchFamily="2" charset="0"/>
                <a:ea typeface="Arial Unicode MS" pitchFamily="34" charset="-128"/>
                <a:cs typeface="Arial Unicode MS" pitchFamily="34" charset="-128"/>
              </a:rPr>
              <a:t>	</a:t>
            </a:r>
            <a:r>
              <a:rPr lang="es-DO" sz="2000">
                <a:latin typeface="NovareseITCTT" pitchFamily="2" charset="0"/>
                <a:ea typeface="Arial Unicode MS" pitchFamily="34" charset="-128"/>
                <a:cs typeface="Arial Unicode MS" pitchFamily="34" charset="-128"/>
              </a:rPr>
              <a:t>La reforma fiscal mantuvo la frecuencia mensual en el</a:t>
            </a:r>
            <a:r>
              <a:rPr lang="en-US" sz="2000">
                <a:latin typeface="NovareseITCTT" pitchFamily="2" charset="0"/>
                <a:ea typeface="Arial Unicode MS" pitchFamily="34" charset="-128"/>
                <a:cs typeface="Arial Unicode MS" pitchFamily="34" charset="-128"/>
              </a:rPr>
              <a:t> </a:t>
            </a:r>
            <a:r>
              <a:rPr lang="es-DO" sz="2000">
                <a:latin typeface="NovareseITCTT" pitchFamily="2" charset="0"/>
                <a:ea typeface="Arial Unicode MS" pitchFamily="34" charset="-128"/>
                <a:cs typeface="Arial Unicode MS" pitchFamily="34" charset="-128"/>
              </a:rPr>
              <a:t>pago de los</a:t>
            </a:r>
            <a:r>
              <a:rPr lang="en-US" sz="2000">
                <a:latin typeface="NovareseITCTT" pitchFamily="2" charset="0"/>
                <a:ea typeface="Arial Unicode MS" pitchFamily="34" charset="-128"/>
                <a:cs typeface="Arial Unicode MS" pitchFamily="34" charset="-128"/>
              </a:rPr>
              <a:t> </a:t>
            </a:r>
            <a:r>
              <a:rPr lang="es-DO" sz="2000">
                <a:latin typeface="NovareseITCTT" pitchFamily="2" charset="0"/>
                <a:ea typeface="Arial Unicode MS" pitchFamily="34" charset="-128"/>
                <a:cs typeface="Arial Unicode MS" pitchFamily="34" charset="-128"/>
              </a:rPr>
              <a:t>anticipos del impuesto sobre la renta.</a:t>
            </a:r>
            <a:r>
              <a:rPr lang="en-US" sz="2000">
                <a:latin typeface="NovareseITCTT" pitchFamily="2" charset="0"/>
                <a:ea typeface="Arial Unicode MS" pitchFamily="34" charset="-128"/>
                <a:cs typeface="Arial Unicode MS" pitchFamily="34" charset="-128"/>
              </a:rPr>
              <a:t>  Sin embargo, e</a:t>
            </a:r>
            <a:r>
              <a:rPr lang="es-DO" sz="2000">
                <a:latin typeface="NovareseITCTT" pitchFamily="2" charset="0"/>
                <a:ea typeface="Arial Unicode MS" pitchFamily="34" charset="-128"/>
                <a:cs typeface="Arial Unicode MS" pitchFamily="34" charset="-128"/>
              </a:rPr>
              <a:t>n lo</a:t>
            </a:r>
            <a:r>
              <a:rPr lang="en-US" sz="2000">
                <a:latin typeface="NovareseITCTT" pitchFamily="2" charset="0"/>
                <a:ea typeface="Arial Unicode MS" pitchFamily="34" charset="-128"/>
                <a:cs typeface="Arial Unicode MS" pitchFamily="34" charset="-128"/>
              </a:rPr>
              <a:t> </a:t>
            </a:r>
            <a:r>
              <a:rPr lang="es-DO" sz="2000">
                <a:latin typeface="NovareseITCTT" pitchFamily="2" charset="0"/>
                <a:ea typeface="Arial Unicode MS" pitchFamily="34" charset="-128"/>
                <a:cs typeface="Arial Unicode MS" pitchFamily="34" charset="-128"/>
              </a:rPr>
              <a:t>adelante, estos pagos estarán determinados en función</a:t>
            </a:r>
            <a:r>
              <a:rPr lang="en-US" sz="2000">
                <a:latin typeface="NovareseITCTT" pitchFamily="2" charset="0"/>
                <a:ea typeface="Arial Unicode MS" pitchFamily="34" charset="-128"/>
                <a:cs typeface="Arial Unicode MS" pitchFamily="34" charset="-128"/>
              </a:rPr>
              <a:t> </a:t>
            </a:r>
            <a:r>
              <a:rPr lang="es-DO" sz="2000">
                <a:latin typeface="NovareseITCTT" pitchFamily="2" charset="0"/>
                <a:ea typeface="Arial Unicode MS" pitchFamily="34" charset="-128"/>
                <a:cs typeface="Arial Unicode MS" pitchFamily="34" charset="-128"/>
              </a:rPr>
              <a:t>a </a:t>
            </a:r>
            <a:r>
              <a:rPr lang="es-DO" sz="2000" b="1">
                <a:latin typeface="NovareseITCTT" pitchFamily="2" charset="0"/>
                <a:ea typeface="Arial Unicode MS" pitchFamily="34" charset="-128"/>
                <a:cs typeface="Arial Unicode MS" pitchFamily="34" charset="-128"/>
              </a:rPr>
              <a:t>dos</a:t>
            </a:r>
            <a:r>
              <a:rPr lang="es-DO" sz="2000">
                <a:latin typeface="NovareseITCTT" pitchFamily="2" charset="0"/>
                <a:ea typeface="Arial Unicode MS" pitchFamily="34" charset="-128"/>
                <a:cs typeface="Arial Unicode MS" pitchFamily="34" charset="-128"/>
              </a:rPr>
              <a:t> modalidades de cálculo</a:t>
            </a:r>
            <a:r>
              <a:rPr lang="en-US" sz="2000">
                <a:latin typeface="NovareseITCTT" pitchFamily="2" charset="0"/>
                <a:ea typeface="Arial Unicode MS" pitchFamily="34" charset="-128"/>
                <a:cs typeface="Arial Unicode MS" pitchFamily="34" charset="-128"/>
              </a:rPr>
              <a:t>:</a:t>
            </a:r>
          </a:p>
          <a:p>
            <a:pPr marL="476250" indent="-476250" algn="just">
              <a:spcBef>
                <a:spcPct val="0"/>
              </a:spcBef>
              <a:buNone/>
              <a:defRPr/>
            </a:pPr>
            <a:endParaRPr lang="en-US" sz="2000">
              <a:latin typeface="NovareseITCTT" pitchFamily="2" charset="0"/>
              <a:ea typeface="Arial Unicode MS" pitchFamily="34" charset="-128"/>
              <a:cs typeface="Arial Unicode MS" pitchFamily="34" charset="-128"/>
            </a:endParaRPr>
          </a:p>
          <a:p>
            <a:pPr marL="476250" indent="-476250" algn="just">
              <a:spcBef>
                <a:spcPct val="0"/>
              </a:spcBef>
              <a:buNone/>
              <a:defRPr/>
            </a:pPr>
            <a:r>
              <a:rPr lang="en-US" sz="2000">
                <a:latin typeface="NovareseITCTT" pitchFamily="2" charset="0"/>
                <a:ea typeface="Arial Unicode MS" pitchFamily="34" charset="-128"/>
                <a:cs typeface="Arial Unicode MS" pitchFamily="34" charset="-128"/>
              </a:rPr>
              <a:t>	</a:t>
            </a:r>
            <a:r>
              <a:rPr lang="es-DO" sz="2000" b="1">
                <a:latin typeface="NovareseITCTT" pitchFamily="2" charset="0"/>
                <a:ea typeface="Arial Unicode MS" pitchFamily="34" charset="-128"/>
                <a:cs typeface="Arial Unicode MS" pitchFamily="34" charset="-128"/>
              </a:rPr>
              <a:t>1)</a:t>
            </a:r>
            <a:r>
              <a:rPr lang="en-US" sz="2000">
                <a:latin typeface="NovareseITCTT" pitchFamily="2" charset="0"/>
                <a:ea typeface="Arial Unicode MS" pitchFamily="34" charset="-128"/>
                <a:cs typeface="Arial Unicode MS" pitchFamily="34" charset="-128"/>
              </a:rPr>
              <a:t> 	</a:t>
            </a:r>
            <a:r>
              <a:rPr lang="es-DO" sz="2000">
                <a:latin typeface="NovareseITCTT" pitchFamily="2" charset="0"/>
                <a:ea typeface="Arial Unicode MS" pitchFamily="34" charset="-128"/>
                <a:cs typeface="Arial Unicode MS" pitchFamily="34" charset="-128"/>
              </a:rPr>
              <a:t>A</a:t>
            </a:r>
            <a:r>
              <a:rPr lang="en-US" sz="2000">
                <a:latin typeface="NovareseITCTT" pitchFamily="2" charset="0"/>
                <a:ea typeface="Arial Unicode MS" pitchFamily="34" charset="-128"/>
                <a:cs typeface="Arial Unicode MS" pitchFamily="34" charset="-128"/>
              </a:rPr>
              <a:t> </a:t>
            </a:r>
            <a:r>
              <a:rPr lang="es-DO" sz="2000">
                <a:latin typeface="NovareseITCTT" pitchFamily="2" charset="0"/>
                <a:ea typeface="Arial Unicode MS" pitchFamily="34" charset="-128"/>
                <a:cs typeface="Arial Unicode MS" pitchFamily="34" charset="-128"/>
              </a:rPr>
              <a:t>la doceava parte del 1.5% de</a:t>
            </a:r>
            <a:r>
              <a:rPr lang="en-US" sz="2000">
                <a:latin typeface="NovareseITCTT" pitchFamily="2" charset="0"/>
                <a:ea typeface="Arial Unicode MS" pitchFamily="34" charset="-128"/>
                <a:cs typeface="Arial Unicode MS" pitchFamily="34" charset="-128"/>
              </a:rPr>
              <a:t>l total de ingresos declarados</a:t>
            </a:r>
            <a:r>
              <a:rPr lang="es-DO" sz="2000">
                <a:latin typeface="NovareseITCTT" pitchFamily="2" charset="0"/>
                <a:ea typeface="Arial Unicode MS" pitchFamily="34" charset="-128"/>
                <a:cs typeface="Arial Unicode MS" pitchFamily="34" charset="-128"/>
              </a:rPr>
              <a:t>.</a:t>
            </a:r>
            <a:endParaRPr lang="en-US" sz="2000">
              <a:latin typeface="NovareseITCTT" pitchFamily="2" charset="0"/>
              <a:ea typeface="Arial Unicode MS" pitchFamily="34" charset="-128"/>
              <a:cs typeface="Arial Unicode MS" pitchFamily="34" charset="-128"/>
            </a:endParaRPr>
          </a:p>
          <a:p>
            <a:pPr marL="476250" indent="-476250" algn="just">
              <a:spcBef>
                <a:spcPct val="0"/>
              </a:spcBef>
              <a:buNone/>
              <a:defRPr/>
            </a:pPr>
            <a:endParaRPr lang="en-US" sz="2000">
              <a:latin typeface="NovareseITCTT" pitchFamily="2" charset="0"/>
              <a:ea typeface="Arial Unicode MS" pitchFamily="34" charset="-128"/>
              <a:cs typeface="Arial Unicode MS" pitchFamily="34" charset="-128"/>
            </a:endParaRPr>
          </a:p>
          <a:p>
            <a:pPr marL="476250" indent="-476250" algn="just">
              <a:spcBef>
                <a:spcPct val="0"/>
              </a:spcBef>
              <a:buNone/>
              <a:defRPr/>
            </a:pPr>
            <a:r>
              <a:rPr lang="en-US" sz="2000">
                <a:latin typeface="NovareseITCTT" pitchFamily="2" charset="0"/>
                <a:ea typeface="Arial Unicode MS" pitchFamily="34" charset="-128"/>
                <a:cs typeface="Arial Unicode MS" pitchFamily="34" charset="-128"/>
              </a:rPr>
              <a:t>	</a:t>
            </a:r>
            <a:r>
              <a:rPr lang="en-US" sz="2000" b="1">
                <a:latin typeface="NovareseITCTT" pitchFamily="2" charset="0"/>
                <a:ea typeface="Arial Unicode MS" pitchFamily="34" charset="-128"/>
                <a:cs typeface="Arial Unicode MS" pitchFamily="34" charset="-128"/>
              </a:rPr>
              <a:t>2)</a:t>
            </a:r>
            <a:r>
              <a:rPr lang="en-US" sz="2000">
                <a:latin typeface="NovareseITCTT" pitchFamily="2" charset="0"/>
                <a:ea typeface="Arial Unicode MS" pitchFamily="34" charset="-128"/>
                <a:cs typeface="Arial Unicode MS" pitchFamily="34" charset="-128"/>
              </a:rPr>
              <a:t>   C</a:t>
            </a:r>
            <a:r>
              <a:rPr lang="es-DO" sz="2000">
                <a:latin typeface="NovareseITCTT" pitchFamily="2" charset="0"/>
                <a:ea typeface="Arial Unicode MS" pitchFamily="34" charset="-128"/>
                <a:cs typeface="Arial Unicode MS" pitchFamily="34" charset="-128"/>
              </a:rPr>
              <a:t>uando la TET fuere superior al 1.5%,</a:t>
            </a:r>
            <a:r>
              <a:rPr lang="en-US" sz="2000">
                <a:latin typeface="NovareseITCTT" pitchFamily="2" charset="0"/>
                <a:ea typeface="Arial Unicode MS" pitchFamily="34" charset="-128"/>
                <a:cs typeface="Arial Unicode MS" pitchFamily="34" charset="-128"/>
              </a:rPr>
              <a:t> </a:t>
            </a:r>
            <a:r>
              <a:rPr lang="es-DO" sz="2000">
                <a:latin typeface="NovareseITCTT" pitchFamily="2" charset="0"/>
                <a:ea typeface="Arial Unicode MS" pitchFamily="34" charset="-128"/>
                <a:cs typeface="Arial Unicode MS" pitchFamily="34" charset="-128"/>
              </a:rPr>
              <a:t>entonces, los anticipos mensuales se pagarán sobre la</a:t>
            </a:r>
            <a:r>
              <a:rPr lang="en-US" sz="2000">
                <a:latin typeface="NovareseITCTT" pitchFamily="2" charset="0"/>
                <a:ea typeface="Arial Unicode MS" pitchFamily="34" charset="-128"/>
                <a:cs typeface="Arial Unicode MS" pitchFamily="34" charset="-128"/>
              </a:rPr>
              <a:t> </a:t>
            </a:r>
            <a:r>
              <a:rPr lang="es-DO" sz="2000">
                <a:latin typeface="NovareseITCTT" pitchFamily="2" charset="0"/>
                <a:ea typeface="Arial Unicode MS" pitchFamily="34" charset="-128"/>
                <a:cs typeface="Arial Unicode MS" pitchFamily="34" charset="-128"/>
              </a:rPr>
              <a:t>base de la doceava parte del impuesto liquidado de la</a:t>
            </a:r>
            <a:r>
              <a:rPr lang="en-US" sz="2000">
                <a:latin typeface="NovareseITCTT" pitchFamily="2" charset="0"/>
                <a:ea typeface="Arial Unicode MS" pitchFamily="34" charset="-128"/>
                <a:cs typeface="Arial Unicode MS" pitchFamily="34" charset="-128"/>
              </a:rPr>
              <a:t> </a:t>
            </a:r>
            <a:r>
              <a:rPr lang="es-DO" sz="2000">
                <a:latin typeface="NovareseITCTT" pitchFamily="2" charset="0"/>
                <a:ea typeface="Arial Unicode MS" pitchFamily="34" charset="-128"/>
                <a:cs typeface="Arial Unicode MS" pitchFamily="34" charset="-128"/>
              </a:rPr>
              <a:t>declaración jurada anterior.</a:t>
            </a:r>
          </a:p>
          <a:p>
            <a:pPr marL="476250" indent="-476250">
              <a:buNone/>
              <a:defRPr/>
            </a:pPr>
            <a:endParaRPr lang="en-US" sz="2000">
              <a:latin typeface="NovareseITCTT" pitchFamily="2" charset="0"/>
              <a:cs typeface="Times New Roman" pitchFamily="18" charset="0"/>
            </a:endParaRPr>
          </a:p>
        </p:txBody>
      </p:sp>
      <p:sp>
        <p:nvSpPr>
          <p:cNvPr id="681987" name="Rectangle 3">
            <a:extLst>
              <a:ext uri="{FF2B5EF4-FFF2-40B4-BE49-F238E27FC236}">
                <a16:creationId xmlns:a16="http://schemas.microsoft.com/office/drawing/2014/main" id="{7B1949D0-A232-49B9-A462-262FB6B69D72}"/>
              </a:ext>
            </a:extLst>
          </p:cNvPr>
          <p:cNvSpPr>
            <a:spLocks noChangeArrowheads="1"/>
          </p:cNvSpPr>
          <p:nvPr/>
        </p:nvSpPr>
        <p:spPr bwMode="auto">
          <a:xfrm>
            <a:off x="1905000" y="457200"/>
            <a:ext cx="8580438" cy="641350"/>
          </a:xfrm>
          <a:prstGeom prst="rect">
            <a:avLst/>
          </a:prstGeom>
          <a:noFill/>
          <a:ln w="12700">
            <a:noFill/>
            <a:miter lim="800000"/>
            <a:headEnd type="none" w="sm" len="sm"/>
            <a:tailEnd type="none" w="sm" len="sm"/>
          </a:ln>
          <a:effectLst/>
        </p:spPr>
        <p:txBody>
          <a:bodyPr wrap="none">
            <a:spAutoFit/>
          </a:bodyPr>
          <a:lstStyle/>
          <a:p>
            <a:pPr>
              <a:defRPr/>
            </a:pPr>
            <a:r>
              <a:rPr lang="es-DO" sz="3600" b="1">
                <a:solidFill>
                  <a:srgbClr val="FFFFFF"/>
                </a:solidFill>
                <a:effectLst>
                  <a:outerShdw blurRad="38100" dist="38100" dir="2700000" algn="tl">
                    <a:srgbClr val="C0C0C0"/>
                  </a:outerShdw>
                </a:effectLst>
                <a:latin typeface="Arial Narrow" pitchFamily="34" charset="0"/>
              </a:rPr>
              <a:t>ANTICIPOS DEL IMPUESTO SOBRE LA RENTA</a:t>
            </a:r>
            <a:endParaRPr lang="en-US" sz="3600" b="1">
              <a:solidFill>
                <a:srgbClr val="FFFFFF"/>
              </a:solidFill>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6259" name="Rectangle 3">
            <a:extLst>
              <a:ext uri="{FF2B5EF4-FFF2-40B4-BE49-F238E27FC236}">
                <a16:creationId xmlns:a16="http://schemas.microsoft.com/office/drawing/2014/main" id="{11E5D9BE-268A-401B-B38F-61116F845D3E}"/>
              </a:ext>
            </a:extLst>
          </p:cNvPr>
          <p:cNvSpPr>
            <a:spLocks noChangeArrowheads="1"/>
          </p:cNvSpPr>
          <p:nvPr/>
        </p:nvSpPr>
        <p:spPr bwMode="auto">
          <a:xfrm>
            <a:off x="1905000" y="457200"/>
            <a:ext cx="8204200" cy="641350"/>
          </a:xfrm>
          <a:prstGeom prst="rect">
            <a:avLst/>
          </a:prstGeom>
          <a:noFill/>
          <a:ln w="12700">
            <a:noFill/>
            <a:miter lim="800000"/>
            <a:headEnd type="none" w="sm" len="sm"/>
            <a:tailEnd type="none" w="sm" len="sm"/>
          </a:ln>
          <a:effectLst/>
        </p:spPr>
        <p:txBody>
          <a:bodyPr wrap="none">
            <a:spAutoFit/>
          </a:bodyPr>
          <a:lstStyle/>
          <a:p>
            <a:pPr>
              <a:defRPr/>
            </a:pPr>
            <a:r>
              <a:rPr lang="es-DO" sz="3600" b="1">
                <a:solidFill>
                  <a:srgbClr val="FFFFFF"/>
                </a:solidFill>
                <a:effectLst>
                  <a:outerShdw blurRad="38100" dist="38100" dir="2700000" algn="tl">
                    <a:srgbClr val="C0C0C0"/>
                  </a:outerShdw>
                </a:effectLst>
                <a:latin typeface="Arial Narrow" pitchFamily="34" charset="0"/>
              </a:rPr>
              <a:t>MODALIDADES DE ANTICIPOS MENSUALES</a:t>
            </a:r>
            <a:endParaRPr lang="en-US" sz="3600" b="1">
              <a:solidFill>
                <a:srgbClr val="FFFFFF"/>
              </a:solidFill>
              <a:effectLst>
                <a:outerShdw blurRad="38100" dist="38100" dir="2700000" algn="tl">
                  <a:srgbClr val="C0C0C0"/>
                </a:outerShdw>
              </a:effectLst>
              <a:latin typeface="Arial Narrow" pitchFamily="34" charset="0"/>
            </a:endParaRPr>
          </a:p>
        </p:txBody>
      </p:sp>
      <p:graphicFrame>
        <p:nvGraphicFramePr>
          <p:cNvPr id="736481" name="Group 225">
            <a:extLst>
              <a:ext uri="{FF2B5EF4-FFF2-40B4-BE49-F238E27FC236}">
                <a16:creationId xmlns:a16="http://schemas.microsoft.com/office/drawing/2014/main" id="{07E39D56-1590-4C81-96C4-05FF3E708E2A}"/>
              </a:ext>
            </a:extLst>
          </p:cNvPr>
          <p:cNvGraphicFramePr>
            <a:graphicFrameLocks noGrp="1"/>
          </p:cNvGraphicFramePr>
          <p:nvPr>
            <p:ph sz="half" idx="2"/>
          </p:nvPr>
        </p:nvGraphicFramePr>
        <p:xfrm>
          <a:off x="1905000" y="1919288"/>
          <a:ext cx="8458200" cy="4633912"/>
        </p:xfrm>
        <a:graphic>
          <a:graphicData uri="http://schemas.openxmlformats.org/drawingml/2006/table">
            <a:tbl>
              <a:tblPr/>
              <a:tblGrid>
                <a:gridCol w="44958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1905000">
                  <a:extLst>
                    <a:ext uri="{9D8B030D-6E8A-4147-A177-3AD203B41FA5}">
                      <a16:colId xmlns:a16="http://schemas.microsoft.com/office/drawing/2014/main" val="20002"/>
                    </a:ext>
                  </a:extLst>
                </a:gridCol>
              </a:tblGrid>
              <a:tr h="704850">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rgbClr val="FFFFFF"/>
                          </a:solidFill>
                          <a:effectLst/>
                          <a:latin typeface="Arial" charset="0"/>
                          <a:cs typeface="Arial" charset="0"/>
                        </a:rPr>
                        <a:t>Variables seleccionadas</a:t>
                      </a:r>
                      <a:endParaRPr kumimoji="0" lang="en-US" sz="2000" b="0" i="0" u="none" strike="noStrike" cap="none" normalizeH="0" baseline="0">
                        <a:ln>
                          <a:noFill/>
                        </a:ln>
                        <a:solidFill>
                          <a:schemeClr val="tx1"/>
                        </a:solidFill>
                        <a:effectLst/>
                        <a:latin typeface="Arial" charset="0"/>
                      </a:endParaRPr>
                    </a:p>
                  </a:txBody>
                  <a:tcPr anchor="ctr" horzOverflow="overflow">
                    <a:lnL w="38100" cap="flat" cmpd="sng" algn="ctr">
                      <a:solidFill>
                        <a:schemeClr val="tx1"/>
                      </a:solidFill>
                      <a:prstDash val="solid"/>
                      <a:round/>
                      <a:headEnd type="none" w="sm" len="sm"/>
                      <a:tailEnd type="none" w="sm" len="sm"/>
                    </a:lnL>
                    <a:lnR w="38100" cap="flat" cmpd="sng" algn="ctr">
                      <a:solidFill>
                        <a:schemeClr val="tx1"/>
                      </a:solidFill>
                      <a:prstDash val="solid"/>
                      <a:round/>
                      <a:headEnd type="none" w="sm" len="sm"/>
                      <a:tailEnd type="none" w="sm" len="sm"/>
                    </a:lnR>
                    <a:lnT w="38100" cap="flat" cmpd="sng" algn="ctr">
                      <a:solidFill>
                        <a:schemeClr val="tx1"/>
                      </a:solidFill>
                      <a:prstDash val="solid"/>
                      <a:round/>
                      <a:headEnd type="none" w="sm" len="sm"/>
                      <a:tailEnd type="none" w="sm" len="sm"/>
                    </a:lnT>
                    <a:lnB w="38100" cap="flat" cmpd="sng" algn="ctr">
                      <a:solidFill>
                        <a:schemeClr val="tx1"/>
                      </a:solidFill>
                      <a:prstDash val="solid"/>
                      <a:round/>
                      <a:headEnd type="none" w="sm" len="sm"/>
                      <a:tailEnd type="none" w="sm" len="sm"/>
                    </a:lnB>
                    <a:lnTlToBr>
                      <a:noFill/>
                    </a:lnTlToBr>
                    <a:lnBlToTr>
                      <a:noFill/>
                    </a:lnBlToTr>
                    <a:solidFill>
                      <a:srgbClr val="000000"/>
                    </a:solid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rgbClr val="FFFFFF"/>
                          </a:solidFill>
                          <a:effectLst/>
                          <a:latin typeface="Arial" charset="0"/>
                          <a:cs typeface="Arial" charset="0"/>
                        </a:rPr>
                        <a:t>MODALIDAD </a:t>
                      </a:r>
                    </a:p>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rgbClr val="FFFFFF"/>
                          </a:solidFill>
                          <a:effectLst/>
                          <a:latin typeface="Arial" charset="0"/>
                          <a:cs typeface="Arial" charset="0"/>
                        </a:rPr>
                        <a:t>1</a:t>
                      </a:r>
                      <a:endParaRPr kumimoji="0" lang="en-US" sz="2000" b="0" i="0" u="none" strike="noStrike" cap="none" normalizeH="0" baseline="0">
                        <a:ln>
                          <a:noFill/>
                        </a:ln>
                        <a:solidFill>
                          <a:schemeClr val="tx1"/>
                        </a:solidFill>
                        <a:effectLst/>
                        <a:latin typeface="Arial" charset="0"/>
                      </a:endParaRPr>
                    </a:p>
                  </a:txBody>
                  <a:tcPr anchor="ctr" horzOverflow="overflow">
                    <a:lnL w="38100" cap="flat" cmpd="sng" algn="ctr">
                      <a:solidFill>
                        <a:schemeClr val="tx1"/>
                      </a:solidFill>
                      <a:prstDash val="solid"/>
                      <a:round/>
                      <a:headEnd type="none" w="sm" len="sm"/>
                      <a:tailEnd type="none" w="sm" len="sm"/>
                    </a:lnL>
                    <a:lnR w="38100" cap="flat" cmpd="sng" algn="ctr">
                      <a:solidFill>
                        <a:schemeClr val="tx1"/>
                      </a:solidFill>
                      <a:prstDash val="solid"/>
                      <a:round/>
                      <a:headEnd type="none" w="sm" len="sm"/>
                      <a:tailEnd type="none" w="sm" len="sm"/>
                    </a:lnR>
                    <a:lnT w="38100" cap="flat" cmpd="sng" algn="ctr">
                      <a:solidFill>
                        <a:schemeClr val="tx1"/>
                      </a:solidFill>
                      <a:prstDash val="solid"/>
                      <a:round/>
                      <a:headEnd type="none" w="sm" len="sm"/>
                      <a:tailEnd type="none" w="sm" len="sm"/>
                    </a:lnT>
                    <a:lnB w="38100" cap="flat" cmpd="sng" algn="ctr">
                      <a:solidFill>
                        <a:schemeClr val="tx1"/>
                      </a:solidFill>
                      <a:prstDash val="solid"/>
                      <a:round/>
                      <a:headEnd type="none" w="sm" len="sm"/>
                      <a:tailEnd type="none" w="sm" len="sm"/>
                    </a:lnB>
                    <a:lnTlToBr>
                      <a:noFill/>
                    </a:lnTlToBr>
                    <a:lnBlToTr>
                      <a:noFill/>
                    </a:lnBlToTr>
                    <a:solidFill>
                      <a:srgbClr val="000000"/>
                    </a:solid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rgbClr val="FFFFFF"/>
                          </a:solidFill>
                          <a:effectLst/>
                          <a:latin typeface="Arial" charset="0"/>
                          <a:cs typeface="Arial" charset="0"/>
                        </a:rPr>
                        <a:t>MODALIDAD 2</a:t>
                      </a:r>
                      <a:endParaRPr kumimoji="0" lang="en-US" sz="2000" b="0" i="0" u="none" strike="noStrike" cap="none" normalizeH="0" baseline="0">
                        <a:ln>
                          <a:noFill/>
                        </a:ln>
                        <a:solidFill>
                          <a:schemeClr val="tx1"/>
                        </a:solidFill>
                        <a:effectLst/>
                        <a:latin typeface="Arial" charset="0"/>
                      </a:endParaRPr>
                    </a:p>
                  </a:txBody>
                  <a:tcPr anchor="ctr" horzOverflow="overflow">
                    <a:lnL w="38100" cap="flat" cmpd="sng" algn="ctr">
                      <a:solidFill>
                        <a:schemeClr val="tx1"/>
                      </a:solidFill>
                      <a:prstDash val="solid"/>
                      <a:round/>
                      <a:headEnd type="none" w="sm" len="sm"/>
                      <a:tailEnd type="none" w="sm" len="sm"/>
                    </a:lnL>
                    <a:lnR w="38100" cap="flat" cmpd="sng" algn="ctr">
                      <a:solidFill>
                        <a:schemeClr val="tx1"/>
                      </a:solidFill>
                      <a:prstDash val="solid"/>
                      <a:round/>
                      <a:headEnd type="none" w="sm" len="sm"/>
                      <a:tailEnd type="none" w="sm" len="sm"/>
                    </a:lnR>
                    <a:lnT w="38100" cap="flat" cmpd="sng" algn="ctr">
                      <a:solidFill>
                        <a:schemeClr val="tx1"/>
                      </a:solidFill>
                      <a:prstDash val="solid"/>
                      <a:round/>
                      <a:headEnd type="none" w="sm" len="sm"/>
                      <a:tailEnd type="none" w="sm" len="sm"/>
                    </a:lnT>
                    <a:lnB w="38100" cap="flat" cmpd="sng" algn="ctr">
                      <a:solidFill>
                        <a:schemeClr val="tx1"/>
                      </a:solidFill>
                      <a:prstDash val="solid"/>
                      <a:round/>
                      <a:headEnd type="none" w="sm" len="sm"/>
                      <a:tailEnd type="none" w="sm" len="sm"/>
                    </a:lnB>
                    <a:lnTlToBr>
                      <a:noFill/>
                    </a:lnTlToBr>
                    <a:lnBlToTr>
                      <a:noFill/>
                    </a:lnBlToTr>
                    <a:solidFill>
                      <a:srgbClr val="000000"/>
                    </a:solidFill>
                  </a:tcPr>
                </a:tc>
                <a:extLst>
                  <a:ext uri="{0D108BD9-81ED-4DB2-BD59-A6C34878D82A}">
                    <a16:rowId xmlns:a16="http://schemas.microsoft.com/office/drawing/2014/main" val="10000"/>
                  </a:ext>
                </a:extLst>
              </a:tr>
              <a:tr h="438150">
                <a:tc>
                  <a:txBody>
                    <a:bodyPr/>
                    <a:lstStyle/>
                    <a:p>
                      <a:pPr marL="742950" marR="0" lvl="1" indent="-285750" algn="l" defTabSz="914400" rtl="0" eaLnBrk="1" fontAlgn="ctr"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Ingresos anuales (a)</a:t>
                      </a:r>
                      <a:endParaRPr kumimoji="0" lang="en-US" sz="2000" b="0" i="0" u="none" strike="noStrike" cap="none" normalizeH="0" baseline="0">
                        <a:ln>
                          <a:noFill/>
                        </a:ln>
                        <a:solidFill>
                          <a:schemeClr val="tx1"/>
                        </a:solidFill>
                        <a:effectLst/>
                        <a:latin typeface="Arial" charset="0"/>
                      </a:endParaRPr>
                    </a:p>
                  </a:txBody>
                  <a:tcPr anchor="ctr" horzOverflow="overflow">
                    <a:lnL w="38100" cap="flat" cmpd="sng" algn="ctr">
                      <a:solidFill>
                        <a:schemeClr val="tx1"/>
                      </a:solidFill>
                      <a:prstDash val="solid"/>
                      <a:round/>
                      <a:headEnd type="none" w="sm" len="sm"/>
                      <a:tailEnd type="none" w="sm" len="sm"/>
                    </a:lnL>
                    <a:lnR w="38100" cap="flat" cmpd="sng" algn="ctr">
                      <a:solidFill>
                        <a:schemeClr val="tx1"/>
                      </a:solidFill>
                      <a:prstDash val="solid"/>
                      <a:round/>
                      <a:headEnd type="none" w="sm" len="sm"/>
                      <a:tailEnd type="none" w="sm" len="sm"/>
                    </a:lnR>
                    <a:lnT w="38100" cap="flat" cmpd="sng" algn="ctr">
                      <a:solidFill>
                        <a:schemeClr val="tx1"/>
                      </a:solidFill>
                      <a:prstDash val="solid"/>
                      <a:round/>
                      <a:headEnd type="none" w="sm" len="sm"/>
                      <a:tailEnd type="none" w="sm" len="sm"/>
                    </a:lnT>
                    <a:lnB w="38100" cap="flat" cmpd="sng" algn="ctr">
                      <a:solidFill>
                        <a:schemeClr val="tx1"/>
                      </a:solidFill>
                      <a:prstDash val="solid"/>
                      <a:round/>
                      <a:headEnd type="none" w="sm" len="sm"/>
                      <a:tailEnd type="none" w="sm" len="sm"/>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12,500,000</a:t>
                      </a:r>
                      <a:endParaRPr kumimoji="0" lang="en-US" sz="2000" b="0" i="0" u="none" strike="noStrike" cap="none" normalizeH="0" baseline="0">
                        <a:ln>
                          <a:noFill/>
                        </a:ln>
                        <a:solidFill>
                          <a:schemeClr val="tx1"/>
                        </a:solidFill>
                        <a:effectLst/>
                        <a:latin typeface="Arial" charset="0"/>
                      </a:endParaRPr>
                    </a:p>
                  </a:txBody>
                  <a:tcPr anchor="ctr" horzOverflow="overflow">
                    <a:lnL w="38100" cap="flat" cmpd="sng" algn="ctr">
                      <a:solidFill>
                        <a:schemeClr val="tx1"/>
                      </a:solidFill>
                      <a:prstDash val="solid"/>
                      <a:round/>
                      <a:headEnd type="none" w="sm" len="sm"/>
                      <a:tailEnd type="none" w="sm" len="sm"/>
                    </a:lnL>
                    <a:lnR w="38100" cap="flat" cmpd="sng" algn="ctr">
                      <a:solidFill>
                        <a:schemeClr val="tx1"/>
                      </a:solidFill>
                      <a:prstDash val="solid"/>
                      <a:round/>
                      <a:headEnd type="none" w="sm" len="sm"/>
                      <a:tailEnd type="none" w="sm" len="sm"/>
                    </a:lnR>
                    <a:lnT w="38100" cap="flat" cmpd="sng" algn="ctr">
                      <a:solidFill>
                        <a:schemeClr val="tx1"/>
                      </a:solidFill>
                      <a:prstDash val="solid"/>
                      <a:round/>
                      <a:headEnd type="none" w="sm" len="sm"/>
                      <a:tailEnd type="none" w="sm" len="sm"/>
                    </a:lnT>
                    <a:lnB w="38100" cap="flat" cmpd="sng" algn="ctr">
                      <a:solidFill>
                        <a:schemeClr val="tx1"/>
                      </a:solidFill>
                      <a:prstDash val="solid"/>
                      <a:round/>
                      <a:headEnd type="none" w="sm" len="sm"/>
                      <a:tailEnd type="none" w="sm" len="sm"/>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12,500,000</a:t>
                      </a:r>
                      <a:endParaRPr kumimoji="0" lang="en-US" sz="2000" b="0" i="0" u="none" strike="noStrike" cap="none" normalizeH="0" baseline="0">
                        <a:ln>
                          <a:noFill/>
                        </a:ln>
                        <a:solidFill>
                          <a:schemeClr val="tx1"/>
                        </a:solidFill>
                        <a:effectLst/>
                        <a:latin typeface="Arial" charset="0"/>
                      </a:endParaRPr>
                    </a:p>
                  </a:txBody>
                  <a:tcPr anchor="ctr" horzOverflow="overflow">
                    <a:lnL w="38100" cap="flat" cmpd="sng" algn="ctr">
                      <a:solidFill>
                        <a:schemeClr val="tx1"/>
                      </a:solidFill>
                      <a:prstDash val="solid"/>
                      <a:round/>
                      <a:headEnd type="none" w="sm" len="sm"/>
                      <a:tailEnd type="none" w="sm" len="sm"/>
                    </a:lnL>
                    <a:lnR w="38100" cap="flat" cmpd="sng" algn="ctr">
                      <a:solidFill>
                        <a:schemeClr val="tx1"/>
                      </a:solidFill>
                      <a:prstDash val="solid"/>
                      <a:round/>
                      <a:headEnd type="none" w="sm" len="sm"/>
                      <a:tailEnd type="none" w="sm" len="sm"/>
                    </a:lnR>
                    <a:lnT w="38100" cap="flat" cmpd="sng" algn="ctr">
                      <a:solidFill>
                        <a:schemeClr val="tx1"/>
                      </a:solidFill>
                      <a:prstDash val="solid"/>
                      <a:round/>
                      <a:headEnd type="none" w="sm" len="sm"/>
                      <a:tailEnd type="none" w="sm" len="sm"/>
                    </a:lnT>
                    <a:lnB w="381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436563">
                <a:tc>
                  <a:txBody>
                    <a:bodyPr/>
                    <a:lstStyle/>
                    <a:p>
                      <a:pPr marL="742950" marR="0" lvl="1" indent="-285750" algn="l" defTabSz="914400" rtl="0" eaLnBrk="1" fontAlgn="ctr"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Utilidad contable (b)</a:t>
                      </a:r>
                      <a:endParaRPr kumimoji="0" lang="en-US" sz="2000" b="0" i="0" u="none" strike="noStrike" cap="none" normalizeH="0" baseline="0">
                        <a:ln>
                          <a:noFill/>
                        </a:ln>
                        <a:solidFill>
                          <a:schemeClr val="tx1"/>
                        </a:solidFill>
                        <a:effectLst/>
                        <a:latin typeface="Arial" charset="0"/>
                      </a:endParaRPr>
                    </a:p>
                  </a:txBody>
                  <a:tcPr anchor="ctr" horzOverflow="overflow">
                    <a:lnL w="38100" cap="flat" cmpd="sng" algn="ctr">
                      <a:solidFill>
                        <a:schemeClr val="tx1"/>
                      </a:solidFill>
                      <a:prstDash val="solid"/>
                      <a:round/>
                      <a:headEnd type="none" w="sm" len="sm"/>
                      <a:tailEnd type="none" w="sm" len="sm"/>
                    </a:lnL>
                    <a:lnR w="38100" cap="flat" cmpd="sng" algn="ctr">
                      <a:solidFill>
                        <a:schemeClr val="tx1"/>
                      </a:solidFill>
                      <a:prstDash val="solid"/>
                      <a:round/>
                      <a:headEnd type="none" w="sm" len="sm"/>
                      <a:tailEnd type="none" w="sm" len="sm"/>
                    </a:lnR>
                    <a:lnT w="38100" cap="flat" cmpd="sng" algn="ctr">
                      <a:solidFill>
                        <a:schemeClr val="tx1"/>
                      </a:solidFill>
                      <a:prstDash val="solid"/>
                      <a:round/>
                      <a:headEnd type="none" w="sm" len="sm"/>
                      <a:tailEnd type="none" w="sm" len="sm"/>
                    </a:lnT>
                    <a:lnB w="38100" cap="flat" cmpd="sng" algn="ctr">
                      <a:solidFill>
                        <a:schemeClr val="tx1"/>
                      </a:solidFill>
                      <a:prstDash val="solid"/>
                      <a:round/>
                      <a:headEnd type="none" w="sm" len="sm"/>
                      <a:tailEnd type="none" w="sm" len="sm"/>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800,000</a:t>
                      </a:r>
                      <a:endParaRPr kumimoji="0" lang="en-US" sz="2000" b="0" i="0" u="none" strike="noStrike" cap="none" normalizeH="0" baseline="0">
                        <a:ln>
                          <a:noFill/>
                        </a:ln>
                        <a:solidFill>
                          <a:schemeClr val="tx1"/>
                        </a:solidFill>
                        <a:effectLst/>
                        <a:latin typeface="Arial" charset="0"/>
                      </a:endParaRPr>
                    </a:p>
                  </a:txBody>
                  <a:tcPr anchor="ctr" horzOverflow="overflow">
                    <a:lnL w="38100" cap="flat" cmpd="sng" algn="ctr">
                      <a:solidFill>
                        <a:schemeClr val="tx1"/>
                      </a:solidFill>
                      <a:prstDash val="solid"/>
                      <a:round/>
                      <a:headEnd type="none" w="sm" len="sm"/>
                      <a:tailEnd type="none" w="sm" len="sm"/>
                    </a:lnL>
                    <a:lnR w="38100" cap="flat" cmpd="sng" algn="ctr">
                      <a:solidFill>
                        <a:schemeClr val="tx1"/>
                      </a:solidFill>
                      <a:prstDash val="solid"/>
                      <a:round/>
                      <a:headEnd type="none" w="sm" len="sm"/>
                      <a:tailEnd type="none" w="sm" len="sm"/>
                    </a:lnR>
                    <a:lnT w="38100" cap="flat" cmpd="sng" algn="ctr">
                      <a:solidFill>
                        <a:schemeClr val="tx1"/>
                      </a:solidFill>
                      <a:prstDash val="solid"/>
                      <a:round/>
                      <a:headEnd type="none" w="sm" len="sm"/>
                      <a:tailEnd type="none" w="sm" len="sm"/>
                    </a:lnT>
                    <a:lnB w="38100" cap="flat" cmpd="sng" algn="ctr">
                      <a:solidFill>
                        <a:schemeClr val="tx1"/>
                      </a:solidFill>
                      <a:prstDash val="solid"/>
                      <a:round/>
                      <a:headEnd type="none" w="sm" len="sm"/>
                      <a:tailEnd type="none" w="sm" len="sm"/>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1,200,000</a:t>
                      </a:r>
                      <a:endParaRPr kumimoji="0" lang="en-US" sz="2000" b="0" i="0" u="none" strike="noStrike" cap="none" normalizeH="0" baseline="0">
                        <a:ln>
                          <a:noFill/>
                        </a:ln>
                        <a:solidFill>
                          <a:schemeClr val="tx1"/>
                        </a:solidFill>
                        <a:effectLst/>
                        <a:latin typeface="Arial" charset="0"/>
                      </a:endParaRPr>
                    </a:p>
                  </a:txBody>
                  <a:tcPr anchor="ctr" horzOverflow="overflow">
                    <a:lnL w="38100" cap="flat" cmpd="sng" algn="ctr">
                      <a:solidFill>
                        <a:schemeClr val="tx1"/>
                      </a:solidFill>
                      <a:prstDash val="solid"/>
                      <a:round/>
                      <a:headEnd type="none" w="sm" len="sm"/>
                      <a:tailEnd type="none" w="sm" len="sm"/>
                    </a:lnL>
                    <a:lnR w="38100" cap="flat" cmpd="sng" algn="ctr">
                      <a:solidFill>
                        <a:schemeClr val="tx1"/>
                      </a:solidFill>
                      <a:prstDash val="solid"/>
                      <a:round/>
                      <a:headEnd type="none" w="sm" len="sm"/>
                      <a:tailEnd type="none" w="sm" len="sm"/>
                    </a:lnR>
                    <a:lnT w="38100" cap="flat" cmpd="sng" algn="ctr">
                      <a:solidFill>
                        <a:schemeClr val="tx1"/>
                      </a:solidFill>
                      <a:prstDash val="solid"/>
                      <a:round/>
                      <a:headEnd type="none" w="sm" len="sm"/>
                      <a:tailEnd type="none" w="sm" len="sm"/>
                    </a:lnT>
                    <a:lnB w="381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r h="436563">
                <a:tc>
                  <a:txBody>
                    <a:bodyPr/>
                    <a:lstStyle/>
                    <a:p>
                      <a:pPr marL="742950" marR="0" lvl="1" indent="-285750" algn="l" defTabSz="914400" rtl="0" eaLnBrk="1" fontAlgn="ctr"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Ajustes fiscales ( c )</a:t>
                      </a:r>
                      <a:endParaRPr kumimoji="0" lang="en-US" sz="2000" b="0" i="0" u="none" strike="noStrike" cap="none" normalizeH="0" baseline="0">
                        <a:ln>
                          <a:noFill/>
                        </a:ln>
                        <a:solidFill>
                          <a:schemeClr val="tx1"/>
                        </a:solidFill>
                        <a:effectLst/>
                        <a:latin typeface="Arial" charset="0"/>
                      </a:endParaRPr>
                    </a:p>
                  </a:txBody>
                  <a:tcPr anchor="ctr" horzOverflow="overflow">
                    <a:lnL w="38100" cap="flat" cmpd="sng" algn="ctr">
                      <a:solidFill>
                        <a:schemeClr val="tx1"/>
                      </a:solidFill>
                      <a:prstDash val="solid"/>
                      <a:round/>
                      <a:headEnd type="none" w="sm" len="sm"/>
                      <a:tailEnd type="none" w="sm" len="sm"/>
                    </a:lnL>
                    <a:lnR w="38100" cap="flat" cmpd="sng" algn="ctr">
                      <a:solidFill>
                        <a:schemeClr val="tx1"/>
                      </a:solidFill>
                      <a:prstDash val="solid"/>
                      <a:round/>
                      <a:headEnd type="none" w="sm" len="sm"/>
                      <a:tailEnd type="none" w="sm" len="sm"/>
                    </a:lnR>
                    <a:lnT w="38100" cap="flat" cmpd="sng" algn="ctr">
                      <a:solidFill>
                        <a:schemeClr val="tx1"/>
                      </a:solidFill>
                      <a:prstDash val="solid"/>
                      <a:round/>
                      <a:headEnd type="none" w="sm" len="sm"/>
                      <a:tailEnd type="none" w="sm" len="sm"/>
                    </a:lnT>
                    <a:lnB w="38100" cap="flat" cmpd="sng" algn="ctr">
                      <a:solidFill>
                        <a:schemeClr val="tx1"/>
                      </a:solidFill>
                      <a:prstDash val="solid"/>
                      <a:round/>
                      <a:headEnd type="none" w="sm" len="sm"/>
                      <a:tailEnd type="none" w="sm" len="sm"/>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100,000</a:t>
                      </a:r>
                      <a:endParaRPr kumimoji="0" lang="en-US" sz="2000" b="0" i="0" u="none" strike="noStrike" cap="none" normalizeH="0" baseline="0">
                        <a:ln>
                          <a:noFill/>
                        </a:ln>
                        <a:solidFill>
                          <a:schemeClr val="tx1"/>
                        </a:solidFill>
                        <a:effectLst/>
                        <a:latin typeface="Arial" charset="0"/>
                      </a:endParaRPr>
                    </a:p>
                  </a:txBody>
                  <a:tcPr anchor="ctr" horzOverflow="overflow">
                    <a:lnL w="38100" cap="flat" cmpd="sng" algn="ctr">
                      <a:solidFill>
                        <a:schemeClr val="tx1"/>
                      </a:solidFill>
                      <a:prstDash val="solid"/>
                      <a:round/>
                      <a:headEnd type="none" w="sm" len="sm"/>
                      <a:tailEnd type="none" w="sm" len="sm"/>
                    </a:lnL>
                    <a:lnR w="38100" cap="flat" cmpd="sng" algn="ctr">
                      <a:solidFill>
                        <a:schemeClr val="tx1"/>
                      </a:solidFill>
                      <a:prstDash val="solid"/>
                      <a:round/>
                      <a:headEnd type="none" w="sm" len="sm"/>
                      <a:tailEnd type="none" w="sm" len="sm"/>
                    </a:lnR>
                    <a:lnT w="38100" cap="flat" cmpd="sng" algn="ctr">
                      <a:solidFill>
                        <a:schemeClr val="tx1"/>
                      </a:solidFill>
                      <a:prstDash val="solid"/>
                      <a:round/>
                      <a:headEnd type="none" w="sm" len="sm"/>
                      <a:tailEnd type="none" w="sm" len="sm"/>
                    </a:lnT>
                    <a:lnB w="38100" cap="flat" cmpd="sng" algn="ctr">
                      <a:solidFill>
                        <a:schemeClr val="tx1"/>
                      </a:solidFill>
                      <a:prstDash val="solid"/>
                      <a:round/>
                      <a:headEnd type="none" w="sm" len="sm"/>
                      <a:tailEnd type="none" w="sm" len="sm"/>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100,000</a:t>
                      </a:r>
                      <a:endParaRPr kumimoji="0" lang="en-US" sz="2000" b="0" i="0" u="none" strike="noStrike" cap="none" normalizeH="0" baseline="0">
                        <a:ln>
                          <a:noFill/>
                        </a:ln>
                        <a:solidFill>
                          <a:schemeClr val="tx1"/>
                        </a:solidFill>
                        <a:effectLst/>
                        <a:latin typeface="Arial" charset="0"/>
                      </a:endParaRPr>
                    </a:p>
                  </a:txBody>
                  <a:tcPr anchor="ctr" horzOverflow="overflow">
                    <a:lnL w="38100" cap="flat" cmpd="sng" algn="ctr">
                      <a:solidFill>
                        <a:schemeClr val="tx1"/>
                      </a:solidFill>
                      <a:prstDash val="solid"/>
                      <a:round/>
                      <a:headEnd type="none" w="sm" len="sm"/>
                      <a:tailEnd type="none" w="sm" len="sm"/>
                    </a:lnL>
                    <a:lnR w="38100" cap="flat" cmpd="sng" algn="ctr">
                      <a:solidFill>
                        <a:schemeClr val="tx1"/>
                      </a:solidFill>
                      <a:prstDash val="solid"/>
                      <a:round/>
                      <a:headEnd type="none" w="sm" len="sm"/>
                      <a:tailEnd type="none" w="sm" len="sm"/>
                    </a:lnR>
                    <a:lnT w="38100" cap="flat" cmpd="sng" algn="ctr">
                      <a:solidFill>
                        <a:schemeClr val="tx1"/>
                      </a:solidFill>
                      <a:prstDash val="solid"/>
                      <a:round/>
                      <a:headEnd type="none" w="sm" len="sm"/>
                      <a:tailEnd type="none" w="sm" len="sm"/>
                    </a:lnT>
                    <a:lnB w="381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r h="438150">
                <a:tc>
                  <a:txBody>
                    <a:bodyPr/>
                    <a:lstStyle/>
                    <a:p>
                      <a:pPr marL="742950" marR="0" lvl="1" indent="-285750" algn="l" defTabSz="914400" rtl="0" eaLnBrk="1" fontAlgn="ctr"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Renta neta imponible (b-c)</a:t>
                      </a:r>
                      <a:endParaRPr kumimoji="0" lang="en-US" sz="2000" b="0" i="0" u="none" strike="noStrike" cap="none" normalizeH="0" baseline="0">
                        <a:ln>
                          <a:noFill/>
                        </a:ln>
                        <a:solidFill>
                          <a:schemeClr val="tx1"/>
                        </a:solidFill>
                        <a:effectLst/>
                        <a:latin typeface="Arial" charset="0"/>
                      </a:endParaRPr>
                    </a:p>
                  </a:txBody>
                  <a:tcPr anchor="ctr" horzOverflow="overflow">
                    <a:lnL w="38100" cap="flat" cmpd="sng" algn="ctr">
                      <a:solidFill>
                        <a:schemeClr val="tx1"/>
                      </a:solidFill>
                      <a:prstDash val="solid"/>
                      <a:round/>
                      <a:headEnd type="none" w="sm" len="sm"/>
                      <a:tailEnd type="none" w="sm" len="sm"/>
                    </a:lnL>
                    <a:lnR w="38100" cap="flat" cmpd="sng" algn="ctr">
                      <a:solidFill>
                        <a:schemeClr val="tx1"/>
                      </a:solidFill>
                      <a:prstDash val="solid"/>
                      <a:round/>
                      <a:headEnd type="none" w="sm" len="sm"/>
                      <a:tailEnd type="none" w="sm" len="sm"/>
                    </a:lnR>
                    <a:lnT w="38100" cap="flat" cmpd="sng" algn="ctr">
                      <a:solidFill>
                        <a:schemeClr val="tx1"/>
                      </a:solidFill>
                      <a:prstDash val="solid"/>
                      <a:round/>
                      <a:headEnd type="none" w="sm" len="sm"/>
                      <a:tailEnd type="none" w="sm" len="sm"/>
                    </a:lnT>
                    <a:lnB w="38100" cap="flat" cmpd="sng" algn="ctr">
                      <a:solidFill>
                        <a:schemeClr val="tx1"/>
                      </a:solidFill>
                      <a:prstDash val="solid"/>
                      <a:round/>
                      <a:headEnd type="none" w="sm" len="sm"/>
                      <a:tailEnd type="none" w="sm" len="sm"/>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700,000</a:t>
                      </a:r>
                      <a:endParaRPr kumimoji="0" lang="en-US" sz="2000" b="0" i="0" u="none" strike="noStrike" cap="none" normalizeH="0" baseline="0">
                        <a:ln>
                          <a:noFill/>
                        </a:ln>
                        <a:solidFill>
                          <a:schemeClr val="tx1"/>
                        </a:solidFill>
                        <a:effectLst/>
                        <a:latin typeface="Arial" charset="0"/>
                      </a:endParaRPr>
                    </a:p>
                  </a:txBody>
                  <a:tcPr anchor="ctr" horzOverflow="overflow">
                    <a:lnL w="38100" cap="flat" cmpd="sng" algn="ctr">
                      <a:solidFill>
                        <a:schemeClr val="tx1"/>
                      </a:solidFill>
                      <a:prstDash val="solid"/>
                      <a:round/>
                      <a:headEnd type="none" w="sm" len="sm"/>
                      <a:tailEnd type="none" w="sm" len="sm"/>
                    </a:lnL>
                    <a:lnR w="38100" cap="flat" cmpd="sng" algn="ctr">
                      <a:solidFill>
                        <a:schemeClr val="tx1"/>
                      </a:solidFill>
                      <a:prstDash val="solid"/>
                      <a:round/>
                      <a:headEnd type="none" w="sm" len="sm"/>
                      <a:tailEnd type="none" w="sm" len="sm"/>
                    </a:lnR>
                    <a:lnT w="38100" cap="flat" cmpd="sng" algn="ctr">
                      <a:solidFill>
                        <a:schemeClr val="tx1"/>
                      </a:solidFill>
                      <a:prstDash val="solid"/>
                      <a:round/>
                      <a:headEnd type="none" w="sm" len="sm"/>
                      <a:tailEnd type="none" w="sm" len="sm"/>
                    </a:lnT>
                    <a:lnB w="38100" cap="flat" cmpd="sng" algn="ctr">
                      <a:solidFill>
                        <a:schemeClr val="tx1"/>
                      </a:solidFill>
                      <a:prstDash val="solid"/>
                      <a:round/>
                      <a:headEnd type="none" w="sm" len="sm"/>
                      <a:tailEnd type="none" w="sm" len="sm"/>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1,100,000</a:t>
                      </a:r>
                      <a:endParaRPr kumimoji="0" lang="en-US" sz="2000" b="0" i="0" u="none" strike="noStrike" cap="none" normalizeH="0" baseline="0">
                        <a:ln>
                          <a:noFill/>
                        </a:ln>
                        <a:solidFill>
                          <a:schemeClr val="tx1"/>
                        </a:solidFill>
                        <a:effectLst/>
                        <a:latin typeface="Arial" charset="0"/>
                      </a:endParaRPr>
                    </a:p>
                  </a:txBody>
                  <a:tcPr anchor="ctr" horzOverflow="overflow">
                    <a:lnL w="38100" cap="flat" cmpd="sng" algn="ctr">
                      <a:solidFill>
                        <a:schemeClr val="tx1"/>
                      </a:solidFill>
                      <a:prstDash val="solid"/>
                      <a:round/>
                      <a:headEnd type="none" w="sm" len="sm"/>
                      <a:tailEnd type="none" w="sm" len="sm"/>
                    </a:lnL>
                    <a:lnR w="38100" cap="flat" cmpd="sng" algn="ctr">
                      <a:solidFill>
                        <a:schemeClr val="tx1"/>
                      </a:solidFill>
                      <a:prstDash val="solid"/>
                      <a:round/>
                      <a:headEnd type="none" w="sm" len="sm"/>
                      <a:tailEnd type="none" w="sm" len="sm"/>
                    </a:lnR>
                    <a:lnT w="38100" cap="flat" cmpd="sng" algn="ctr">
                      <a:solidFill>
                        <a:schemeClr val="tx1"/>
                      </a:solidFill>
                      <a:prstDash val="solid"/>
                      <a:round/>
                      <a:headEnd type="none" w="sm" len="sm"/>
                      <a:tailEnd type="none" w="sm" len="sm"/>
                    </a:lnT>
                    <a:lnB w="381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4"/>
                  </a:ext>
                </a:extLst>
              </a:tr>
              <a:tr h="436563">
                <a:tc>
                  <a:txBody>
                    <a:bodyPr/>
                    <a:lstStyle/>
                    <a:p>
                      <a:pPr marL="742950" marR="0" lvl="1" indent="-285750" algn="l" defTabSz="914400" rtl="0" eaLnBrk="1" fontAlgn="ctr"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Impuesto sobre la renta (d)</a:t>
                      </a:r>
                      <a:endParaRPr kumimoji="0" lang="en-US" sz="2000" b="0" i="0" u="none" strike="noStrike" cap="none" normalizeH="0" baseline="0">
                        <a:ln>
                          <a:noFill/>
                        </a:ln>
                        <a:solidFill>
                          <a:schemeClr val="tx1"/>
                        </a:solidFill>
                        <a:effectLst/>
                        <a:latin typeface="Arial" charset="0"/>
                      </a:endParaRPr>
                    </a:p>
                  </a:txBody>
                  <a:tcPr anchor="ctr" horzOverflow="overflow">
                    <a:lnL w="38100" cap="flat" cmpd="sng" algn="ctr">
                      <a:solidFill>
                        <a:schemeClr val="tx1"/>
                      </a:solidFill>
                      <a:prstDash val="solid"/>
                      <a:round/>
                      <a:headEnd type="none" w="sm" len="sm"/>
                      <a:tailEnd type="none" w="sm" len="sm"/>
                    </a:lnL>
                    <a:lnR w="38100" cap="flat" cmpd="sng" algn="ctr">
                      <a:solidFill>
                        <a:schemeClr val="tx1"/>
                      </a:solidFill>
                      <a:prstDash val="solid"/>
                      <a:round/>
                      <a:headEnd type="none" w="sm" len="sm"/>
                      <a:tailEnd type="none" w="sm" len="sm"/>
                    </a:lnR>
                    <a:lnT w="38100" cap="flat" cmpd="sng" algn="ctr">
                      <a:solidFill>
                        <a:schemeClr val="tx1"/>
                      </a:solidFill>
                      <a:prstDash val="solid"/>
                      <a:round/>
                      <a:headEnd type="none" w="sm" len="sm"/>
                      <a:tailEnd type="none" w="sm" len="sm"/>
                    </a:lnT>
                    <a:lnB w="38100" cap="flat" cmpd="sng" algn="ctr">
                      <a:solidFill>
                        <a:schemeClr val="tx1"/>
                      </a:solidFill>
                      <a:prstDash val="solid"/>
                      <a:round/>
                      <a:headEnd type="none" w="sm" len="sm"/>
                      <a:tailEnd type="none" w="sm" len="sm"/>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175,000</a:t>
                      </a:r>
                      <a:endParaRPr kumimoji="0" lang="en-US" sz="2000" b="0" i="0" u="none" strike="noStrike" cap="none" normalizeH="0" baseline="0">
                        <a:ln>
                          <a:noFill/>
                        </a:ln>
                        <a:solidFill>
                          <a:schemeClr val="tx1"/>
                        </a:solidFill>
                        <a:effectLst/>
                        <a:latin typeface="Arial" charset="0"/>
                      </a:endParaRPr>
                    </a:p>
                  </a:txBody>
                  <a:tcPr anchor="ctr" horzOverflow="overflow">
                    <a:lnL w="38100" cap="flat" cmpd="sng" algn="ctr">
                      <a:solidFill>
                        <a:schemeClr val="tx1"/>
                      </a:solidFill>
                      <a:prstDash val="solid"/>
                      <a:round/>
                      <a:headEnd type="none" w="sm" len="sm"/>
                      <a:tailEnd type="none" w="sm" len="sm"/>
                    </a:lnL>
                    <a:lnR w="38100" cap="flat" cmpd="sng" algn="ctr">
                      <a:solidFill>
                        <a:schemeClr val="tx1"/>
                      </a:solidFill>
                      <a:prstDash val="solid"/>
                      <a:round/>
                      <a:headEnd type="none" w="sm" len="sm"/>
                      <a:tailEnd type="none" w="sm" len="sm"/>
                    </a:lnR>
                    <a:lnT w="38100" cap="flat" cmpd="sng" algn="ctr">
                      <a:solidFill>
                        <a:schemeClr val="tx1"/>
                      </a:solidFill>
                      <a:prstDash val="solid"/>
                      <a:round/>
                      <a:headEnd type="none" w="sm" len="sm"/>
                      <a:tailEnd type="none" w="sm" len="sm"/>
                    </a:lnT>
                    <a:lnB w="38100" cap="flat" cmpd="sng" algn="ctr">
                      <a:solidFill>
                        <a:schemeClr val="tx1"/>
                      </a:solidFill>
                      <a:prstDash val="solid"/>
                      <a:round/>
                      <a:headEnd type="none" w="sm" len="sm"/>
                      <a:tailEnd type="none" w="sm" len="sm"/>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275,000</a:t>
                      </a:r>
                      <a:endParaRPr kumimoji="0" lang="en-US" sz="2000" b="0" i="0" u="none" strike="noStrike" cap="none" normalizeH="0" baseline="0">
                        <a:ln>
                          <a:noFill/>
                        </a:ln>
                        <a:solidFill>
                          <a:schemeClr val="tx1"/>
                        </a:solidFill>
                        <a:effectLst/>
                        <a:latin typeface="Arial" charset="0"/>
                      </a:endParaRPr>
                    </a:p>
                  </a:txBody>
                  <a:tcPr anchor="ctr" horzOverflow="overflow">
                    <a:lnL w="38100" cap="flat" cmpd="sng" algn="ctr">
                      <a:solidFill>
                        <a:schemeClr val="tx1"/>
                      </a:solidFill>
                      <a:prstDash val="solid"/>
                      <a:round/>
                      <a:headEnd type="none" w="sm" len="sm"/>
                      <a:tailEnd type="none" w="sm" len="sm"/>
                    </a:lnL>
                    <a:lnR w="38100" cap="flat" cmpd="sng" algn="ctr">
                      <a:solidFill>
                        <a:schemeClr val="tx1"/>
                      </a:solidFill>
                      <a:prstDash val="solid"/>
                      <a:round/>
                      <a:headEnd type="none" w="sm" len="sm"/>
                      <a:tailEnd type="none" w="sm" len="sm"/>
                    </a:lnR>
                    <a:lnT w="38100" cap="flat" cmpd="sng" algn="ctr">
                      <a:solidFill>
                        <a:schemeClr val="tx1"/>
                      </a:solidFill>
                      <a:prstDash val="solid"/>
                      <a:round/>
                      <a:headEnd type="none" w="sm" len="sm"/>
                      <a:tailEnd type="none" w="sm" len="sm"/>
                    </a:lnT>
                    <a:lnB w="381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5"/>
                  </a:ext>
                </a:extLst>
              </a:tr>
              <a:tr h="461963">
                <a:tc>
                  <a:txBody>
                    <a:bodyPr/>
                    <a:lstStyle/>
                    <a:p>
                      <a:pPr marL="742950" marR="0" lvl="1" indent="-285750" algn="l" defTabSz="914400" rtl="0" eaLnBrk="1" fontAlgn="ctr"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Tasa efectiva de tributación (d/a)</a:t>
                      </a:r>
                      <a:endParaRPr kumimoji="0" lang="en-US" sz="2000" b="0" i="0" u="none" strike="noStrike" cap="none" normalizeH="0" baseline="0">
                        <a:ln>
                          <a:noFill/>
                        </a:ln>
                        <a:solidFill>
                          <a:schemeClr val="tx1"/>
                        </a:solidFill>
                        <a:effectLst/>
                        <a:latin typeface="Arial" charset="0"/>
                      </a:endParaRPr>
                    </a:p>
                  </a:txBody>
                  <a:tcPr anchor="ctr" horzOverflow="overflow">
                    <a:lnL w="38100" cap="flat" cmpd="sng" algn="ctr">
                      <a:solidFill>
                        <a:schemeClr val="tx1"/>
                      </a:solidFill>
                      <a:prstDash val="solid"/>
                      <a:round/>
                      <a:headEnd type="none" w="sm" len="sm"/>
                      <a:tailEnd type="none" w="sm" len="sm"/>
                    </a:lnL>
                    <a:lnR w="38100" cap="flat" cmpd="sng" algn="ctr">
                      <a:solidFill>
                        <a:schemeClr val="tx1"/>
                      </a:solidFill>
                      <a:prstDash val="solid"/>
                      <a:round/>
                      <a:headEnd type="none" w="sm" len="sm"/>
                      <a:tailEnd type="none" w="sm" len="sm"/>
                    </a:lnR>
                    <a:lnT w="38100" cap="flat" cmpd="sng" algn="ctr">
                      <a:solidFill>
                        <a:schemeClr val="tx1"/>
                      </a:solidFill>
                      <a:prstDash val="solid"/>
                      <a:round/>
                      <a:headEnd type="none" w="sm" len="sm"/>
                      <a:tailEnd type="none" w="sm" len="sm"/>
                    </a:lnT>
                    <a:lnB w="38100" cap="flat" cmpd="sng" algn="ctr">
                      <a:solidFill>
                        <a:schemeClr val="tx1"/>
                      </a:solidFill>
                      <a:prstDash val="solid"/>
                      <a:round/>
                      <a:headEnd type="none" w="sm" len="sm"/>
                      <a:tailEnd type="none" w="sm" len="sm"/>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1.40</a:t>
                      </a:r>
                      <a:endParaRPr kumimoji="0" lang="en-US" sz="2000" b="0" i="0" u="none" strike="noStrike" cap="none" normalizeH="0" baseline="0">
                        <a:ln>
                          <a:noFill/>
                        </a:ln>
                        <a:solidFill>
                          <a:schemeClr val="tx1"/>
                        </a:solidFill>
                        <a:effectLst/>
                        <a:latin typeface="Arial" charset="0"/>
                      </a:endParaRPr>
                    </a:p>
                  </a:txBody>
                  <a:tcPr anchor="ctr" horzOverflow="overflow">
                    <a:lnL w="38100" cap="flat" cmpd="sng" algn="ctr">
                      <a:solidFill>
                        <a:schemeClr val="tx1"/>
                      </a:solidFill>
                      <a:prstDash val="solid"/>
                      <a:round/>
                      <a:headEnd type="none" w="sm" len="sm"/>
                      <a:tailEnd type="none" w="sm" len="sm"/>
                    </a:lnL>
                    <a:lnR w="38100" cap="flat" cmpd="sng" algn="ctr">
                      <a:solidFill>
                        <a:schemeClr val="tx1"/>
                      </a:solidFill>
                      <a:prstDash val="solid"/>
                      <a:round/>
                      <a:headEnd type="none" w="sm" len="sm"/>
                      <a:tailEnd type="none" w="sm" len="sm"/>
                    </a:lnR>
                    <a:lnT w="38100" cap="flat" cmpd="sng" algn="ctr">
                      <a:solidFill>
                        <a:schemeClr val="tx1"/>
                      </a:solidFill>
                      <a:prstDash val="solid"/>
                      <a:round/>
                      <a:headEnd type="none" w="sm" len="sm"/>
                      <a:tailEnd type="none" w="sm" len="sm"/>
                    </a:lnT>
                    <a:lnB w="38100" cap="flat" cmpd="sng" algn="ctr">
                      <a:solidFill>
                        <a:schemeClr val="tx1"/>
                      </a:solidFill>
                      <a:prstDash val="solid"/>
                      <a:round/>
                      <a:headEnd type="none" w="sm" len="sm"/>
                      <a:tailEnd type="none" w="sm" len="sm"/>
                    </a:lnB>
                    <a:lnTlToBr>
                      <a:noFill/>
                    </a:lnTlToBr>
                    <a:lnBlToTr>
                      <a:noFill/>
                    </a:lnBlToTr>
                    <a:no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2.20</a:t>
                      </a:r>
                      <a:endParaRPr kumimoji="0" lang="en-US" sz="2000" b="0" i="0" u="none" strike="noStrike" cap="none" normalizeH="0" baseline="0">
                        <a:ln>
                          <a:noFill/>
                        </a:ln>
                        <a:solidFill>
                          <a:schemeClr val="tx1"/>
                        </a:solidFill>
                        <a:effectLst/>
                        <a:latin typeface="Arial" charset="0"/>
                      </a:endParaRPr>
                    </a:p>
                  </a:txBody>
                  <a:tcPr anchor="ctr" horzOverflow="overflow">
                    <a:lnL w="38100" cap="flat" cmpd="sng" algn="ctr">
                      <a:solidFill>
                        <a:schemeClr val="tx1"/>
                      </a:solidFill>
                      <a:prstDash val="solid"/>
                      <a:round/>
                      <a:headEnd type="none" w="sm" len="sm"/>
                      <a:tailEnd type="none" w="sm" len="sm"/>
                    </a:lnL>
                    <a:lnR w="38100" cap="flat" cmpd="sng" algn="ctr">
                      <a:solidFill>
                        <a:schemeClr val="tx1"/>
                      </a:solidFill>
                      <a:prstDash val="solid"/>
                      <a:round/>
                      <a:headEnd type="none" w="sm" len="sm"/>
                      <a:tailEnd type="none" w="sm" len="sm"/>
                    </a:lnR>
                    <a:lnT w="38100" cap="flat" cmpd="sng" algn="ctr">
                      <a:solidFill>
                        <a:schemeClr val="tx1"/>
                      </a:solidFill>
                      <a:prstDash val="solid"/>
                      <a:round/>
                      <a:headEnd type="none" w="sm" len="sm"/>
                      <a:tailEnd type="none" w="sm" len="sm"/>
                    </a:lnT>
                    <a:lnB w="381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6"/>
                  </a:ext>
                </a:extLst>
              </a:tr>
              <a:tr h="438150">
                <a:tc>
                  <a:txBody>
                    <a:bodyPr/>
                    <a:lstStyle/>
                    <a:p>
                      <a:pPr marL="742950" marR="0" lvl="1" indent="-285750" algn="l" defTabSz="914400" rtl="0" eaLnBrk="1" fontAlgn="ctr"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FFFFFF"/>
                          </a:solidFill>
                          <a:effectLst/>
                          <a:latin typeface="Arial" charset="0"/>
                          <a:cs typeface="Arial" charset="0"/>
                        </a:rPr>
                        <a:t>Anticipos mensuales</a:t>
                      </a:r>
                      <a:endParaRPr kumimoji="0" lang="en-US" sz="2000" b="0" i="0" u="none" strike="noStrike" cap="none" normalizeH="0" baseline="0">
                        <a:ln>
                          <a:noFill/>
                        </a:ln>
                        <a:solidFill>
                          <a:srgbClr val="FFFFFF"/>
                        </a:solidFill>
                        <a:effectLst/>
                        <a:latin typeface="Arial" charset="0"/>
                      </a:endParaRPr>
                    </a:p>
                  </a:txBody>
                  <a:tcPr anchor="ctr" horzOverflow="overflow">
                    <a:lnL w="38100" cap="flat" cmpd="sng" algn="ctr">
                      <a:solidFill>
                        <a:schemeClr val="tx1"/>
                      </a:solidFill>
                      <a:prstDash val="solid"/>
                      <a:round/>
                      <a:headEnd type="none" w="sm" len="sm"/>
                      <a:tailEnd type="none" w="sm" len="sm"/>
                    </a:lnL>
                    <a:lnR w="38100" cap="flat" cmpd="sng" algn="ctr">
                      <a:solidFill>
                        <a:schemeClr val="tx1"/>
                      </a:solidFill>
                      <a:prstDash val="solid"/>
                      <a:round/>
                      <a:headEnd type="none" w="sm" len="sm"/>
                      <a:tailEnd type="none" w="sm" len="sm"/>
                    </a:lnR>
                    <a:lnT w="38100" cap="flat" cmpd="sng" algn="ctr">
                      <a:solidFill>
                        <a:schemeClr val="tx1"/>
                      </a:solidFill>
                      <a:prstDash val="solid"/>
                      <a:round/>
                      <a:headEnd type="none" w="sm" len="sm"/>
                      <a:tailEnd type="none" w="sm" len="sm"/>
                    </a:lnT>
                    <a:lnB w="38100" cap="flat" cmpd="sng" algn="ctr">
                      <a:solidFill>
                        <a:schemeClr val="tx1"/>
                      </a:solidFill>
                      <a:prstDash val="solid"/>
                      <a:round/>
                      <a:headEnd type="none" w="sm" len="sm"/>
                      <a:tailEnd type="none" w="sm" len="sm"/>
                    </a:lnB>
                    <a:lnTlToBr>
                      <a:noFill/>
                    </a:lnTlToBr>
                    <a:lnBlToTr>
                      <a:noFill/>
                    </a:lnBlToTr>
                    <a:solidFill>
                      <a:srgbClr val="F80000"/>
                    </a:solid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FFFFFF"/>
                          </a:solidFill>
                          <a:effectLst/>
                          <a:latin typeface="Arial" charset="0"/>
                          <a:cs typeface="Arial" charset="0"/>
                        </a:rPr>
                        <a:t>15,625</a:t>
                      </a:r>
                      <a:endParaRPr kumimoji="0" lang="en-US" sz="2000" b="0" i="0" u="none" strike="noStrike" cap="none" normalizeH="0" baseline="0">
                        <a:ln>
                          <a:noFill/>
                        </a:ln>
                        <a:solidFill>
                          <a:srgbClr val="FFFFFF"/>
                        </a:solidFill>
                        <a:effectLst/>
                        <a:latin typeface="Arial" charset="0"/>
                      </a:endParaRPr>
                    </a:p>
                  </a:txBody>
                  <a:tcPr anchor="ctr" horzOverflow="overflow">
                    <a:lnL w="38100" cap="flat" cmpd="sng" algn="ctr">
                      <a:solidFill>
                        <a:schemeClr val="tx1"/>
                      </a:solidFill>
                      <a:prstDash val="solid"/>
                      <a:round/>
                      <a:headEnd type="none" w="sm" len="sm"/>
                      <a:tailEnd type="none" w="sm" len="sm"/>
                    </a:lnL>
                    <a:lnR w="38100" cap="flat" cmpd="sng" algn="ctr">
                      <a:solidFill>
                        <a:schemeClr val="tx1"/>
                      </a:solidFill>
                      <a:prstDash val="solid"/>
                      <a:round/>
                      <a:headEnd type="none" w="sm" len="sm"/>
                      <a:tailEnd type="none" w="sm" len="sm"/>
                    </a:lnR>
                    <a:lnT w="38100" cap="flat" cmpd="sng" algn="ctr">
                      <a:solidFill>
                        <a:schemeClr val="tx1"/>
                      </a:solidFill>
                      <a:prstDash val="solid"/>
                      <a:round/>
                      <a:headEnd type="none" w="sm" len="sm"/>
                      <a:tailEnd type="none" w="sm" len="sm"/>
                    </a:lnT>
                    <a:lnB w="38100" cap="flat" cmpd="sng" algn="ctr">
                      <a:solidFill>
                        <a:schemeClr val="tx1"/>
                      </a:solidFill>
                      <a:prstDash val="solid"/>
                      <a:round/>
                      <a:headEnd type="none" w="sm" len="sm"/>
                      <a:tailEnd type="none" w="sm" len="sm"/>
                    </a:lnB>
                    <a:lnTlToBr>
                      <a:noFill/>
                    </a:lnTlToBr>
                    <a:lnBlToTr>
                      <a:noFill/>
                    </a:lnBlToTr>
                    <a:solidFill>
                      <a:srgbClr val="F80000"/>
                    </a:solidFill>
                  </a:tcPr>
                </a:tc>
                <a:tc>
                  <a:txBody>
                    <a:bodyPr/>
                    <a:lstStyle/>
                    <a:p>
                      <a:pPr marL="342900" marR="0" lvl="0" indent="-342900" algn="r" defTabSz="914400" rtl="0" eaLnBrk="1" fontAlgn="ctr"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FFFFFF"/>
                          </a:solidFill>
                          <a:effectLst/>
                          <a:latin typeface="Arial" charset="0"/>
                          <a:cs typeface="Arial" charset="0"/>
                        </a:rPr>
                        <a:t>22,917</a:t>
                      </a:r>
                      <a:endParaRPr kumimoji="0" lang="en-US" sz="2000" b="0" i="0" u="none" strike="noStrike" cap="none" normalizeH="0" baseline="0">
                        <a:ln>
                          <a:noFill/>
                        </a:ln>
                        <a:solidFill>
                          <a:srgbClr val="FFFFFF"/>
                        </a:solidFill>
                        <a:effectLst/>
                        <a:latin typeface="Arial" charset="0"/>
                      </a:endParaRPr>
                    </a:p>
                  </a:txBody>
                  <a:tcPr anchor="ctr" horzOverflow="overflow">
                    <a:lnL w="38100" cap="flat" cmpd="sng" algn="ctr">
                      <a:solidFill>
                        <a:schemeClr val="tx1"/>
                      </a:solidFill>
                      <a:prstDash val="solid"/>
                      <a:round/>
                      <a:headEnd type="none" w="sm" len="sm"/>
                      <a:tailEnd type="none" w="sm" len="sm"/>
                    </a:lnL>
                    <a:lnR w="38100" cap="flat" cmpd="sng" algn="ctr">
                      <a:solidFill>
                        <a:schemeClr val="tx1"/>
                      </a:solidFill>
                      <a:prstDash val="solid"/>
                      <a:round/>
                      <a:headEnd type="none" w="sm" len="sm"/>
                      <a:tailEnd type="none" w="sm" len="sm"/>
                    </a:lnR>
                    <a:lnT w="38100" cap="flat" cmpd="sng" algn="ctr">
                      <a:solidFill>
                        <a:schemeClr val="tx1"/>
                      </a:solidFill>
                      <a:prstDash val="solid"/>
                      <a:round/>
                      <a:headEnd type="none" w="sm" len="sm"/>
                      <a:tailEnd type="none" w="sm" len="sm"/>
                    </a:lnT>
                    <a:lnB w="38100" cap="flat" cmpd="sng" algn="ctr">
                      <a:solidFill>
                        <a:schemeClr val="tx1"/>
                      </a:solidFill>
                      <a:prstDash val="solid"/>
                      <a:round/>
                      <a:headEnd type="none" w="sm" len="sm"/>
                      <a:tailEnd type="none" w="sm" len="sm"/>
                    </a:lnB>
                    <a:lnTlToBr>
                      <a:noFill/>
                    </a:lnTlToBr>
                    <a:lnBlToTr>
                      <a:noFill/>
                    </a:lnBlToTr>
                    <a:solidFill>
                      <a:srgbClr val="F80000"/>
                    </a:solidFill>
                  </a:tcPr>
                </a:tc>
                <a:extLst>
                  <a:ext uri="{0D108BD9-81ED-4DB2-BD59-A6C34878D82A}">
                    <a16:rowId xmlns:a16="http://schemas.microsoft.com/office/drawing/2014/main" val="10007"/>
                  </a:ext>
                </a:extLst>
              </a:tr>
              <a:tr h="842962">
                <a:tc>
                  <a:txBody>
                    <a:bodyPr/>
                    <a:lstStyle/>
                    <a:p>
                      <a:pPr marL="342900" marR="0" lvl="0" indent="-342900" algn="l" defTabSz="914400" rtl="0" eaLnBrk="1" fontAlgn="ctr"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Fuente: IR-2</a:t>
                      </a:r>
                      <a:endParaRPr kumimoji="0" lang="en-US" sz="2000" b="0" i="0" u="none" strike="noStrike" cap="none" normalizeH="0" baseline="0">
                        <a:ln>
                          <a:noFill/>
                        </a:ln>
                        <a:solidFill>
                          <a:schemeClr val="tx1"/>
                        </a:solidFill>
                        <a:effectLst/>
                        <a:latin typeface="Arial" charset="0"/>
                      </a:endParaRPr>
                    </a:p>
                  </a:txBody>
                  <a:tcPr anchor="ctr" horzOverflow="overflow">
                    <a:lnL cap="flat">
                      <a:noFill/>
                    </a:lnL>
                    <a:lnR>
                      <a:noFill/>
                    </a:lnR>
                    <a:lnT w="38100" cap="flat" cmpd="sng" algn="ctr">
                      <a:solidFill>
                        <a:schemeClr val="tx1"/>
                      </a:solidFill>
                      <a:prstDash val="solid"/>
                      <a:round/>
                      <a:headEnd type="none" w="sm" len="sm"/>
                      <a:tailEnd type="none" w="sm" len="sm"/>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E00000"/>
                        </a:buClr>
                        <a:buSzTx/>
                        <a:buFontTx/>
                        <a:buNone/>
                        <a:tabLst/>
                      </a:pPr>
                      <a:endParaRPr kumimoji="0" lang="es-ES" sz="2000" b="0" i="0" u="none" strike="noStrike" cap="none" normalizeH="0" baseline="0">
                        <a:ln>
                          <a:noFill/>
                        </a:ln>
                        <a:solidFill>
                          <a:schemeClr val="tx1"/>
                        </a:solidFill>
                        <a:effectLst/>
                        <a:latin typeface="Arial" charset="0"/>
                      </a:endParaRPr>
                    </a:p>
                  </a:txBody>
                  <a:tcPr anchor="ctr" horzOverflow="overflow">
                    <a:lnL>
                      <a:noFill/>
                    </a:lnL>
                    <a:lnR>
                      <a:noFill/>
                    </a:lnR>
                    <a:lnT w="38100" cap="flat" cmpd="sng" algn="ctr">
                      <a:solidFill>
                        <a:schemeClr val="tx1"/>
                      </a:solidFill>
                      <a:prstDash val="solid"/>
                      <a:round/>
                      <a:headEnd type="none" w="sm" len="sm"/>
                      <a:tailEnd type="none" w="sm" len="sm"/>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E00000"/>
                        </a:buClr>
                        <a:buSzTx/>
                        <a:buFontTx/>
                        <a:buNone/>
                        <a:tabLst/>
                      </a:pPr>
                      <a:endParaRPr kumimoji="0" lang="es-ES" sz="2000" b="0" i="0" u="none" strike="noStrike" cap="none" normalizeH="0" baseline="0">
                        <a:ln>
                          <a:noFill/>
                        </a:ln>
                        <a:solidFill>
                          <a:schemeClr val="tx1"/>
                        </a:solidFill>
                        <a:effectLst/>
                        <a:latin typeface="Arial" charset="0"/>
                      </a:endParaRPr>
                    </a:p>
                  </a:txBody>
                  <a:tcPr anchor="ctr" horzOverflow="overflow">
                    <a:lnL>
                      <a:noFill/>
                    </a:lnL>
                    <a:lnR cap="flat">
                      <a:noFill/>
                    </a:lnR>
                    <a:lnT w="38100" cap="flat" cmpd="sng" algn="ctr">
                      <a:solidFill>
                        <a:schemeClr val="tx1"/>
                      </a:solidFill>
                      <a:prstDash val="solid"/>
                      <a:round/>
                      <a:headEnd type="none" w="sm" len="sm"/>
                      <a:tailEnd type="none" w="sm" len="sm"/>
                    </a:lnT>
                    <a:lnB cap="flat">
                      <a:noFill/>
                    </a:lnB>
                    <a:lnTlToBr>
                      <a:noFill/>
                    </a:lnTlToBr>
                    <a:lnBlToTr>
                      <a:noFill/>
                    </a:lnBlToTr>
                    <a:noFill/>
                  </a:tcPr>
                </a:tc>
                <a:extLst>
                  <a:ext uri="{0D108BD9-81ED-4DB2-BD59-A6C34878D82A}">
                    <a16:rowId xmlns:a16="http://schemas.microsoft.com/office/drawing/2014/main" val="10008"/>
                  </a:ext>
                </a:extLst>
              </a:tr>
            </a:tbl>
          </a:graphicData>
        </a:graphic>
      </p:graphicFrame>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AE53D17B-DE4C-4B22-954A-B7ADAF873B6B}"/>
              </a:ext>
            </a:extLst>
          </p:cNvPr>
          <p:cNvSpPr>
            <a:spLocks noGrp="1" noChangeArrowheads="1"/>
          </p:cNvSpPr>
          <p:nvPr>
            <p:ph idx="1"/>
          </p:nvPr>
        </p:nvSpPr>
        <p:spPr>
          <a:xfrm>
            <a:off x="2209800" y="1828800"/>
            <a:ext cx="8001000" cy="4114800"/>
          </a:xfrm>
        </p:spPr>
        <p:txBody>
          <a:bodyPr/>
          <a:lstStyle/>
          <a:p>
            <a:pPr marL="552450" indent="-552450" algn="ctr">
              <a:buNone/>
            </a:pPr>
            <a:endParaRPr lang="es-DO" altLang="es-DO" sz="1800" b="1">
              <a:solidFill>
                <a:srgbClr val="F80000"/>
              </a:solidFill>
              <a:latin typeface="NovareseITCTT"/>
              <a:cs typeface="Times New Roman" panose="02020603050405020304" pitchFamily="18" charset="0"/>
            </a:endParaRPr>
          </a:p>
          <a:p>
            <a:pPr marL="552450" indent="-552450">
              <a:spcBef>
                <a:spcPct val="0"/>
              </a:spcBef>
              <a:buNone/>
            </a:pPr>
            <a:endParaRPr lang="es-DO" altLang="es-DO" sz="1800" b="1">
              <a:solidFill>
                <a:srgbClr val="F80000"/>
              </a:solidFill>
              <a:latin typeface="NovareseITCTT"/>
              <a:cs typeface="Times New Roman" panose="02020603050405020304" pitchFamily="18" charset="0"/>
            </a:endParaRPr>
          </a:p>
          <a:p>
            <a:pPr marL="552450" indent="-552450" algn="just">
              <a:spcBef>
                <a:spcPct val="0"/>
              </a:spcBef>
              <a:buNone/>
            </a:pPr>
            <a:r>
              <a:rPr lang="en-US" altLang="es-DO" sz="1800">
                <a:latin typeface="NovareseITCTT"/>
                <a:ea typeface="Arial Unicode MS" pitchFamily="34" charset="-128"/>
              </a:rPr>
              <a:t>	</a:t>
            </a:r>
            <a:r>
              <a:rPr lang="es-DO" altLang="es-DO" sz="2000">
                <a:latin typeface="NovareseITCTT"/>
                <a:ea typeface="Arial Unicode MS" pitchFamily="34" charset="-128"/>
              </a:rPr>
              <a:t>Las personas físicas y sucesiones indivisas pagarán sus anticipos en base al 100% del impuesto liquidado de su</a:t>
            </a:r>
            <a:r>
              <a:rPr lang="en-US" altLang="es-DO" sz="2000">
                <a:latin typeface="NovareseITCTT"/>
                <a:ea typeface="Arial Unicode MS" pitchFamily="34" charset="-128"/>
              </a:rPr>
              <a:t> </a:t>
            </a:r>
            <a:r>
              <a:rPr lang="es-DO" altLang="es-DO" sz="2000">
                <a:latin typeface="NovareseITCTT"/>
                <a:ea typeface="Arial Unicode MS" pitchFamily="34" charset="-128"/>
              </a:rPr>
              <a:t>ejercicio fiscal anterior, pagadero en tres cuotas, un 50% en el sexto mes; un 30% en el noveno y un 20% en</a:t>
            </a:r>
            <a:r>
              <a:rPr lang="en-US" altLang="es-DO" sz="2000">
                <a:latin typeface="NovareseITCTT"/>
                <a:ea typeface="Arial Unicode MS" pitchFamily="34" charset="-128"/>
              </a:rPr>
              <a:t> e</a:t>
            </a:r>
            <a:r>
              <a:rPr lang="es-DO" altLang="es-DO" sz="2000">
                <a:latin typeface="NovareseITCTT"/>
                <a:ea typeface="Arial Unicode MS" pitchFamily="34" charset="-128"/>
              </a:rPr>
              <a:t>l duodécimo mes.</a:t>
            </a:r>
            <a:endParaRPr lang="en-US" altLang="es-DO" sz="2000">
              <a:latin typeface="NovareseITCTT"/>
              <a:ea typeface="Arial Unicode MS" pitchFamily="34" charset="-128"/>
            </a:endParaRPr>
          </a:p>
          <a:p>
            <a:pPr marL="552450" indent="-552450" algn="just">
              <a:spcBef>
                <a:spcPct val="0"/>
              </a:spcBef>
              <a:buNone/>
            </a:pPr>
            <a:endParaRPr lang="es-DO" altLang="es-DO" sz="2000">
              <a:latin typeface="NovareseITCTT"/>
              <a:ea typeface="Arial Unicode MS" pitchFamily="34" charset="-128"/>
            </a:endParaRPr>
          </a:p>
          <a:p>
            <a:pPr marL="552450" indent="-552450" algn="just">
              <a:spcBef>
                <a:spcPct val="0"/>
              </a:spcBef>
              <a:buNone/>
            </a:pPr>
            <a:r>
              <a:rPr lang="en-US" altLang="es-DO" sz="2000">
                <a:latin typeface="NovareseITCTT"/>
                <a:ea typeface="Arial Unicode MS" pitchFamily="34" charset="-128"/>
              </a:rPr>
              <a:t>	</a:t>
            </a:r>
            <a:r>
              <a:rPr lang="es-DO" altLang="es-DO" sz="2000">
                <a:latin typeface="NovareseITCTT"/>
                <a:ea typeface="Arial Unicode MS" pitchFamily="34" charset="-128"/>
              </a:rPr>
              <a:t>Los comisionistas, intermediarios y empresas con márgenes regulados por el Estado Dominicano tributarán el</a:t>
            </a:r>
            <a:r>
              <a:rPr lang="en-US" altLang="es-DO" sz="2000">
                <a:latin typeface="NovareseITCTT"/>
                <a:ea typeface="Arial Unicode MS" pitchFamily="34" charset="-128"/>
              </a:rPr>
              <a:t> </a:t>
            </a:r>
            <a:r>
              <a:rPr lang="es-DO" altLang="es-DO" sz="2000">
                <a:latin typeface="NovareseITCTT"/>
                <a:ea typeface="Arial Unicode MS" pitchFamily="34" charset="-128"/>
              </a:rPr>
              <a:t>anticipo mensual en base a los ingresos provenientes de dichas actividades y atendiendo a las dos modalidades</a:t>
            </a:r>
            <a:r>
              <a:rPr lang="en-US" altLang="es-DO" sz="2000">
                <a:latin typeface="NovareseITCTT"/>
                <a:ea typeface="Arial Unicode MS" pitchFamily="34" charset="-128"/>
              </a:rPr>
              <a:t> </a:t>
            </a:r>
            <a:r>
              <a:rPr lang="es-DO" altLang="es-DO" sz="2000">
                <a:latin typeface="NovareseITCTT"/>
                <a:ea typeface="Arial Unicode MS" pitchFamily="34" charset="-128"/>
              </a:rPr>
              <a:t>descritas anteriormente</a:t>
            </a:r>
            <a:endParaRPr lang="en-US" altLang="es-DO" sz="2000">
              <a:latin typeface="NovareseITCTT"/>
              <a:ea typeface="Arial Unicode MS" pitchFamily="34" charset="-128"/>
            </a:endParaRPr>
          </a:p>
        </p:txBody>
      </p:sp>
      <p:sp>
        <p:nvSpPr>
          <p:cNvPr id="684035" name="Rectangle 3">
            <a:extLst>
              <a:ext uri="{FF2B5EF4-FFF2-40B4-BE49-F238E27FC236}">
                <a16:creationId xmlns:a16="http://schemas.microsoft.com/office/drawing/2014/main" id="{33975228-DCB7-411C-89F8-2F18FAF5E7F3}"/>
              </a:ext>
            </a:extLst>
          </p:cNvPr>
          <p:cNvSpPr>
            <a:spLocks noChangeArrowheads="1"/>
          </p:cNvSpPr>
          <p:nvPr/>
        </p:nvSpPr>
        <p:spPr bwMode="auto">
          <a:xfrm>
            <a:off x="1905000" y="457200"/>
            <a:ext cx="8580438" cy="641350"/>
          </a:xfrm>
          <a:prstGeom prst="rect">
            <a:avLst/>
          </a:prstGeom>
          <a:noFill/>
          <a:ln w="12700">
            <a:noFill/>
            <a:miter lim="800000"/>
            <a:headEnd type="none" w="sm" len="sm"/>
            <a:tailEnd type="none" w="sm" len="sm"/>
          </a:ln>
          <a:effectLst/>
        </p:spPr>
        <p:txBody>
          <a:bodyPr wrap="none">
            <a:spAutoFit/>
          </a:bodyPr>
          <a:lstStyle/>
          <a:p>
            <a:pPr>
              <a:defRPr/>
            </a:pPr>
            <a:r>
              <a:rPr lang="es-DO" sz="3600" b="1">
                <a:solidFill>
                  <a:srgbClr val="FFFFFF"/>
                </a:solidFill>
                <a:effectLst>
                  <a:outerShdw blurRad="38100" dist="38100" dir="2700000" algn="tl">
                    <a:srgbClr val="C0C0C0"/>
                  </a:outerShdw>
                </a:effectLst>
                <a:latin typeface="Arial Narrow" pitchFamily="34" charset="0"/>
              </a:rPr>
              <a:t>ANTICIPOS DEL IMPUESTO SOBRE LA RENTA</a:t>
            </a:r>
            <a:endParaRPr lang="en-US" sz="3600" b="1">
              <a:solidFill>
                <a:srgbClr val="FFFFFF"/>
              </a:solidFill>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30" name="Rectangle 2">
            <a:extLst>
              <a:ext uri="{FF2B5EF4-FFF2-40B4-BE49-F238E27FC236}">
                <a16:creationId xmlns:a16="http://schemas.microsoft.com/office/drawing/2014/main" id="{CD5BAF16-25F0-4CE5-B30B-10FFEAAF87C8}"/>
              </a:ext>
            </a:extLst>
          </p:cNvPr>
          <p:cNvSpPr>
            <a:spLocks noGrp="1" noChangeArrowheads="1"/>
          </p:cNvSpPr>
          <p:nvPr>
            <p:ph idx="1"/>
          </p:nvPr>
        </p:nvSpPr>
        <p:spPr>
          <a:xfrm>
            <a:off x="2057400" y="1828800"/>
            <a:ext cx="8077200" cy="4114800"/>
          </a:xfrm>
        </p:spPr>
        <p:txBody>
          <a:bodyPr>
            <a:normAutofit fontScale="92500" lnSpcReduction="10000"/>
          </a:bodyPr>
          <a:lstStyle/>
          <a:p>
            <a:pPr marL="365760" indent="-256032" algn="ctr">
              <a:spcBef>
                <a:spcPct val="0"/>
              </a:spcBef>
              <a:buNone/>
              <a:defRPr/>
            </a:pPr>
            <a:r>
              <a:rPr lang="es-DO" b="1">
                <a:solidFill>
                  <a:srgbClr val="F80000"/>
                </a:solidFill>
                <a:effectLst>
                  <a:outerShdw blurRad="38100" dist="38100" dir="2700000" algn="tl">
                    <a:srgbClr val="C0C0C0"/>
                  </a:outerShdw>
                </a:effectLst>
                <a:latin typeface="NovareseITCTT" pitchFamily="2" charset="0"/>
                <a:cs typeface="Times New Roman" pitchFamily="18" charset="0"/>
              </a:rPr>
              <a:t>EXENCION DE ANTICIPOS</a:t>
            </a:r>
          </a:p>
          <a:p>
            <a:pPr marL="365760" indent="-256032">
              <a:buNone/>
              <a:defRPr/>
            </a:pPr>
            <a:endParaRPr lang="es-DO" b="1">
              <a:solidFill>
                <a:srgbClr val="F80000"/>
              </a:solidFill>
              <a:effectLst>
                <a:outerShdw blurRad="38100" dist="38100" dir="2700000" algn="tl">
                  <a:srgbClr val="C0C0C0"/>
                </a:outerShdw>
              </a:effectLst>
              <a:latin typeface="NovareseITCTT" pitchFamily="2" charset="0"/>
              <a:cs typeface="Times New Roman" pitchFamily="18" charset="0"/>
            </a:endParaRPr>
          </a:p>
          <a:p>
            <a:pPr marL="365760" indent="-256032" algn="just">
              <a:spcBef>
                <a:spcPct val="0"/>
              </a:spcBef>
              <a:buNone/>
              <a:defRPr/>
            </a:pPr>
            <a:r>
              <a:rPr lang="es-CR">
                <a:latin typeface="NovareseITCTT" pitchFamily="2" charset="0"/>
                <a:ea typeface="Arial Unicode MS" pitchFamily="34" charset="-128"/>
                <a:cs typeface="Arial Unicode MS" pitchFamily="34" charset="-128"/>
              </a:rPr>
              <a:t>	Los contribuyentes que demuestren una reducción significativa de sus rentas en el ejercicio corriente podrán solicitar la exención total o parcial del pago a efectuar por concepto de anticipo, por lo menos quince (15) días antes del vencimiento,</a:t>
            </a:r>
          </a:p>
          <a:p>
            <a:pPr marL="365760" indent="-256032" algn="just">
              <a:spcBef>
                <a:spcPct val="0"/>
              </a:spcBef>
              <a:buNone/>
              <a:defRPr/>
            </a:pPr>
            <a:endParaRPr lang="es-CR">
              <a:latin typeface="NovareseITCTT" pitchFamily="2" charset="0"/>
              <a:ea typeface="Arial Unicode MS" pitchFamily="34" charset="-128"/>
              <a:cs typeface="Arial Unicode MS" pitchFamily="34" charset="-128"/>
            </a:endParaRPr>
          </a:p>
          <a:p>
            <a:pPr marL="365760" indent="-256032" algn="just">
              <a:spcBef>
                <a:spcPct val="0"/>
              </a:spcBef>
              <a:buNone/>
              <a:defRPr/>
            </a:pPr>
            <a:r>
              <a:rPr lang="es-CR">
                <a:latin typeface="NovareseITCTT" pitchFamily="2" charset="0"/>
                <a:ea typeface="Arial Unicode MS" pitchFamily="34" charset="-128"/>
                <a:cs typeface="Arial Unicode MS" pitchFamily="34" charset="-128"/>
              </a:rPr>
              <a:t>	La Administración Tributaria podrá acoger esta solicitud siempre que, a su juicio, </a:t>
            </a:r>
            <a:r>
              <a:rPr lang="es-CR" b="1">
                <a:solidFill>
                  <a:srgbClr val="F80000"/>
                </a:solidFill>
                <a:latin typeface="NovareseITCTT" pitchFamily="2" charset="0"/>
                <a:ea typeface="Arial Unicode MS" pitchFamily="34" charset="-128"/>
                <a:cs typeface="Arial Unicode MS" pitchFamily="34" charset="-128"/>
              </a:rPr>
              <a:t>existan causas de fuerza mayor o de carácter extraordinario que justifiquen la imposibilidad de realizar dichos pagos</a:t>
            </a:r>
            <a:r>
              <a:rPr lang="es-CR" sz="2000" b="1">
                <a:solidFill>
                  <a:srgbClr val="F80000"/>
                </a:solidFill>
                <a:latin typeface="NovareseITCTT" pitchFamily="2" charset="0"/>
                <a:ea typeface="Arial Unicode MS" pitchFamily="34" charset="-128"/>
                <a:cs typeface="Arial Unicode MS" pitchFamily="34" charset="-128"/>
              </a:rPr>
              <a:t>.</a:t>
            </a:r>
          </a:p>
        </p:txBody>
      </p:sp>
      <p:sp>
        <p:nvSpPr>
          <p:cNvPr id="688131" name="Rectangle 3">
            <a:extLst>
              <a:ext uri="{FF2B5EF4-FFF2-40B4-BE49-F238E27FC236}">
                <a16:creationId xmlns:a16="http://schemas.microsoft.com/office/drawing/2014/main" id="{E2990BCB-2F70-4DC0-B850-7B56B535B091}"/>
              </a:ext>
            </a:extLst>
          </p:cNvPr>
          <p:cNvSpPr>
            <a:spLocks noChangeArrowheads="1"/>
          </p:cNvSpPr>
          <p:nvPr/>
        </p:nvSpPr>
        <p:spPr bwMode="auto">
          <a:xfrm>
            <a:off x="1905000" y="457200"/>
            <a:ext cx="8580438" cy="641350"/>
          </a:xfrm>
          <a:prstGeom prst="rect">
            <a:avLst/>
          </a:prstGeom>
          <a:noFill/>
          <a:ln w="12700">
            <a:noFill/>
            <a:miter lim="800000"/>
            <a:headEnd type="none" w="sm" len="sm"/>
            <a:tailEnd type="none" w="sm" len="sm"/>
          </a:ln>
          <a:effectLst/>
        </p:spPr>
        <p:txBody>
          <a:bodyPr wrap="none">
            <a:spAutoFit/>
          </a:bodyPr>
          <a:lstStyle/>
          <a:p>
            <a:pPr>
              <a:defRPr/>
            </a:pPr>
            <a:r>
              <a:rPr lang="es-DO" sz="3600" b="1">
                <a:solidFill>
                  <a:srgbClr val="FFFFFF"/>
                </a:solidFill>
                <a:effectLst>
                  <a:outerShdw blurRad="38100" dist="38100" dir="2700000" algn="tl">
                    <a:srgbClr val="C0C0C0"/>
                  </a:outerShdw>
                </a:effectLst>
                <a:latin typeface="Arial Narrow" pitchFamily="34" charset="0"/>
              </a:rPr>
              <a:t>ANTICIPOS DEL IMPUESTO SOBRE LA RENTA</a:t>
            </a:r>
            <a:endParaRPr lang="en-US" sz="3600" b="1">
              <a:solidFill>
                <a:srgbClr val="FFFFFF"/>
              </a:solidFill>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0178" name="Rectangle 2">
            <a:extLst>
              <a:ext uri="{FF2B5EF4-FFF2-40B4-BE49-F238E27FC236}">
                <a16:creationId xmlns:a16="http://schemas.microsoft.com/office/drawing/2014/main" id="{8AE5B9E8-12B2-4E9D-9FF7-903FA1FE4622}"/>
              </a:ext>
            </a:extLst>
          </p:cNvPr>
          <p:cNvSpPr>
            <a:spLocks noGrp="1" noChangeArrowheads="1"/>
          </p:cNvSpPr>
          <p:nvPr>
            <p:ph idx="1"/>
          </p:nvPr>
        </p:nvSpPr>
        <p:spPr>
          <a:xfrm>
            <a:off x="2362200" y="1981200"/>
            <a:ext cx="8001000" cy="4114800"/>
          </a:xfrm>
        </p:spPr>
        <p:txBody>
          <a:bodyPr>
            <a:normAutofit/>
          </a:bodyPr>
          <a:lstStyle/>
          <a:p>
            <a:pPr marL="476250" indent="-476250" algn="ctr">
              <a:spcBef>
                <a:spcPct val="0"/>
              </a:spcBef>
              <a:buNone/>
              <a:defRPr/>
            </a:pPr>
            <a:r>
              <a:rPr lang="es-DO" b="1">
                <a:solidFill>
                  <a:srgbClr val="F80000"/>
                </a:solidFill>
                <a:effectLst>
                  <a:outerShdw blurRad="38100" dist="38100" dir="2700000" algn="tl">
                    <a:srgbClr val="C0C0C0"/>
                  </a:outerShdw>
                </a:effectLst>
                <a:latin typeface="NovareseITCTT" pitchFamily="2" charset="0"/>
                <a:cs typeface="Times New Roman" pitchFamily="18" charset="0"/>
              </a:rPr>
              <a:t>CREDITOS COMPENSABLES CONTRA ANTICIPOS</a:t>
            </a:r>
            <a:r>
              <a:rPr lang="en-US" b="1">
                <a:solidFill>
                  <a:srgbClr val="F80000"/>
                </a:solidFill>
                <a:effectLst>
                  <a:outerShdw blurRad="38100" dist="38100" dir="2700000" algn="tl">
                    <a:srgbClr val="C0C0C0"/>
                  </a:outerShdw>
                </a:effectLst>
                <a:latin typeface="NovareseITCTT" pitchFamily="2" charset="0"/>
                <a:cs typeface="Times New Roman" pitchFamily="18" charset="0"/>
              </a:rPr>
              <a:t> </a:t>
            </a:r>
          </a:p>
          <a:p>
            <a:pPr marL="476250" indent="-476250">
              <a:spcBef>
                <a:spcPct val="0"/>
              </a:spcBef>
              <a:buNone/>
              <a:defRPr/>
            </a:pPr>
            <a:endParaRPr lang="es-DO" b="1">
              <a:solidFill>
                <a:srgbClr val="F80000"/>
              </a:solidFill>
              <a:effectLst>
                <a:outerShdw blurRad="38100" dist="38100" dir="2700000" algn="tl">
                  <a:srgbClr val="C0C0C0"/>
                </a:outerShdw>
              </a:effectLst>
              <a:latin typeface="NovareseITCTT" pitchFamily="2" charset="0"/>
              <a:cs typeface="Times New Roman" pitchFamily="18" charset="0"/>
            </a:endParaRPr>
          </a:p>
          <a:p>
            <a:pPr marL="476250" indent="-476250">
              <a:buNone/>
              <a:defRPr/>
            </a:pPr>
            <a:endParaRPr lang="es-DO" sz="1000" b="1">
              <a:solidFill>
                <a:srgbClr val="F80000"/>
              </a:solidFill>
              <a:effectLst>
                <a:outerShdw blurRad="38100" dist="38100" dir="2700000" algn="tl">
                  <a:srgbClr val="C0C0C0"/>
                </a:outerShdw>
              </a:effectLst>
              <a:latin typeface="NovareseITCTT" pitchFamily="2" charset="0"/>
              <a:cs typeface="Times New Roman" pitchFamily="18" charset="0"/>
            </a:endParaRPr>
          </a:p>
          <a:p>
            <a:pPr marL="476250" indent="-476250" algn="just">
              <a:buFontTx/>
              <a:buAutoNum type="arabicPeriod"/>
              <a:defRPr/>
            </a:pPr>
            <a:r>
              <a:rPr lang="es-DO" sz="2000">
                <a:latin typeface="NovareseITCTT" pitchFamily="2" charset="0"/>
                <a:cs typeface="Times New Roman" pitchFamily="18" charset="0"/>
              </a:rPr>
              <a:t>De las sumas a pagar por concepto de anticipos se</a:t>
            </a:r>
            <a:r>
              <a:rPr lang="en-US" sz="2000">
                <a:latin typeface="NovareseITCTT" pitchFamily="2" charset="0"/>
                <a:cs typeface="Times New Roman" pitchFamily="18" charset="0"/>
              </a:rPr>
              <a:t> </a:t>
            </a:r>
            <a:r>
              <a:rPr lang="es-DO" sz="2000">
                <a:latin typeface="NovareseITCTT" pitchFamily="2" charset="0"/>
                <a:cs typeface="Times New Roman" pitchFamily="18" charset="0"/>
              </a:rPr>
              <a:t>restarán los saldos </a:t>
            </a:r>
            <a:r>
              <a:rPr lang="en-US" sz="2000">
                <a:latin typeface="NovareseITCTT" pitchFamily="2" charset="0"/>
                <a:cs typeface="Times New Roman" pitchFamily="18" charset="0"/>
              </a:rPr>
              <a:t> </a:t>
            </a:r>
            <a:r>
              <a:rPr lang="es-DO" sz="2000">
                <a:latin typeface="NovareseITCTT" pitchFamily="2" charset="0"/>
                <a:cs typeface="Times New Roman" pitchFamily="18" charset="0"/>
              </a:rPr>
              <a:t>a </a:t>
            </a:r>
            <a:r>
              <a:rPr lang="en-US" sz="2000">
                <a:latin typeface="NovareseITCTT" pitchFamily="2" charset="0"/>
                <a:cs typeface="Times New Roman" pitchFamily="18" charset="0"/>
              </a:rPr>
              <a:t> </a:t>
            </a:r>
            <a:r>
              <a:rPr lang="es-DO" sz="2000">
                <a:latin typeface="NovareseITCTT" pitchFamily="2" charset="0"/>
                <a:cs typeface="Times New Roman" pitchFamily="18" charset="0"/>
              </a:rPr>
              <a:t>favor </a:t>
            </a:r>
            <a:r>
              <a:rPr lang="en-US" sz="2000">
                <a:latin typeface="NovareseITCTT" pitchFamily="2" charset="0"/>
                <a:cs typeface="Times New Roman" pitchFamily="18" charset="0"/>
              </a:rPr>
              <a:t> </a:t>
            </a:r>
            <a:r>
              <a:rPr lang="es-DO" sz="2000">
                <a:latin typeface="NovareseITCTT" pitchFamily="2" charset="0"/>
                <a:cs typeface="Times New Roman" pitchFamily="18" charset="0"/>
              </a:rPr>
              <a:t>que </a:t>
            </a:r>
            <a:r>
              <a:rPr lang="en-US" sz="2000">
                <a:latin typeface="NovareseITCTT" pitchFamily="2" charset="0"/>
                <a:cs typeface="Times New Roman" pitchFamily="18" charset="0"/>
              </a:rPr>
              <a:t> </a:t>
            </a:r>
            <a:r>
              <a:rPr lang="es-DO" sz="2000">
                <a:latin typeface="NovareseITCTT" pitchFamily="2" charset="0"/>
                <a:cs typeface="Times New Roman" pitchFamily="18" charset="0"/>
              </a:rPr>
              <a:t>existieren, </a:t>
            </a:r>
            <a:r>
              <a:rPr lang="en-US" sz="2000">
                <a:latin typeface="NovareseITCTT" pitchFamily="2" charset="0"/>
                <a:cs typeface="Times New Roman" pitchFamily="18" charset="0"/>
              </a:rPr>
              <a:t> </a:t>
            </a:r>
            <a:r>
              <a:rPr lang="es-DO" sz="2000">
                <a:latin typeface="NovareseITCTT" pitchFamily="2" charset="0"/>
                <a:cs typeface="Times New Roman" pitchFamily="18" charset="0"/>
              </a:rPr>
              <a:t>si no se hubiere solicitado su compensación o reembolso.</a:t>
            </a:r>
            <a:endParaRPr lang="en-US" sz="2000">
              <a:latin typeface="NovareseITCTT" pitchFamily="2" charset="0"/>
              <a:cs typeface="Times New Roman" pitchFamily="18" charset="0"/>
            </a:endParaRPr>
          </a:p>
          <a:p>
            <a:pPr marL="476250" indent="-476250">
              <a:buFontTx/>
              <a:buAutoNum type="arabicPeriod"/>
              <a:defRPr/>
            </a:pPr>
            <a:endParaRPr lang="en-US" sz="1400">
              <a:latin typeface="NovareseITCTT" pitchFamily="2" charset="0"/>
              <a:cs typeface="Times New Roman" pitchFamily="18" charset="0"/>
            </a:endParaRPr>
          </a:p>
          <a:p>
            <a:pPr marL="476250" indent="-476250" algn="just">
              <a:buFontTx/>
              <a:buAutoNum type="arabicPeriod"/>
              <a:defRPr/>
            </a:pPr>
            <a:r>
              <a:rPr lang="es-DO" sz="2000">
                <a:latin typeface="NovareseITCTT" pitchFamily="2" charset="0"/>
                <a:cs typeface="Times New Roman" pitchFamily="18" charset="0"/>
              </a:rPr>
              <a:t>Las sociedades de capital podrán compensar el crédito</a:t>
            </a:r>
            <a:r>
              <a:rPr lang="en-US" sz="2000">
                <a:latin typeface="NovareseITCTT" pitchFamily="2" charset="0"/>
                <a:cs typeface="Times New Roman" pitchFamily="18" charset="0"/>
              </a:rPr>
              <a:t> </a:t>
            </a:r>
            <a:r>
              <a:rPr lang="es-DO" sz="2000">
                <a:latin typeface="NovareseITCTT" pitchFamily="2" charset="0"/>
                <a:cs typeface="Times New Roman" pitchFamily="18" charset="0"/>
              </a:rPr>
              <a:t>proveniente de la distribución de dividendos en efectivo</a:t>
            </a:r>
            <a:r>
              <a:rPr lang="en-US" sz="2000">
                <a:latin typeface="NovareseITCTT" pitchFamily="2" charset="0"/>
                <a:cs typeface="Times New Roman" pitchFamily="18" charset="0"/>
              </a:rPr>
              <a:t> </a:t>
            </a:r>
            <a:r>
              <a:rPr lang="es-DO" sz="2000">
                <a:latin typeface="NovareseITCTT" pitchFamily="2" charset="0"/>
                <a:cs typeface="Times New Roman" pitchFamily="18" charset="0"/>
              </a:rPr>
              <a:t>con los anticipos a pagar, previa información a la administración.</a:t>
            </a:r>
            <a:endParaRPr lang="en-GB" sz="2000">
              <a:latin typeface="NovareseITCTT" pitchFamily="2" charset="0"/>
              <a:cs typeface="Times New Roman" pitchFamily="18" charset="0"/>
            </a:endParaRPr>
          </a:p>
          <a:p>
            <a:pPr marL="476250" indent="-476250">
              <a:buNone/>
              <a:defRPr/>
            </a:pPr>
            <a:r>
              <a:rPr lang="en-US" sz="2000">
                <a:latin typeface="NovareseITCTT" pitchFamily="2" charset="0"/>
                <a:cs typeface="Times New Roman" pitchFamily="18" charset="0"/>
              </a:rPr>
              <a:t> 	</a:t>
            </a:r>
          </a:p>
        </p:txBody>
      </p:sp>
      <p:sp>
        <p:nvSpPr>
          <p:cNvPr id="690179" name="Rectangle 3">
            <a:extLst>
              <a:ext uri="{FF2B5EF4-FFF2-40B4-BE49-F238E27FC236}">
                <a16:creationId xmlns:a16="http://schemas.microsoft.com/office/drawing/2014/main" id="{50910A43-76AD-45E4-91CB-6387BB7635BF}"/>
              </a:ext>
            </a:extLst>
          </p:cNvPr>
          <p:cNvSpPr>
            <a:spLocks noChangeArrowheads="1"/>
          </p:cNvSpPr>
          <p:nvPr/>
        </p:nvSpPr>
        <p:spPr bwMode="auto">
          <a:xfrm>
            <a:off x="1905000" y="457200"/>
            <a:ext cx="8580438" cy="641350"/>
          </a:xfrm>
          <a:prstGeom prst="rect">
            <a:avLst/>
          </a:prstGeom>
          <a:noFill/>
          <a:ln w="12700">
            <a:noFill/>
            <a:miter lim="800000"/>
            <a:headEnd type="none" w="sm" len="sm"/>
            <a:tailEnd type="none" w="sm" len="sm"/>
          </a:ln>
          <a:effectLst/>
        </p:spPr>
        <p:txBody>
          <a:bodyPr wrap="none">
            <a:spAutoFit/>
          </a:bodyPr>
          <a:lstStyle/>
          <a:p>
            <a:pPr>
              <a:defRPr/>
            </a:pPr>
            <a:r>
              <a:rPr lang="es-DO" sz="3600" b="1">
                <a:solidFill>
                  <a:srgbClr val="FFFFFF"/>
                </a:solidFill>
                <a:effectLst>
                  <a:outerShdw blurRad="38100" dist="38100" dir="2700000" algn="tl">
                    <a:srgbClr val="C0C0C0"/>
                  </a:outerShdw>
                </a:effectLst>
                <a:latin typeface="Arial Narrow" pitchFamily="34" charset="0"/>
              </a:rPr>
              <a:t>ANTICIPOS DEL IMPUESTO SOBRE LA RENTA</a:t>
            </a:r>
            <a:endParaRPr lang="en-US" sz="3600" b="1">
              <a:solidFill>
                <a:srgbClr val="FFFFFF"/>
              </a:solidFill>
              <a:effectLst>
                <a:outerShdw blurRad="38100" dist="38100" dir="2700000" algn="tl">
                  <a:srgbClr val="C0C0C0"/>
                </a:outerShdw>
              </a:effectLst>
              <a:latin typeface="Arial Narrow" pitchFamily="34" charset="0"/>
            </a:endParaRPr>
          </a:p>
        </p:txBody>
      </p:sp>
      <p:pic>
        <p:nvPicPr>
          <p:cNvPr id="95236" name="Picture 4" descr="11633">
            <a:extLst>
              <a:ext uri="{FF2B5EF4-FFF2-40B4-BE49-F238E27FC236}">
                <a16:creationId xmlns:a16="http://schemas.microsoft.com/office/drawing/2014/main" id="{F1D00E63-8A96-4330-A5AC-F6EE38177E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5334000"/>
            <a:ext cx="22225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2226" name="Rectangle 2">
            <a:extLst>
              <a:ext uri="{FF2B5EF4-FFF2-40B4-BE49-F238E27FC236}">
                <a16:creationId xmlns:a16="http://schemas.microsoft.com/office/drawing/2014/main" id="{B0D7EAD4-BA72-416A-9B88-B6F13AF4ED3B}"/>
              </a:ext>
            </a:extLst>
          </p:cNvPr>
          <p:cNvSpPr>
            <a:spLocks noGrp="1" noChangeArrowheads="1"/>
          </p:cNvSpPr>
          <p:nvPr>
            <p:ph idx="1"/>
          </p:nvPr>
        </p:nvSpPr>
        <p:spPr>
          <a:xfrm>
            <a:off x="2133600" y="1828800"/>
            <a:ext cx="7924800" cy="3886200"/>
          </a:xfrm>
        </p:spPr>
        <p:txBody>
          <a:bodyPr>
            <a:normAutofit lnSpcReduction="10000"/>
          </a:bodyPr>
          <a:lstStyle/>
          <a:p>
            <a:pPr marL="365760" indent="-256032" algn="just">
              <a:buNone/>
              <a:defRPr/>
            </a:pPr>
            <a:r>
              <a:rPr lang="es-DO" sz="1900" b="1" dirty="0">
                <a:latin typeface="NovareseITCTT" pitchFamily="2" charset="0"/>
                <a:cs typeface="Times New Roman" pitchFamily="18" charset="0"/>
              </a:rPr>
              <a:t> </a:t>
            </a:r>
            <a:endParaRPr lang="es-DO" sz="1900" dirty="0">
              <a:latin typeface="NovareseITCTT" pitchFamily="2" charset="0"/>
              <a:cs typeface="Times New Roman" pitchFamily="18" charset="0"/>
            </a:endParaRPr>
          </a:p>
          <a:p>
            <a:pPr marL="365760" indent="-256032" algn="just">
              <a:buNone/>
              <a:defRPr/>
            </a:pPr>
            <a:r>
              <a:rPr lang="es-DO" b="1" dirty="0">
                <a:effectLst>
                  <a:outerShdw blurRad="38100" dist="38100" dir="2700000" algn="tl">
                    <a:srgbClr val="C0C0C0"/>
                  </a:outerShdw>
                </a:effectLst>
                <a:latin typeface="NovareseITCTT" pitchFamily="2" charset="0"/>
                <a:cs typeface="Times New Roman" pitchFamily="18" charset="0"/>
              </a:rPr>
              <a:t> </a:t>
            </a:r>
            <a:r>
              <a:rPr lang="es-DO" b="1" dirty="0">
                <a:solidFill>
                  <a:srgbClr val="F80000"/>
                </a:solidFill>
                <a:effectLst>
                  <a:outerShdw blurRad="38100" dist="38100" dir="2700000" algn="tl">
                    <a:srgbClr val="C0C0C0"/>
                  </a:outerShdw>
                </a:effectLst>
                <a:latin typeface="NovareseITCTT" pitchFamily="2" charset="0"/>
                <a:cs typeface="Times New Roman" pitchFamily="18" charset="0"/>
              </a:rPr>
              <a:t>Beneficio/ Pérdida neta</a:t>
            </a:r>
            <a:endParaRPr lang="es-DO" dirty="0">
              <a:solidFill>
                <a:srgbClr val="F80000"/>
              </a:solidFill>
              <a:effectLst>
                <a:outerShdw blurRad="38100" dist="38100" dir="2700000" algn="tl">
                  <a:srgbClr val="C0C0C0"/>
                </a:outerShdw>
              </a:effectLst>
              <a:latin typeface="NovareseITCTT" pitchFamily="2" charset="0"/>
              <a:cs typeface="Times New Roman" pitchFamily="18" charset="0"/>
            </a:endParaRPr>
          </a:p>
          <a:p>
            <a:pPr marL="365760" indent="-256032" algn="just">
              <a:buNone/>
              <a:defRPr/>
            </a:pPr>
            <a:r>
              <a:rPr lang="es-DO" sz="1900" b="1" dirty="0">
                <a:latin typeface="NovareseITCTT" pitchFamily="2" charset="0"/>
                <a:cs typeface="Times New Roman" pitchFamily="18" charset="0"/>
              </a:rPr>
              <a:t> </a:t>
            </a:r>
            <a:endParaRPr lang="es-DO" sz="1900" dirty="0">
              <a:latin typeface="NovareseITCTT" pitchFamily="2" charset="0"/>
              <a:cs typeface="Times New Roman" pitchFamily="18" charset="0"/>
            </a:endParaRPr>
          </a:p>
          <a:p>
            <a:pPr marL="365760" indent="-256032" algn="just">
              <a:buNone/>
              <a:defRPr/>
            </a:pPr>
            <a:r>
              <a:rPr lang="es-DO" sz="2000" dirty="0">
                <a:latin typeface="NovareseITCTT" pitchFamily="2" charset="0"/>
                <a:cs typeface="Times New Roman" pitchFamily="18" charset="0"/>
              </a:rPr>
              <a:t>    Es el resultado contable de las empresas.</a:t>
            </a:r>
          </a:p>
          <a:p>
            <a:pPr marL="365760" indent="-256032" algn="just">
              <a:buNone/>
              <a:defRPr/>
            </a:pPr>
            <a:r>
              <a:rPr lang="es-DO" sz="1900" dirty="0">
                <a:latin typeface="NovareseITCTT" pitchFamily="2" charset="0"/>
                <a:cs typeface="Times New Roman" pitchFamily="18" charset="0"/>
              </a:rPr>
              <a:t> </a:t>
            </a:r>
          </a:p>
          <a:p>
            <a:pPr marL="365760" indent="-256032" algn="just">
              <a:buNone/>
              <a:defRPr/>
            </a:pPr>
            <a:r>
              <a:rPr lang="en-US" b="1" dirty="0">
                <a:solidFill>
                  <a:srgbClr val="F80000"/>
                </a:solidFill>
                <a:effectLst>
                  <a:outerShdw blurRad="38100" dist="38100" dir="2700000" algn="tl">
                    <a:srgbClr val="C0C0C0"/>
                  </a:outerShdw>
                </a:effectLst>
                <a:latin typeface="NovareseITCTT" pitchFamily="2" charset="0"/>
                <a:cs typeface="Times New Roman" pitchFamily="18" charset="0"/>
              </a:rPr>
              <a:t> </a:t>
            </a:r>
            <a:r>
              <a:rPr lang="es-DO" b="1" dirty="0">
                <a:solidFill>
                  <a:srgbClr val="F80000"/>
                </a:solidFill>
                <a:effectLst>
                  <a:outerShdw blurRad="38100" dist="38100" dir="2700000" algn="tl">
                    <a:srgbClr val="C0C0C0"/>
                  </a:outerShdw>
                </a:effectLst>
                <a:latin typeface="NovareseITCTT" pitchFamily="2" charset="0"/>
                <a:cs typeface="Times New Roman" pitchFamily="18" charset="0"/>
              </a:rPr>
              <a:t>Renta Neta Imponible </a:t>
            </a:r>
            <a:r>
              <a:rPr lang="es-DO" dirty="0">
                <a:solidFill>
                  <a:srgbClr val="F80000"/>
                </a:solidFill>
                <a:effectLst>
                  <a:outerShdw blurRad="38100" dist="38100" dir="2700000" algn="tl">
                    <a:srgbClr val="C0C0C0"/>
                  </a:outerShdw>
                </a:effectLst>
                <a:latin typeface="NovareseITCTT" pitchFamily="2" charset="0"/>
                <a:cs typeface="Times New Roman" pitchFamily="18" charset="0"/>
              </a:rPr>
              <a:t>Art. 284</a:t>
            </a:r>
            <a:r>
              <a:rPr lang="en-US" dirty="0">
                <a:solidFill>
                  <a:srgbClr val="F80000"/>
                </a:solidFill>
                <a:effectLst>
                  <a:outerShdw blurRad="38100" dist="38100" dir="2700000" algn="tl">
                    <a:srgbClr val="C0C0C0"/>
                  </a:outerShdw>
                </a:effectLst>
                <a:latin typeface="NovareseITCTT" pitchFamily="2" charset="0"/>
                <a:cs typeface="Times New Roman" pitchFamily="18" charset="0"/>
              </a:rPr>
              <a:t> Ley 11-92</a:t>
            </a:r>
            <a:endParaRPr lang="es-DO" dirty="0">
              <a:solidFill>
                <a:srgbClr val="F80000"/>
              </a:solidFill>
              <a:effectLst>
                <a:outerShdw blurRad="38100" dist="38100" dir="2700000" algn="tl">
                  <a:srgbClr val="C0C0C0"/>
                </a:outerShdw>
              </a:effectLst>
              <a:latin typeface="NovareseITCTT" pitchFamily="2" charset="0"/>
              <a:cs typeface="Times New Roman" pitchFamily="18" charset="0"/>
            </a:endParaRPr>
          </a:p>
          <a:p>
            <a:pPr marL="365760" indent="-256032" algn="just">
              <a:buNone/>
              <a:defRPr/>
            </a:pPr>
            <a:r>
              <a:rPr lang="es-DO" sz="1900" dirty="0">
                <a:latin typeface="NovareseITCTT" pitchFamily="2" charset="0"/>
                <a:cs typeface="Times New Roman" pitchFamily="18" charset="0"/>
              </a:rPr>
              <a:t> </a:t>
            </a:r>
          </a:p>
          <a:p>
            <a:pPr marL="365760" indent="-256032" algn="just">
              <a:buNone/>
              <a:defRPr/>
            </a:pPr>
            <a:r>
              <a:rPr lang="es-DO" sz="1900" dirty="0">
                <a:latin typeface="NovareseITCTT" pitchFamily="2" charset="0"/>
                <a:cs typeface="Times New Roman" pitchFamily="18" charset="0"/>
              </a:rPr>
              <a:t>     </a:t>
            </a:r>
            <a:r>
              <a:rPr lang="es-DO" sz="2000" dirty="0">
                <a:latin typeface="NovareseITCTT" pitchFamily="2" charset="0"/>
                <a:cs typeface="Times New Roman" pitchFamily="18" charset="0"/>
              </a:rPr>
              <a:t>Es la renta bruta reducida por las deducciones admitidas. </a:t>
            </a:r>
            <a:r>
              <a:rPr lang="en-US" sz="2000" dirty="0">
                <a:latin typeface="NovareseITCTT" pitchFamily="2" charset="0"/>
                <a:cs typeface="Times New Roman" pitchFamily="18" charset="0"/>
              </a:rPr>
              <a:t>Para </a:t>
            </a:r>
            <a:r>
              <a:rPr lang="es-DO" sz="2000" dirty="0">
                <a:latin typeface="NovareseITCTT" pitchFamily="2" charset="0"/>
                <a:cs typeface="Times New Roman" pitchFamily="18" charset="0"/>
              </a:rPr>
              <a:t>llegar</a:t>
            </a:r>
            <a:r>
              <a:rPr lang="en-US" sz="2000" dirty="0">
                <a:latin typeface="NovareseITCTT" pitchFamily="2" charset="0"/>
                <a:cs typeface="Times New Roman" pitchFamily="18" charset="0"/>
              </a:rPr>
              <a:t>  </a:t>
            </a:r>
            <a:r>
              <a:rPr lang="es-DO" sz="2000" dirty="0">
                <a:latin typeface="NovareseITCTT" pitchFamily="2" charset="0"/>
                <a:cs typeface="Times New Roman" pitchFamily="18" charset="0"/>
              </a:rPr>
              <a:t>a</a:t>
            </a:r>
            <a:r>
              <a:rPr lang="en-US" sz="2000" dirty="0">
                <a:latin typeface="NovareseITCTT" pitchFamily="2" charset="0"/>
                <a:cs typeface="Times New Roman" pitchFamily="18" charset="0"/>
              </a:rPr>
              <a:t> </a:t>
            </a:r>
            <a:r>
              <a:rPr lang="es-DO" sz="2000" dirty="0">
                <a:latin typeface="NovareseITCTT" pitchFamily="2" charset="0"/>
                <a:cs typeface="Times New Roman" pitchFamily="18" charset="0"/>
              </a:rPr>
              <a:t> esta renta</a:t>
            </a:r>
            <a:r>
              <a:rPr lang="en-US" sz="2000" dirty="0">
                <a:latin typeface="NovareseITCTT" pitchFamily="2" charset="0"/>
                <a:cs typeface="Times New Roman" pitchFamily="18" charset="0"/>
              </a:rPr>
              <a:t> </a:t>
            </a:r>
            <a:r>
              <a:rPr lang="es-DO" sz="2000" dirty="0">
                <a:latin typeface="NovareseITCTT" pitchFamily="2" charset="0"/>
                <a:cs typeface="Times New Roman" pitchFamily="18" charset="0"/>
              </a:rPr>
              <a:t> se </a:t>
            </a:r>
            <a:r>
              <a:rPr lang="en-US" sz="2000" dirty="0">
                <a:latin typeface="NovareseITCTT" pitchFamily="2" charset="0"/>
                <a:cs typeface="Times New Roman" pitchFamily="18" charset="0"/>
              </a:rPr>
              <a:t> </a:t>
            </a:r>
            <a:r>
              <a:rPr lang="es-DO" sz="2000" dirty="0">
                <a:latin typeface="NovareseITCTT" pitchFamily="2" charset="0"/>
                <a:cs typeface="Times New Roman" pitchFamily="18" charset="0"/>
              </a:rPr>
              <a:t>aplican los ajustes fiscales de lugar; es sobre esta base que se aplica la tasa del 29%, cuando corresponda</a:t>
            </a:r>
            <a:r>
              <a:rPr lang="es-DO" sz="1900" dirty="0">
                <a:latin typeface="NovareseITCTT" pitchFamily="2" charset="0"/>
                <a:cs typeface="Times New Roman" pitchFamily="18" charset="0"/>
              </a:rPr>
              <a:t>.</a:t>
            </a:r>
          </a:p>
          <a:p>
            <a:pPr marL="365760" indent="-256032">
              <a:buNone/>
              <a:defRPr/>
            </a:pPr>
            <a:endParaRPr lang="en-US" sz="1900" dirty="0">
              <a:latin typeface="NovareseITCTT" pitchFamily="2" charset="0"/>
            </a:endParaRPr>
          </a:p>
        </p:txBody>
      </p:sp>
      <p:sp>
        <p:nvSpPr>
          <p:cNvPr id="692227" name="Rectangle 3">
            <a:extLst>
              <a:ext uri="{FF2B5EF4-FFF2-40B4-BE49-F238E27FC236}">
                <a16:creationId xmlns:a16="http://schemas.microsoft.com/office/drawing/2014/main" id="{25DB5003-F17A-4A85-8412-5CA95D2DB25F}"/>
              </a:ext>
            </a:extLst>
          </p:cNvPr>
          <p:cNvSpPr>
            <a:spLocks noChangeArrowheads="1"/>
          </p:cNvSpPr>
          <p:nvPr/>
        </p:nvSpPr>
        <p:spPr bwMode="auto">
          <a:xfrm>
            <a:off x="3124201" y="228601"/>
            <a:ext cx="5826125" cy="1190625"/>
          </a:xfrm>
          <a:prstGeom prst="rect">
            <a:avLst/>
          </a:prstGeom>
          <a:noFill/>
          <a:ln w="12700">
            <a:noFill/>
            <a:miter lim="800000"/>
            <a:headEnd type="none" w="sm" len="sm"/>
            <a:tailEnd type="none" w="sm" len="sm"/>
          </a:ln>
          <a:effectLst/>
        </p:spPr>
        <p:txBody>
          <a:bodyPr wrap="none">
            <a:spAutoFit/>
          </a:bodyPr>
          <a:lstStyle/>
          <a:p>
            <a:pPr algn="ctr">
              <a:defRPr/>
            </a:pPr>
            <a:r>
              <a:rPr lang="es-DO" sz="3600" b="1">
                <a:solidFill>
                  <a:srgbClr val="FFFFFF"/>
                </a:solidFill>
                <a:effectLst>
                  <a:outerShdw blurRad="38100" dist="38100" dir="2700000" algn="tl">
                    <a:srgbClr val="C0C0C0"/>
                  </a:outerShdw>
                </a:effectLst>
                <a:latin typeface="Arial Narrow" pitchFamily="34" charset="0"/>
              </a:rPr>
              <a:t>BENEFICIO CONTABLE versus </a:t>
            </a:r>
          </a:p>
          <a:p>
            <a:pPr algn="ctr">
              <a:defRPr/>
            </a:pPr>
            <a:r>
              <a:rPr lang="es-DO" sz="3600" b="1">
                <a:solidFill>
                  <a:srgbClr val="FFFFFF"/>
                </a:solidFill>
                <a:effectLst>
                  <a:outerShdw blurRad="38100" dist="38100" dir="2700000" algn="tl">
                    <a:srgbClr val="C0C0C0"/>
                  </a:outerShdw>
                </a:effectLst>
                <a:latin typeface="Arial Narrow" pitchFamily="34" charset="0"/>
              </a:rPr>
              <a:t>RENTA NETA IMPONIBLE</a:t>
            </a:r>
            <a:endParaRPr lang="en-US" sz="3600" b="1">
              <a:solidFill>
                <a:srgbClr val="FFFFFF"/>
              </a:solidFill>
              <a:effectLst>
                <a:outerShdw blurRad="38100" dist="38100" dir="2700000" algn="tl">
                  <a:srgbClr val="C0C0C0"/>
                </a:outerShdw>
              </a:effectLst>
              <a:latin typeface="Arial Narrow" pitchFamily="34" charset="0"/>
            </a:endParaRPr>
          </a:p>
        </p:txBody>
      </p:sp>
      <p:pic>
        <p:nvPicPr>
          <p:cNvPr id="96260" name="Picture 4" descr="11637">
            <a:extLst>
              <a:ext uri="{FF2B5EF4-FFF2-40B4-BE49-F238E27FC236}">
                <a16:creationId xmlns:a16="http://schemas.microsoft.com/office/drawing/2014/main" id="{FD227F6F-D7C9-4D73-8868-4EED2CCF6A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5334000"/>
            <a:ext cx="22225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38F0325A-B999-4D24-ACEA-996CBDA44A5F}"/>
              </a:ext>
            </a:extLst>
          </p:cNvPr>
          <p:cNvSpPr>
            <a:spLocks noGrp="1" noChangeArrowheads="1"/>
          </p:cNvSpPr>
          <p:nvPr>
            <p:ph idx="1"/>
          </p:nvPr>
        </p:nvSpPr>
        <p:spPr>
          <a:xfrm>
            <a:off x="2209800" y="2133600"/>
            <a:ext cx="7543800" cy="3733800"/>
          </a:xfrm>
        </p:spPr>
        <p:txBody>
          <a:bodyPr/>
          <a:lstStyle/>
          <a:p>
            <a:pPr algn="just">
              <a:lnSpc>
                <a:spcPct val="90000"/>
              </a:lnSpc>
              <a:spcBef>
                <a:spcPct val="0"/>
              </a:spcBef>
              <a:buClrTx/>
              <a:buFontTx/>
              <a:buNone/>
            </a:pPr>
            <a:r>
              <a:rPr lang="en-US" altLang="es-DO" sz="2000">
                <a:latin typeface="NovareseITCTT"/>
                <a:cs typeface="Times New Roman" panose="02020603050405020304" pitchFamily="18" charset="0"/>
              </a:rPr>
              <a:t>	</a:t>
            </a:r>
            <a:r>
              <a:rPr lang="es-DO" altLang="es-DO" sz="2000">
                <a:latin typeface="NovareseITCTT"/>
                <a:cs typeface="Times New Roman" panose="02020603050405020304" pitchFamily="18" charset="0"/>
              </a:rPr>
              <a:t>Las pérdidas serán deducibles de las utilidades obtenidas en los ejercicios inmediatos subsiguientes al de las pérdidas, sin que esta compensación pueda extenderse más allá de cinco (5) años; </a:t>
            </a:r>
            <a:r>
              <a:rPr lang="en-US" altLang="es-DO" sz="2000">
                <a:latin typeface="NovareseITCTT"/>
                <a:cs typeface="Times New Roman" panose="02020603050405020304" pitchFamily="18" charset="0"/>
              </a:rPr>
              <a:t>  </a:t>
            </a:r>
            <a:r>
              <a:rPr lang="es-DO" altLang="es-DO" sz="2000">
                <a:latin typeface="NovareseITCTT"/>
                <a:cs typeface="Times New Roman" panose="02020603050405020304" pitchFamily="18" charset="0"/>
              </a:rPr>
              <a:t>sin embargo, la compensación deberá realizarse hasta un 20% del monto total por cada año.</a:t>
            </a:r>
          </a:p>
          <a:p>
            <a:pPr algn="just">
              <a:lnSpc>
                <a:spcPct val="90000"/>
              </a:lnSpc>
              <a:spcBef>
                <a:spcPct val="0"/>
              </a:spcBef>
              <a:buClrTx/>
              <a:buFontTx/>
              <a:buNone/>
            </a:pPr>
            <a:endParaRPr lang="es-DO" altLang="es-DO" sz="2000">
              <a:latin typeface="NovareseITCTT"/>
              <a:cs typeface="Times New Roman" panose="02020603050405020304" pitchFamily="18" charset="0"/>
            </a:endParaRPr>
          </a:p>
          <a:p>
            <a:pPr algn="just">
              <a:lnSpc>
                <a:spcPct val="90000"/>
              </a:lnSpc>
              <a:spcBef>
                <a:spcPct val="0"/>
              </a:spcBef>
              <a:buClrTx/>
              <a:buFontTx/>
              <a:buNone/>
            </a:pPr>
            <a:r>
              <a:rPr lang="es-DO" altLang="es-DO" sz="2000">
                <a:latin typeface="NovareseITCTT"/>
                <a:cs typeface="Times New Roman" panose="02020603050405020304" pitchFamily="18" charset="0"/>
              </a:rPr>
              <a:t>     </a:t>
            </a:r>
            <a:r>
              <a:rPr lang="en-US" altLang="es-DO" sz="2000">
                <a:latin typeface="NovareseITCTT"/>
                <a:cs typeface="Times New Roman" panose="02020603050405020304" pitchFamily="18" charset="0"/>
              </a:rPr>
              <a:t>E</a:t>
            </a:r>
            <a:r>
              <a:rPr lang="es-DO" altLang="es-DO" sz="2000">
                <a:latin typeface="NovareseITCTT"/>
                <a:cs typeface="Times New Roman" panose="02020603050405020304" pitchFamily="18" charset="0"/>
              </a:rPr>
              <a:t>l 20%  de pérdidas no-deducido en un año no podrá deducirse ni trasladarse hacia años posteriores, ni causará reembolso alguno por parte  del Estado; estas pérdidas solamente serán compensables al momento de efectuar la declaración jurada de impuestos</a:t>
            </a:r>
            <a:r>
              <a:rPr lang="en-US" altLang="es-DO" sz="2000">
                <a:latin typeface="NovareseITCTT"/>
                <a:cs typeface="Times New Roman" panose="02020603050405020304" pitchFamily="18" charset="0"/>
              </a:rPr>
              <a:t>.</a:t>
            </a:r>
            <a:r>
              <a:rPr lang="es-DO" altLang="es-DO" sz="1800">
                <a:latin typeface="NovareseITCTT"/>
                <a:cs typeface="Times New Roman" panose="02020603050405020304" pitchFamily="18" charset="0"/>
              </a:rPr>
              <a:t> </a:t>
            </a:r>
          </a:p>
          <a:p>
            <a:pPr algn="just">
              <a:lnSpc>
                <a:spcPct val="90000"/>
              </a:lnSpc>
              <a:spcBef>
                <a:spcPct val="0"/>
              </a:spcBef>
              <a:buClrTx/>
              <a:buFontTx/>
              <a:buNone/>
            </a:pPr>
            <a:endParaRPr lang="es-DO" altLang="es-DO" sz="2000">
              <a:latin typeface="NovareseITCTT"/>
              <a:cs typeface="Times New Roman" panose="02020603050405020304" pitchFamily="18" charset="0"/>
            </a:endParaRPr>
          </a:p>
        </p:txBody>
      </p:sp>
      <p:sp>
        <p:nvSpPr>
          <p:cNvPr id="694275" name="Rectangle 3">
            <a:extLst>
              <a:ext uri="{FF2B5EF4-FFF2-40B4-BE49-F238E27FC236}">
                <a16:creationId xmlns:a16="http://schemas.microsoft.com/office/drawing/2014/main" id="{28CB0748-195C-4A09-A2A9-91608C075C4E}"/>
              </a:ext>
            </a:extLst>
          </p:cNvPr>
          <p:cNvSpPr>
            <a:spLocks noChangeArrowheads="1"/>
          </p:cNvSpPr>
          <p:nvPr/>
        </p:nvSpPr>
        <p:spPr bwMode="auto">
          <a:xfrm>
            <a:off x="1905000" y="457200"/>
            <a:ext cx="4643438" cy="641350"/>
          </a:xfrm>
          <a:prstGeom prst="rect">
            <a:avLst/>
          </a:prstGeom>
          <a:noFill/>
          <a:ln w="12700">
            <a:noFill/>
            <a:miter lim="800000"/>
            <a:headEnd type="none" w="sm" len="sm"/>
            <a:tailEnd type="none" w="sm" len="sm"/>
          </a:ln>
          <a:effectLst/>
        </p:spPr>
        <p:txBody>
          <a:bodyPr wrap="none">
            <a:spAutoFit/>
          </a:bodyPr>
          <a:lstStyle/>
          <a:p>
            <a:pPr>
              <a:defRPr/>
            </a:pPr>
            <a:r>
              <a:rPr lang="es-DO" sz="3600" b="1">
                <a:solidFill>
                  <a:srgbClr val="FFFFFF"/>
                </a:solidFill>
                <a:effectLst>
                  <a:outerShdw blurRad="38100" dist="38100" dir="2700000" algn="tl">
                    <a:srgbClr val="C0C0C0"/>
                  </a:outerShdw>
                </a:effectLst>
                <a:latin typeface="Arial Narrow" pitchFamily="34" charset="0"/>
              </a:rPr>
              <a:t>PERDIDAS FISCALES (1)</a:t>
            </a:r>
            <a:endParaRPr lang="en-US" sz="3600" b="1">
              <a:solidFill>
                <a:srgbClr val="FFFFFF"/>
              </a:solidFill>
              <a:effectLst>
                <a:outerShdw blurRad="38100" dist="38100" dir="2700000" algn="tl">
                  <a:srgbClr val="C0C0C0"/>
                </a:outerShdw>
              </a:effectLst>
              <a:latin typeface="Arial Narrow" pitchFamily="34" charset="0"/>
            </a:endParaRPr>
          </a:p>
        </p:txBody>
      </p:sp>
      <p:pic>
        <p:nvPicPr>
          <p:cNvPr id="97284" name="Picture 4" descr="11636">
            <a:extLst>
              <a:ext uri="{FF2B5EF4-FFF2-40B4-BE49-F238E27FC236}">
                <a16:creationId xmlns:a16="http://schemas.microsoft.com/office/drawing/2014/main" id="{2BFBB735-97F1-4674-954B-E5982473FC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0600" y="5257800"/>
            <a:ext cx="2057400" cy="141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A9D6641E-4E54-4171-AB60-0BA78D10AE76}"/>
              </a:ext>
            </a:extLst>
          </p:cNvPr>
          <p:cNvSpPr>
            <a:spLocks noGrp="1" noChangeArrowheads="1"/>
          </p:cNvSpPr>
          <p:nvPr>
            <p:ph idx="1"/>
          </p:nvPr>
        </p:nvSpPr>
        <p:spPr>
          <a:xfrm>
            <a:off x="2514600" y="2133600"/>
            <a:ext cx="7239000" cy="3733800"/>
          </a:xfrm>
        </p:spPr>
        <p:txBody>
          <a:bodyPr/>
          <a:lstStyle/>
          <a:p>
            <a:pPr algn="just">
              <a:spcBef>
                <a:spcPct val="0"/>
              </a:spcBef>
              <a:buClrTx/>
              <a:buFontTx/>
              <a:buNone/>
            </a:pPr>
            <a:r>
              <a:rPr lang="en-US" altLang="es-DO" sz="2000">
                <a:latin typeface="NovareseITCTT"/>
                <a:cs typeface="Times New Roman" panose="02020603050405020304" pitchFamily="18" charset="0"/>
              </a:rPr>
              <a:t>	</a:t>
            </a:r>
            <a:endParaRPr lang="es-DO" altLang="es-DO" sz="2000">
              <a:latin typeface="NovareseITCTT"/>
              <a:cs typeface="Times New Roman" panose="02020603050405020304" pitchFamily="18" charset="0"/>
            </a:endParaRPr>
          </a:p>
        </p:txBody>
      </p:sp>
      <p:sp>
        <p:nvSpPr>
          <p:cNvPr id="696323" name="Rectangle 3">
            <a:extLst>
              <a:ext uri="{FF2B5EF4-FFF2-40B4-BE49-F238E27FC236}">
                <a16:creationId xmlns:a16="http://schemas.microsoft.com/office/drawing/2014/main" id="{EAD4C714-64AE-4AE8-8BBE-1DD92319C1F9}"/>
              </a:ext>
            </a:extLst>
          </p:cNvPr>
          <p:cNvSpPr>
            <a:spLocks noChangeArrowheads="1"/>
          </p:cNvSpPr>
          <p:nvPr/>
        </p:nvSpPr>
        <p:spPr bwMode="auto">
          <a:xfrm>
            <a:off x="1905000" y="457200"/>
            <a:ext cx="4643438" cy="641350"/>
          </a:xfrm>
          <a:prstGeom prst="rect">
            <a:avLst/>
          </a:prstGeom>
          <a:noFill/>
          <a:ln w="12700">
            <a:noFill/>
            <a:miter lim="800000"/>
            <a:headEnd type="none" w="sm" len="sm"/>
            <a:tailEnd type="none" w="sm" len="sm"/>
          </a:ln>
          <a:effectLst/>
        </p:spPr>
        <p:txBody>
          <a:bodyPr wrap="none">
            <a:spAutoFit/>
          </a:bodyPr>
          <a:lstStyle/>
          <a:p>
            <a:pPr>
              <a:defRPr/>
            </a:pPr>
            <a:r>
              <a:rPr lang="es-DO" sz="3600" b="1">
                <a:solidFill>
                  <a:srgbClr val="FFFFFF"/>
                </a:solidFill>
                <a:effectLst>
                  <a:outerShdw blurRad="38100" dist="38100" dir="2700000" algn="tl">
                    <a:srgbClr val="C0C0C0"/>
                  </a:outerShdw>
                </a:effectLst>
                <a:latin typeface="Arial Narrow" pitchFamily="34" charset="0"/>
              </a:rPr>
              <a:t>PERDIDAS FISCALES (2)</a:t>
            </a:r>
            <a:endParaRPr lang="en-US" sz="3600" b="1">
              <a:solidFill>
                <a:srgbClr val="FFFFFF"/>
              </a:solidFill>
              <a:effectLst>
                <a:outerShdw blurRad="38100" dist="38100" dir="2700000" algn="tl">
                  <a:srgbClr val="C0C0C0"/>
                </a:outerShdw>
              </a:effectLst>
              <a:latin typeface="Arial Narrow" pitchFamily="34" charset="0"/>
            </a:endParaRPr>
          </a:p>
        </p:txBody>
      </p:sp>
      <p:pic>
        <p:nvPicPr>
          <p:cNvPr id="98308" name="Picture 4">
            <a:extLst>
              <a:ext uri="{FF2B5EF4-FFF2-40B4-BE49-F238E27FC236}">
                <a16:creationId xmlns:a16="http://schemas.microsoft.com/office/drawing/2014/main" id="{8691FCB6-A015-4855-99D7-57783A22DC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166" r="1582"/>
          <a:stretch>
            <a:fillRect/>
          </a:stretch>
        </p:blipFill>
        <p:spPr bwMode="auto">
          <a:xfrm>
            <a:off x="2590800" y="2209800"/>
            <a:ext cx="72390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183114A2-E221-4F50-9D16-3FCB93FBA1D4}"/>
              </a:ext>
            </a:extLst>
          </p:cNvPr>
          <p:cNvSpPr>
            <a:spLocks noGrp="1" noChangeArrowheads="1"/>
          </p:cNvSpPr>
          <p:nvPr>
            <p:ph idx="1"/>
          </p:nvPr>
        </p:nvSpPr>
        <p:spPr>
          <a:xfrm>
            <a:off x="2362200" y="1905000"/>
            <a:ext cx="7467600" cy="4191000"/>
          </a:xfrm>
        </p:spPr>
        <p:txBody>
          <a:bodyPr/>
          <a:lstStyle/>
          <a:p>
            <a:pPr marL="552450" indent="-552450" algn="just">
              <a:spcBef>
                <a:spcPct val="0"/>
              </a:spcBef>
              <a:buFontTx/>
              <a:buAutoNum type="arabicPeriod"/>
            </a:pPr>
            <a:r>
              <a:rPr lang="es-DO" altLang="es-DO" sz="2400">
                <a:latin typeface="NovareseITCTT"/>
                <a:cs typeface="Times New Roman" panose="02020603050405020304" pitchFamily="18" charset="0"/>
              </a:rPr>
              <a:t>No se podrán compensar pérdidas de otras entidades </a:t>
            </a:r>
            <a:r>
              <a:rPr lang="en-US" altLang="es-DO" sz="2400">
                <a:latin typeface="NovareseITCTT"/>
                <a:cs typeface="Times New Roman" panose="02020603050405020304" pitchFamily="18" charset="0"/>
              </a:rPr>
              <a:t>     </a:t>
            </a:r>
            <a:r>
              <a:rPr lang="es-DO" altLang="es-DO" sz="2400">
                <a:latin typeface="NovareseITCTT"/>
                <a:cs typeface="Times New Roman" panose="02020603050405020304" pitchFamily="18" charset="0"/>
              </a:rPr>
              <a:t>absorbidas  en</a:t>
            </a:r>
            <a:r>
              <a:rPr lang="en-US" altLang="es-DO" sz="2400">
                <a:latin typeface="NovareseITCTT"/>
                <a:cs typeface="Times New Roman" panose="02020603050405020304" pitchFamily="18" charset="0"/>
              </a:rPr>
              <a:t>  </a:t>
            </a:r>
            <a:r>
              <a:rPr lang="es-DO" altLang="es-DO" sz="2400">
                <a:latin typeface="NovareseITCTT"/>
                <a:cs typeface="Times New Roman" panose="02020603050405020304" pitchFamily="18" charset="0"/>
              </a:rPr>
              <a:t>proceso de reorganización.</a:t>
            </a:r>
            <a:endParaRPr lang="en-US" altLang="es-DO" sz="2400">
              <a:latin typeface="NovareseITCTT"/>
              <a:cs typeface="Times New Roman" panose="02020603050405020304" pitchFamily="18" charset="0"/>
            </a:endParaRPr>
          </a:p>
          <a:p>
            <a:pPr marL="552450" indent="-552450" algn="just">
              <a:spcBef>
                <a:spcPct val="0"/>
              </a:spcBef>
              <a:buFontTx/>
              <a:buAutoNum type="arabicPeriod"/>
            </a:pPr>
            <a:endParaRPr lang="es-DO" altLang="es-DO" sz="2400">
              <a:latin typeface="NovareseITCTT"/>
              <a:cs typeface="Times New Roman" panose="02020603050405020304" pitchFamily="18" charset="0"/>
            </a:endParaRPr>
          </a:p>
          <a:p>
            <a:pPr marL="552450" indent="-552450" algn="just">
              <a:spcBef>
                <a:spcPct val="0"/>
              </a:spcBef>
              <a:buFontTx/>
              <a:buAutoNum type="arabicPeriod"/>
            </a:pPr>
            <a:r>
              <a:rPr lang="es-DO" altLang="es-DO" sz="2400">
                <a:latin typeface="NovareseITCTT"/>
                <a:cs typeface="Times New Roman" panose="02020603050405020304" pitchFamily="18" charset="0"/>
              </a:rPr>
              <a:t>Se exceptúan de esta disposición las personas jurídicas que presenten pérdidas en la declaración del primer año fiscal.</a:t>
            </a:r>
          </a:p>
          <a:p>
            <a:pPr marL="552450" indent="-552450" algn="just">
              <a:spcBef>
                <a:spcPct val="0"/>
              </a:spcBef>
              <a:buFontTx/>
              <a:buAutoNum type="arabicPeriod"/>
            </a:pPr>
            <a:endParaRPr lang="es-DO" altLang="es-DO" sz="2400">
              <a:latin typeface="NovareseITCTT"/>
              <a:cs typeface="Times New Roman" panose="02020603050405020304" pitchFamily="18" charset="0"/>
            </a:endParaRPr>
          </a:p>
          <a:p>
            <a:pPr marL="552450" indent="-552450" algn="just">
              <a:spcBef>
                <a:spcPct val="0"/>
              </a:spcBef>
              <a:buFontTx/>
              <a:buAutoNum type="arabicPeriod"/>
            </a:pPr>
            <a:r>
              <a:rPr lang="es-DO" altLang="es-DO" sz="2400">
                <a:latin typeface="NovareseITCTT"/>
                <a:cs typeface="Times New Roman" panose="02020603050405020304" pitchFamily="18" charset="0"/>
              </a:rPr>
              <a:t>Los contribuyentes que presenten pérdidas podrán solicitar la exención total o parcial de los límites y porcentajes de pérdidas establecidas</a:t>
            </a:r>
            <a:endParaRPr lang="en-US" altLang="es-DO" sz="2400">
              <a:latin typeface="NovareseITCTT"/>
              <a:cs typeface="Times New Roman" panose="02020603050405020304" pitchFamily="18" charset="0"/>
            </a:endParaRPr>
          </a:p>
        </p:txBody>
      </p:sp>
      <p:sp>
        <p:nvSpPr>
          <p:cNvPr id="698371" name="Rectangle 3">
            <a:extLst>
              <a:ext uri="{FF2B5EF4-FFF2-40B4-BE49-F238E27FC236}">
                <a16:creationId xmlns:a16="http://schemas.microsoft.com/office/drawing/2014/main" id="{32E0BC65-1006-4A52-B3AC-D41AAD5145F2}"/>
              </a:ext>
            </a:extLst>
          </p:cNvPr>
          <p:cNvSpPr>
            <a:spLocks noChangeArrowheads="1"/>
          </p:cNvSpPr>
          <p:nvPr/>
        </p:nvSpPr>
        <p:spPr bwMode="auto">
          <a:xfrm>
            <a:off x="2133600" y="457200"/>
            <a:ext cx="4643438" cy="641350"/>
          </a:xfrm>
          <a:prstGeom prst="rect">
            <a:avLst/>
          </a:prstGeom>
          <a:noFill/>
          <a:ln w="12700">
            <a:noFill/>
            <a:miter lim="800000"/>
            <a:headEnd type="none" w="sm" len="sm"/>
            <a:tailEnd type="none" w="sm" len="sm"/>
          </a:ln>
          <a:effectLst/>
        </p:spPr>
        <p:txBody>
          <a:bodyPr wrap="none">
            <a:spAutoFit/>
          </a:bodyPr>
          <a:lstStyle/>
          <a:p>
            <a:pPr>
              <a:defRPr/>
            </a:pPr>
            <a:r>
              <a:rPr lang="es-DO" sz="3600" b="1">
                <a:solidFill>
                  <a:srgbClr val="FFFFFF"/>
                </a:solidFill>
                <a:effectLst>
                  <a:outerShdw blurRad="38100" dist="38100" dir="2700000" algn="tl">
                    <a:srgbClr val="C0C0C0"/>
                  </a:outerShdw>
                </a:effectLst>
                <a:latin typeface="Arial Narrow" pitchFamily="34" charset="0"/>
              </a:rPr>
              <a:t>PERDIDAS FISCALES (2)</a:t>
            </a:r>
            <a:endParaRPr lang="en-US" sz="3600" b="1">
              <a:solidFill>
                <a:srgbClr val="FFFFFF"/>
              </a:solidFill>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3">
            <a:extLst>
              <a:ext uri="{FF2B5EF4-FFF2-40B4-BE49-F238E27FC236}">
                <a16:creationId xmlns:a16="http://schemas.microsoft.com/office/drawing/2014/main" id="{7B5F898E-88F6-4589-A367-B2E17311BF21}"/>
              </a:ext>
            </a:extLst>
          </p:cNvPr>
          <p:cNvSpPr>
            <a:spLocks noGrp="1" noChangeArrowheads="1"/>
          </p:cNvSpPr>
          <p:nvPr>
            <p:ph idx="1"/>
          </p:nvPr>
        </p:nvSpPr>
        <p:spPr>
          <a:xfrm>
            <a:off x="2209800" y="2667000"/>
            <a:ext cx="8001000" cy="3657600"/>
          </a:xfrm>
        </p:spPr>
        <p:txBody>
          <a:bodyPr/>
          <a:lstStyle/>
          <a:p>
            <a:pPr marL="177800" indent="-177800" algn="just">
              <a:buNone/>
            </a:pPr>
            <a:r>
              <a:rPr lang="es-DO" altLang="es-DO" sz="2100">
                <a:solidFill>
                  <a:srgbClr val="008000"/>
                </a:solidFill>
                <a:latin typeface="NovareseITCTT"/>
                <a:cs typeface="Times New Roman" panose="02020603050405020304" pitchFamily="18" charset="0"/>
              </a:rPr>
              <a:t>  El contribuyente podrá deducir del pago del ISR</a:t>
            </a:r>
            <a:r>
              <a:rPr lang="en-US" altLang="es-DO" sz="2100">
                <a:solidFill>
                  <a:srgbClr val="008000"/>
                </a:solidFill>
                <a:latin typeface="NovareseITCTT"/>
                <a:cs typeface="Times New Roman" panose="02020603050405020304" pitchFamily="18" charset="0"/>
              </a:rPr>
              <a:t> </a:t>
            </a:r>
            <a:r>
              <a:rPr lang="es-DO" altLang="es-DO" sz="2100">
                <a:solidFill>
                  <a:srgbClr val="008000"/>
                </a:solidFill>
                <a:latin typeface="NovareseITCTT"/>
                <a:cs typeface="Times New Roman" panose="02020603050405020304" pitchFamily="18" charset="0"/>
              </a:rPr>
              <a:t>determinado en un periodo fiscal los créditos originados por los siguientes conceptos:</a:t>
            </a:r>
          </a:p>
          <a:p>
            <a:pPr marL="177800" indent="-177800" algn="just">
              <a:buNone/>
            </a:pPr>
            <a:r>
              <a:rPr lang="es-DO" altLang="es-DO" sz="2100">
                <a:latin typeface="NovareseITCTT"/>
                <a:cs typeface="Times New Roman" panose="02020603050405020304" pitchFamily="18" charset="0"/>
              </a:rPr>
              <a:t> </a:t>
            </a:r>
          </a:p>
          <a:p>
            <a:pPr marL="177800" indent="-177800" algn="just">
              <a:buNone/>
            </a:pPr>
            <a:r>
              <a:rPr lang="es-DO" altLang="es-DO" sz="2100" b="1">
                <a:solidFill>
                  <a:srgbClr val="F80000"/>
                </a:solidFill>
                <a:latin typeface="NovareseITCTT"/>
                <a:cs typeface="Times New Roman" panose="02020603050405020304" pitchFamily="18" charset="0"/>
              </a:rPr>
              <a:t>a.</a:t>
            </a:r>
            <a:r>
              <a:rPr lang="es-DO" altLang="es-DO" sz="2100">
                <a:solidFill>
                  <a:srgbClr val="F80000"/>
                </a:solidFill>
                <a:latin typeface="NovareseITCTT"/>
                <a:cs typeface="Times New Roman" panose="02020603050405020304" pitchFamily="18" charset="0"/>
              </a:rPr>
              <a:t> </a:t>
            </a:r>
            <a:r>
              <a:rPr lang="es-DO" altLang="es-DO" sz="2100">
                <a:latin typeface="NovareseITCTT"/>
                <a:cs typeface="Times New Roman" panose="02020603050405020304" pitchFamily="18" charset="0"/>
              </a:rPr>
              <a:t>Impuestos pagados en el exterior sobre la renta de fuentes extranjera gravadas por la Ley 11-92</a:t>
            </a:r>
            <a:r>
              <a:rPr lang="en-US" altLang="es-DO" sz="2100">
                <a:latin typeface="NovareseITCTT"/>
                <a:cs typeface="Times New Roman" panose="02020603050405020304" pitchFamily="18" charset="0"/>
              </a:rPr>
              <a:t> (Intereses y Dividendos),</a:t>
            </a:r>
            <a:r>
              <a:rPr lang="es-DO" altLang="es-DO" sz="2100">
                <a:latin typeface="NovareseITCTT"/>
                <a:cs typeface="Times New Roman" panose="02020603050405020304" pitchFamily="18" charset="0"/>
              </a:rPr>
              <a:t>  hasta </a:t>
            </a:r>
            <a:r>
              <a:rPr lang="en-US" altLang="es-DO" sz="2100">
                <a:latin typeface="NovareseITCTT"/>
                <a:cs typeface="Times New Roman" panose="02020603050405020304" pitchFamily="18" charset="0"/>
              </a:rPr>
              <a:t>e</a:t>
            </a:r>
            <a:r>
              <a:rPr lang="es-DO" altLang="es-DO" sz="2100">
                <a:latin typeface="NovareseITCTT"/>
                <a:cs typeface="Times New Roman" panose="02020603050405020304" pitchFamily="18" charset="0"/>
              </a:rPr>
              <a:t>l monto que no exceda el ISR determinado por las rentas de fuente dominicana.</a:t>
            </a:r>
          </a:p>
          <a:p>
            <a:pPr marL="177800" indent="-177800" algn="just">
              <a:buNone/>
            </a:pPr>
            <a:r>
              <a:rPr lang="es-DO" altLang="es-DO" sz="2100">
                <a:latin typeface="NovareseITCTT"/>
                <a:cs typeface="Times New Roman" panose="02020603050405020304" pitchFamily="18" charset="0"/>
              </a:rPr>
              <a:t> </a:t>
            </a:r>
          </a:p>
          <a:p>
            <a:pPr marL="177800" indent="-177800" algn="just">
              <a:buNone/>
            </a:pPr>
            <a:r>
              <a:rPr lang="es-DO" altLang="es-DO" sz="2100">
                <a:latin typeface="NovareseITCTT"/>
                <a:cs typeface="Times New Roman" panose="02020603050405020304" pitchFamily="18" charset="0"/>
              </a:rPr>
              <a:t> </a:t>
            </a:r>
            <a:r>
              <a:rPr lang="es-DO" altLang="es-DO" sz="2100" b="1">
                <a:solidFill>
                  <a:srgbClr val="F80000"/>
                </a:solidFill>
                <a:latin typeface="NovareseITCTT"/>
                <a:cs typeface="Times New Roman" panose="02020603050405020304" pitchFamily="18" charset="0"/>
              </a:rPr>
              <a:t>b.</a:t>
            </a:r>
            <a:r>
              <a:rPr lang="es-DO" altLang="es-DO" sz="2100">
                <a:latin typeface="NovareseITCTT"/>
                <a:cs typeface="Times New Roman" panose="02020603050405020304" pitchFamily="18" charset="0"/>
              </a:rPr>
              <a:t> Los i</a:t>
            </a:r>
            <a:r>
              <a:rPr lang="en-US" altLang="es-DO" sz="2100">
                <a:latin typeface="NovareseITCTT"/>
                <a:cs typeface="Times New Roman" panose="02020603050405020304" pitchFamily="18" charset="0"/>
              </a:rPr>
              <a:t>mpuestos </a:t>
            </a:r>
            <a:r>
              <a:rPr lang="es-DO" altLang="es-DO" sz="2100">
                <a:latin typeface="NovareseITCTT"/>
                <a:cs typeface="Times New Roman" panose="02020603050405020304" pitchFamily="18" charset="0"/>
              </a:rPr>
              <a:t>retenidos sobre rentas percibidas con carácter                       de pago a cuenta del ISR (retenciones personas  físicas</a:t>
            </a:r>
            <a:r>
              <a:rPr lang="en-US" altLang="es-DO" sz="2100">
                <a:latin typeface="NovareseITCTT"/>
                <a:cs typeface="Times New Roman" panose="02020603050405020304" pitchFamily="18" charset="0"/>
              </a:rPr>
              <a:t>)</a:t>
            </a:r>
            <a:endParaRPr lang="es-DO" altLang="es-DO" sz="2100">
              <a:latin typeface="NovareseITCTT"/>
              <a:cs typeface="Times New Roman" panose="02020603050405020304" pitchFamily="18" charset="0"/>
            </a:endParaRPr>
          </a:p>
        </p:txBody>
      </p:sp>
      <p:sp>
        <p:nvSpPr>
          <p:cNvPr id="700418" name="Rectangle 2">
            <a:extLst>
              <a:ext uri="{FF2B5EF4-FFF2-40B4-BE49-F238E27FC236}">
                <a16:creationId xmlns:a16="http://schemas.microsoft.com/office/drawing/2014/main" id="{904C132B-E3A7-4B21-B577-542F65342EC9}"/>
              </a:ext>
            </a:extLst>
          </p:cNvPr>
          <p:cNvSpPr>
            <a:spLocks noGrp="1" noChangeArrowheads="1"/>
          </p:cNvSpPr>
          <p:nvPr>
            <p:ph type="title"/>
          </p:nvPr>
        </p:nvSpPr>
        <p:spPr>
          <a:xfrm>
            <a:off x="2286000" y="1905000"/>
            <a:ext cx="7924800" cy="381000"/>
          </a:xfrm>
        </p:spPr>
        <p:txBody>
          <a:bodyPr>
            <a:normAutofit fontScale="90000"/>
          </a:bodyPr>
          <a:lstStyle/>
          <a:p>
            <a:pPr>
              <a:defRPr/>
            </a:pPr>
            <a:r>
              <a:rPr lang="es-DO" sz="2400" u="sng">
                <a:solidFill>
                  <a:srgbClr val="F80000"/>
                </a:solidFill>
                <a:effectLst>
                  <a:outerShdw blurRad="38100" dist="38100" dir="2700000" algn="tl">
                    <a:srgbClr val="C0C0C0"/>
                  </a:outerShdw>
                </a:effectLst>
                <a:cs typeface="Times New Roman" pitchFamily="18" charset="0"/>
              </a:rPr>
              <a:t>Créditos contra el Impuesto Sobre la Renta</a:t>
            </a:r>
            <a:br>
              <a:rPr lang="es-DO" sz="2400" u="sng">
                <a:solidFill>
                  <a:srgbClr val="F80000"/>
                </a:solidFill>
                <a:cs typeface="Times New Roman" pitchFamily="18" charset="0"/>
              </a:rPr>
            </a:br>
            <a:r>
              <a:rPr lang="en-US" sz="2400" u="sng">
                <a:solidFill>
                  <a:srgbClr val="F80000"/>
                </a:solidFill>
                <a:cs typeface="Times New Roman" pitchFamily="18" charset="0"/>
              </a:rPr>
              <a:t>(</a:t>
            </a:r>
            <a:r>
              <a:rPr lang="es-DO" sz="2400">
                <a:solidFill>
                  <a:srgbClr val="F80000"/>
                </a:solidFill>
                <a:cs typeface="Times New Roman" pitchFamily="18" charset="0"/>
              </a:rPr>
              <a:t>Art. 316 </a:t>
            </a:r>
            <a:r>
              <a:rPr lang="en-US" sz="2400">
                <a:solidFill>
                  <a:srgbClr val="F80000"/>
                </a:solidFill>
                <a:cs typeface="Times New Roman" pitchFamily="18" charset="0"/>
              </a:rPr>
              <a:t>Ley 11-92 </a:t>
            </a:r>
            <a:r>
              <a:rPr lang="es-DO" sz="2400">
                <a:solidFill>
                  <a:srgbClr val="F80000"/>
                </a:solidFill>
                <a:cs typeface="Times New Roman" pitchFamily="18" charset="0"/>
              </a:rPr>
              <a:t>y  83 del Reg</a:t>
            </a:r>
            <a:r>
              <a:rPr lang="en-US" sz="2400">
                <a:solidFill>
                  <a:srgbClr val="F80000"/>
                </a:solidFill>
                <a:cs typeface="Times New Roman" pitchFamily="18" charset="0"/>
              </a:rPr>
              <a:t>. 139-98)</a:t>
            </a:r>
            <a:endParaRPr lang="en-US" sz="2400"/>
          </a:p>
        </p:txBody>
      </p:sp>
      <p:sp>
        <p:nvSpPr>
          <p:cNvPr id="700420" name="Rectangle 4">
            <a:extLst>
              <a:ext uri="{FF2B5EF4-FFF2-40B4-BE49-F238E27FC236}">
                <a16:creationId xmlns:a16="http://schemas.microsoft.com/office/drawing/2014/main" id="{859481D7-45AE-4EBF-9F49-28930AD6DA15}"/>
              </a:ext>
            </a:extLst>
          </p:cNvPr>
          <p:cNvSpPr>
            <a:spLocks noChangeArrowheads="1"/>
          </p:cNvSpPr>
          <p:nvPr/>
        </p:nvSpPr>
        <p:spPr bwMode="auto">
          <a:xfrm>
            <a:off x="3921125" y="457200"/>
            <a:ext cx="4643438" cy="641350"/>
          </a:xfrm>
          <a:prstGeom prst="rect">
            <a:avLst/>
          </a:prstGeom>
          <a:noFill/>
          <a:ln w="12700">
            <a:noFill/>
            <a:miter lim="800000"/>
            <a:headEnd type="none" w="sm" len="sm"/>
            <a:tailEnd type="none" w="sm" len="sm"/>
          </a:ln>
          <a:effectLst/>
        </p:spPr>
        <p:txBody>
          <a:bodyPr wrap="none">
            <a:spAutoFit/>
          </a:bodyPr>
          <a:lstStyle/>
          <a:p>
            <a:pPr>
              <a:defRPr/>
            </a:pPr>
            <a:r>
              <a:rPr lang="es-DO" sz="3600" b="1">
                <a:solidFill>
                  <a:srgbClr val="FFFFFF"/>
                </a:solidFill>
                <a:effectLst>
                  <a:outerShdw blurRad="38100" dist="38100" dir="2700000" algn="tl">
                    <a:srgbClr val="C0C0C0"/>
                  </a:outerShdw>
                </a:effectLst>
                <a:latin typeface="Arial Narrow" pitchFamily="34" charset="0"/>
              </a:rPr>
              <a:t>CREDITOS FISCALES (1)</a:t>
            </a:r>
            <a:endParaRPr lang="en-US" sz="3600" b="1">
              <a:solidFill>
                <a:srgbClr val="FFFFFF"/>
              </a:solidFill>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F23397FD-EBAC-4DA6-B978-454922491549}"/>
              </a:ext>
            </a:extLst>
          </p:cNvPr>
          <p:cNvSpPr>
            <a:spLocks noGrp="1" noChangeArrowheads="1"/>
          </p:cNvSpPr>
          <p:nvPr>
            <p:ph idx="1"/>
          </p:nvPr>
        </p:nvSpPr>
        <p:spPr>
          <a:xfrm>
            <a:off x="2209800" y="2057400"/>
            <a:ext cx="7924800" cy="3810000"/>
          </a:xfrm>
        </p:spPr>
        <p:txBody>
          <a:bodyPr>
            <a:normAutofit fontScale="92500" lnSpcReduction="20000"/>
          </a:bodyPr>
          <a:lstStyle/>
          <a:p>
            <a:pPr marL="552450" indent="-552450" algn="just">
              <a:lnSpc>
                <a:spcPct val="95000"/>
              </a:lnSpc>
              <a:buNone/>
            </a:pPr>
            <a:r>
              <a:rPr lang="es-DO" altLang="es-DO" sz="2000" b="1">
                <a:solidFill>
                  <a:srgbClr val="F80000"/>
                </a:solidFill>
                <a:latin typeface="NovareseITCTT"/>
                <a:cs typeface="Times New Roman" panose="02020603050405020304" pitchFamily="18" charset="0"/>
              </a:rPr>
              <a:t>c.</a:t>
            </a:r>
            <a:r>
              <a:rPr lang="en-US" altLang="es-DO" sz="2000" b="1">
                <a:solidFill>
                  <a:srgbClr val="F80000"/>
                </a:solidFill>
                <a:latin typeface="NovareseITCTT"/>
                <a:cs typeface="Times New Roman" panose="02020603050405020304" pitchFamily="18" charset="0"/>
              </a:rPr>
              <a:t>	</a:t>
            </a:r>
            <a:r>
              <a:rPr lang="es-DO" altLang="es-DO" sz="2000">
                <a:latin typeface="NovareseITCTT"/>
                <a:cs typeface="Times New Roman" panose="02020603050405020304" pitchFamily="18" charset="0"/>
              </a:rPr>
              <a:t>Los anticipos de ISR efectivamente pagados del ejercicio fiscal</a:t>
            </a:r>
            <a:r>
              <a:rPr lang="en-US" altLang="es-DO" sz="2000">
                <a:latin typeface="NovareseITCTT"/>
                <a:cs typeface="Times New Roman" panose="02020603050405020304" pitchFamily="18" charset="0"/>
              </a:rPr>
              <a:t>.</a:t>
            </a:r>
            <a:endParaRPr lang="es-DO" altLang="es-DO" sz="2000">
              <a:latin typeface="NovareseITCTT"/>
              <a:cs typeface="Times New Roman" panose="02020603050405020304" pitchFamily="18" charset="0"/>
            </a:endParaRPr>
          </a:p>
          <a:p>
            <a:pPr marL="552450" indent="-552450" algn="just">
              <a:lnSpc>
                <a:spcPct val="95000"/>
              </a:lnSpc>
              <a:buNone/>
            </a:pPr>
            <a:r>
              <a:rPr lang="es-DO" altLang="es-DO" sz="2000">
                <a:latin typeface="NovareseITCTT"/>
                <a:cs typeface="Times New Roman" panose="02020603050405020304" pitchFamily="18" charset="0"/>
              </a:rPr>
              <a:t> </a:t>
            </a:r>
          </a:p>
          <a:p>
            <a:pPr marL="552450" indent="-552450" algn="just">
              <a:lnSpc>
                <a:spcPct val="95000"/>
              </a:lnSpc>
              <a:buNone/>
            </a:pPr>
            <a:r>
              <a:rPr lang="es-DO" altLang="es-DO" sz="2000" b="1">
                <a:solidFill>
                  <a:srgbClr val="F80000"/>
                </a:solidFill>
                <a:latin typeface="NovareseITCTT"/>
                <a:cs typeface="Times New Roman" panose="02020603050405020304" pitchFamily="18" charset="0"/>
              </a:rPr>
              <a:t>d.</a:t>
            </a:r>
            <a:r>
              <a:rPr lang="en-US" altLang="es-DO" sz="2000" b="1">
                <a:solidFill>
                  <a:srgbClr val="F80000"/>
                </a:solidFill>
                <a:latin typeface="NovareseITCTT"/>
                <a:cs typeface="Times New Roman" panose="02020603050405020304" pitchFamily="18" charset="0"/>
              </a:rPr>
              <a:t> 	</a:t>
            </a:r>
            <a:r>
              <a:rPr lang="es-DO" altLang="es-DO" sz="2000">
                <a:latin typeface="NovareseITCTT"/>
                <a:cs typeface="Times New Roman" panose="02020603050405020304" pitchFamily="18" charset="0"/>
              </a:rPr>
              <a:t>Los saldos a favor por pagos excesivos</a:t>
            </a:r>
            <a:r>
              <a:rPr lang="en-US" altLang="es-DO" sz="2000">
                <a:latin typeface="NovareseITCTT"/>
                <a:cs typeface="Times New Roman" panose="02020603050405020304" pitchFamily="18" charset="0"/>
              </a:rPr>
              <a:t> sobre los impuestos</a:t>
            </a:r>
            <a:r>
              <a:rPr lang="es-DO" altLang="es-DO" sz="2000">
                <a:latin typeface="NovareseITCTT"/>
                <a:cs typeface="Times New Roman" panose="02020603050405020304" pitchFamily="18" charset="0"/>
              </a:rPr>
              <a:t>.</a:t>
            </a:r>
          </a:p>
          <a:p>
            <a:pPr marL="552450" indent="-552450" algn="just">
              <a:lnSpc>
                <a:spcPct val="95000"/>
              </a:lnSpc>
              <a:buNone/>
            </a:pPr>
            <a:r>
              <a:rPr lang="es-DO" altLang="es-DO" sz="2000">
                <a:latin typeface="NovareseITCTT"/>
                <a:cs typeface="Times New Roman" panose="02020603050405020304" pitchFamily="18" charset="0"/>
              </a:rPr>
              <a:t> </a:t>
            </a:r>
          </a:p>
          <a:p>
            <a:pPr marL="552450" indent="-552450" algn="just">
              <a:lnSpc>
                <a:spcPct val="95000"/>
              </a:lnSpc>
              <a:buNone/>
            </a:pPr>
            <a:r>
              <a:rPr lang="es-DO" altLang="es-DO" sz="2000" b="1">
                <a:solidFill>
                  <a:srgbClr val="F80000"/>
                </a:solidFill>
                <a:latin typeface="NovareseITCTT"/>
                <a:cs typeface="Times New Roman" panose="02020603050405020304" pitchFamily="18" charset="0"/>
              </a:rPr>
              <a:t>e.</a:t>
            </a:r>
            <a:r>
              <a:rPr lang="en-US" altLang="es-DO" sz="2000" b="1">
                <a:solidFill>
                  <a:srgbClr val="F80000"/>
                </a:solidFill>
                <a:latin typeface="NovareseITCTT"/>
                <a:cs typeface="Times New Roman" panose="02020603050405020304" pitchFamily="18" charset="0"/>
              </a:rPr>
              <a:t>	</a:t>
            </a:r>
            <a:r>
              <a:rPr lang="es-DO" altLang="es-DO" sz="2000">
                <a:latin typeface="NovareseITCTT"/>
                <a:cs typeface="Times New Roman" panose="02020603050405020304" pitchFamily="18" charset="0"/>
              </a:rPr>
              <a:t>Las sumas retenidas por concepto de distribución</a:t>
            </a:r>
            <a:r>
              <a:rPr lang="en-US" altLang="es-DO" sz="2000">
                <a:latin typeface="NovareseITCTT"/>
                <a:cs typeface="Times New Roman" panose="02020603050405020304" pitchFamily="18" charset="0"/>
              </a:rPr>
              <a:t> </a:t>
            </a:r>
            <a:r>
              <a:rPr lang="es-DO" altLang="es-DO" sz="2000">
                <a:latin typeface="NovareseITCTT"/>
                <a:cs typeface="Times New Roman" panose="02020603050405020304" pitchFamily="18" charset="0"/>
              </a:rPr>
              <a:t>de </a:t>
            </a:r>
            <a:r>
              <a:rPr lang="en-US" altLang="es-DO" sz="2000">
                <a:latin typeface="NovareseITCTT"/>
                <a:cs typeface="Times New Roman" panose="02020603050405020304" pitchFamily="18" charset="0"/>
              </a:rPr>
              <a:t>dividendos   </a:t>
            </a:r>
            <a:r>
              <a:rPr lang="es-DO" altLang="es-DO" sz="2000">
                <a:latin typeface="NovareseITCTT"/>
                <a:cs typeface="Times New Roman" panose="02020603050405020304" pitchFamily="18" charset="0"/>
              </a:rPr>
              <a:t>en efectivo</a:t>
            </a:r>
            <a:r>
              <a:rPr lang="en-US" altLang="es-DO" sz="2000">
                <a:latin typeface="NovareseITCTT"/>
                <a:cs typeface="Times New Roman" panose="02020603050405020304" pitchFamily="18" charset="0"/>
              </a:rPr>
              <a:t>, siempre que el valor  distribuido haya pagado el 	impuesto correspondiente (</a:t>
            </a:r>
            <a:r>
              <a:rPr lang="es-DO" altLang="es-DO" sz="2000">
                <a:latin typeface="NovareseITCTT"/>
                <a:cs typeface="Times New Roman" panose="02020603050405020304" pitchFamily="18" charset="0"/>
              </a:rPr>
              <a:t>A</a:t>
            </a:r>
            <a:r>
              <a:rPr lang="en-US" altLang="es-DO" sz="2000">
                <a:latin typeface="NovareseITCTT"/>
                <a:cs typeface="Times New Roman" panose="02020603050405020304" pitchFamily="18" charset="0"/>
              </a:rPr>
              <a:t>rt.7 Ley 288-04)</a:t>
            </a:r>
            <a:r>
              <a:rPr lang="es-DO" altLang="es-DO" sz="2000">
                <a:latin typeface="NovareseITCTT"/>
                <a:cs typeface="Times New Roman" panose="02020603050405020304" pitchFamily="18" charset="0"/>
              </a:rPr>
              <a:t>.</a:t>
            </a:r>
            <a:endParaRPr lang="en-US" altLang="es-DO" sz="2000">
              <a:latin typeface="NovareseITCTT"/>
              <a:cs typeface="Times New Roman" panose="02020603050405020304" pitchFamily="18" charset="0"/>
            </a:endParaRPr>
          </a:p>
          <a:p>
            <a:pPr marL="552450" indent="-552450" algn="just">
              <a:lnSpc>
                <a:spcPct val="95000"/>
              </a:lnSpc>
              <a:buNone/>
            </a:pPr>
            <a:endParaRPr lang="en-US" altLang="es-DO" sz="2000" b="1">
              <a:latin typeface="NovareseITCTT"/>
              <a:cs typeface="Times New Roman" panose="02020603050405020304" pitchFamily="18" charset="0"/>
            </a:endParaRPr>
          </a:p>
          <a:p>
            <a:pPr marL="552450" indent="-552450" algn="just">
              <a:lnSpc>
                <a:spcPct val="95000"/>
              </a:lnSpc>
              <a:buNone/>
            </a:pPr>
            <a:r>
              <a:rPr lang="en-US" altLang="es-DO" sz="2000" b="1">
                <a:solidFill>
                  <a:srgbClr val="F80000"/>
                </a:solidFill>
                <a:latin typeface="NovareseITCTT"/>
                <a:cs typeface="Times New Roman" panose="02020603050405020304" pitchFamily="18" charset="0"/>
              </a:rPr>
              <a:t>f.</a:t>
            </a:r>
            <a:r>
              <a:rPr lang="en-US" altLang="es-DO" sz="2000">
                <a:latin typeface="NovareseITCTT"/>
                <a:cs typeface="Times New Roman" panose="02020603050405020304" pitchFamily="18" charset="0"/>
              </a:rPr>
              <a:t>	Retenciones del 5% Entidades del Estado.</a:t>
            </a:r>
          </a:p>
          <a:p>
            <a:pPr marL="552450" indent="-552450" algn="just">
              <a:lnSpc>
                <a:spcPct val="95000"/>
              </a:lnSpc>
            </a:pPr>
            <a:endParaRPr lang="en-US" altLang="es-DO" sz="2000">
              <a:latin typeface="NovareseITCTT"/>
              <a:cs typeface="Times New Roman" panose="02020603050405020304" pitchFamily="18" charset="0"/>
            </a:endParaRPr>
          </a:p>
          <a:p>
            <a:pPr marL="552450" indent="-552450" algn="just">
              <a:lnSpc>
                <a:spcPct val="95000"/>
              </a:lnSpc>
              <a:buNone/>
            </a:pPr>
            <a:r>
              <a:rPr lang="en-US" altLang="es-DO" sz="2000" b="1">
                <a:solidFill>
                  <a:srgbClr val="F80000"/>
                </a:solidFill>
                <a:latin typeface="NovareseITCTT"/>
                <a:cs typeface="Times New Roman" panose="02020603050405020304" pitchFamily="18" charset="0"/>
              </a:rPr>
              <a:t>g.</a:t>
            </a:r>
            <a:r>
              <a:rPr lang="en-US" altLang="es-DO" sz="2000">
                <a:latin typeface="NovareseITCTT"/>
                <a:cs typeface="Times New Roman" panose="02020603050405020304" pitchFamily="18" charset="0"/>
              </a:rPr>
              <a:t>	Otros pagos autorizados por la DGII.</a:t>
            </a:r>
            <a:endParaRPr lang="es-DO" altLang="es-DO" sz="2000">
              <a:latin typeface="NovareseITCTT"/>
              <a:cs typeface="Times New Roman" panose="02020603050405020304" pitchFamily="18" charset="0"/>
            </a:endParaRPr>
          </a:p>
          <a:p>
            <a:pPr marL="552450" indent="-552450">
              <a:buNone/>
            </a:pPr>
            <a:endParaRPr lang="en-US" altLang="es-DO" sz="2000">
              <a:latin typeface="NovareseITCTT"/>
            </a:endParaRPr>
          </a:p>
        </p:txBody>
      </p:sp>
      <p:sp>
        <p:nvSpPr>
          <p:cNvPr id="702467" name="Rectangle 3">
            <a:extLst>
              <a:ext uri="{FF2B5EF4-FFF2-40B4-BE49-F238E27FC236}">
                <a16:creationId xmlns:a16="http://schemas.microsoft.com/office/drawing/2014/main" id="{632A4E2F-D62D-4C9B-9FA7-2B7ADE6D092F}"/>
              </a:ext>
            </a:extLst>
          </p:cNvPr>
          <p:cNvSpPr>
            <a:spLocks noChangeArrowheads="1"/>
          </p:cNvSpPr>
          <p:nvPr/>
        </p:nvSpPr>
        <p:spPr bwMode="auto">
          <a:xfrm>
            <a:off x="3921126" y="457200"/>
            <a:ext cx="4748213" cy="641350"/>
          </a:xfrm>
          <a:prstGeom prst="rect">
            <a:avLst/>
          </a:prstGeom>
          <a:noFill/>
          <a:ln w="12700">
            <a:noFill/>
            <a:miter lim="800000"/>
            <a:headEnd type="none" w="sm" len="sm"/>
            <a:tailEnd type="none" w="sm" len="sm"/>
          </a:ln>
          <a:effectLst/>
        </p:spPr>
        <p:txBody>
          <a:bodyPr wrap="none">
            <a:spAutoFit/>
          </a:bodyPr>
          <a:lstStyle/>
          <a:p>
            <a:pPr>
              <a:defRPr/>
            </a:pPr>
            <a:r>
              <a:rPr lang="es-DO" sz="3600" b="1">
                <a:solidFill>
                  <a:srgbClr val="FFFFFF"/>
                </a:solidFill>
                <a:effectLst>
                  <a:outerShdw blurRad="38100" dist="38100" dir="2700000" algn="tl">
                    <a:srgbClr val="C0C0C0"/>
                  </a:outerShdw>
                </a:effectLst>
                <a:latin typeface="Arial Narrow" pitchFamily="34" charset="0"/>
              </a:rPr>
              <a:t>CREDITOS FISCALES  (2)</a:t>
            </a:r>
            <a:endParaRPr lang="en-US" sz="3600" b="1">
              <a:solidFill>
                <a:srgbClr val="FFFFFF"/>
              </a:solidFill>
              <a:effectLst>
                <a:outerShdw blurRad="38100" dist="38100" dir="2700000" algn="tl">
                  <a:srgbClr val="C0C0C0"/>
                </a:outerShdw>
              </a:effectLst>
              <a:latin typeface="Arial Narrow" pitchFamily="34" charset="0"/>
            </a:endParaRPr>
          </a:p>
        </p:txBody>
      </p:sp>
    </p:spTree>
  </p:cSld>
  <p:clrMapOvr>
    <a:masterClrMapping/>
  </p:clrMapOvr>
  <p:transition spd="slow"/>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3">
            <a:extLst>
              <a:ext uri="{FF2B5EF4-FFF2-40B4-BE49-F238E27FC236}">
                <a16:creationId xmlns:a16="http://schemas.microsoft.com/office/drawing/2014/main" id="{99D37E6D-6A15-47A7-9C45-0187A00C8744}"/>
              </a:ext>
            </a:extLst>
          </p:cNvPr>
          <p:cNvSpPr>
            <a:spLocks noGrp="1" noChangeArrowheads="1"/>
          </p:cNvSpPr>
          <p:nvPr>
            <p:ph idx="1"/>
          </p:nvPr>
        </p:nvSpPr>
        <p:spPr>
          <a:xfrm>
            <a:off x="2133600" y="1905000"/>
            <a:ext cx="7848600" cy="4343400"/>
          </a:xfrm>
        </p:spPr>
        <p:txBody>
          <a:bodyPr>
            <a:normAutofit lnSpcReduction="10000"/>
          </a:bodyPr>
          <a:lstStyle/>
          <a:p>
            <a:pPr algn="just">
              <a:lnSpc>
                <a:spcPct val="80000"/>
              </a:lnSpc>
              <a:buFontTx/>
              <a:buNone/>
            </a:pPr>
            <a:endParaRPr lang="es-DO" altLang="es-DO" sz="1900">
              <a:solidFill>
                <a:srgbClr val="FF0000"/>
              </a:solidFill>
            </a:endParaRPr>
          </a:p>
          <a:p>
            <a:pPr algn="just">
              <a:lnSpc>
                <a:spcPct val="80000"/>
              </a:lnSpc>
              <a:buFontTx/>
              <a:buNone/>
            </a:pPr>
            <a:r>
              <a:rPr lang="es-DO" altLang="es-DO" sz="1900" b="1">
                <a:solidFill>
                  <a:srgbClr val="000008"/>
                </a:solidFill>
              </a:rPr>
              <a:t>Inflación</a:t>
            </a:r>
            <a:endParaRPr lang="es-DO" altLang="es-DO" sz="1900">
              <a:solidFill>
                <a:srgbClr val="000008"/>
              </a:solidFill>
            </a:endParaRPr>
          </a:p>
          <a:p>
            <a:pPr algn="just">
              <a:lnSpc>
                <a:spcPct val="80000"/>
              </a:lnSpc>
              <a:buFontTx/>
              <a:buNone/>
            </a:pPr>
            <a:r>
              <a:rPr lang="es-DO" altLang="es-DO" sz="1900"/>
              <a:t>     Se define como inflación, al proceso sostenido de pérdida de poder adquisitivo de la moneda. </a:t>
            </a:r>
          </a:p>
          <a:p>
            <a:pPr algn="just">
              <a:lnSpc>
                <a:spcPct val="80000"/>
              </a:lnSpc>
              <a:buFontTx/>
              <a:buNone/>
            </a:pPr>
            <a:endParaRPr lang="es-DO" altLang="es-DO" sz="1900"/>
          </a:p>
          <a:p>
            <a:pPr algn="just">
              <a:lnSpc>
                <a:spcPct val="80000"/>
              </a:lnSpc>
              <a:buFontTx/>
              <a:buNone/>
            </a:pPr>
            <a:r>
              <a:rPr lang="es-DO" altLang="es-DO" sz="1900" b="1">
                <a:solidFill>
                  <a:srgbClr val="000008"/>
                </a:solidFill>
              </a:rPr>
              <a:t>Partidas Monetarias</a:t>
            </a:r>
            <a:endParaRPr lang="es-DO" altLang="es-DO" sz="1900">
              <a:solidFill>
                <a:srgbClr val="000008"/>
              </a:solidFill>
            </a:endParaRPr>
          </a:p>
          <a:p>
            <a:pPr algn="just">
              <a:lnSpc>
                <a:spcPct val="80000"/>
              </a:lnSpc>
              <a:buFontTx/>
              <a:buNone/>
            </a:pPr>
            <a:r>
              <a:rPr lang="es-DO" altLang="es-DO" sz="1900"/>
              <a:t>     Son aquellas que por su naturaleza, por ley o por contrato representan una suma fija de dinero. Se caracterizan porque pierden valor en el proceso inflacionario y no requieren ajustes.</a:t>
            </a:r>
          </a:p>
          <a:p>
            <a:pPr algn="just">
              <a:lnSpc>
                <a:spcPct val="80000"/>
              </a:lnSpc>
              <a:buFontTx/>
              <a:buNone/>
            </a:pPr>
            <a:endParaRPr lang="es-DO" altLang="es-DO" sz="1900"/>
          </a:p>
          <a:p>
            <a:pPr algn="just">
              <a:lnSpc>
                <a:spcPct val="80000"/>
              </a:lnSpc>
              <a:buFontTx/>
              <a:buNone/>
            </a:pPr>
            <a:r>
              <a:rPr lang="es-ES" altLang="es-DO" sz="1900" b="1">
                <a:solidFill>
                  <a:srgbClr val="000008"/>
                </a:solidFill>
              </a:rPr>
              <a:t>Partidas No Monetarias</a:t>
            </a:r>
          </a:p>
          <a:p>
            <a:pPr algn="just">
              <a:lnSpc>
                <a:spcPct val="80000"/>
              </a:lnSpc>
              <a:buFontTx/>
              <a:buNone/>
            </a:pPr>
            <a:r>
              <a:rPr lang="es-ES" altLang="es-DO" sz="1900"/>
              <a:t>     Son aquellas que aumentan de valor con relación al signo monetario en el proceso inflacionario y requieren ajustes para indicar su valor a la fecha en que se presentan los estados financieros.</a:t>
            </a:r>
          </a:p>
          <a:p>
            <a:pPr algn="just">
              <a:lnSpc>
                <a:spcPct val="80000"/>
              </a:lnSpc>
              <a:buFontTx/>
              <a:buNone/>
            </a:pPr>
            <a:endParaRPr lang="es-DO" altLang="es-DO" sz="1900"/>
          </a:p>
        </p:txBody>
      </p:sp>
      <p:sp>
        <p:nvSpPr>
          <p:cNvPr id="91138" name="Rectangle 2">
            <a:extLst>
              <a:ext uri="{FF2B5EF4-FFF2-40B4-BE49-F238E27FC236}">
                <a16:creationId xmlns:a16="http://schemas.microsoft.com/office/drawing/2014/main" id="{47249C32-C7E6-40A4-8FA2-71A0AD4CC1DC}"/>
              </a:ext>
            </a:extLst>
          </p:cNvPr>
          <p:cNvSpPr>
            <a:spLocks noGrp="1" noChangeArrowheads="1"/>
          </p:cNvSpPr>
          <p:nvPr>
            <p:ph type="title"/>
          </p:nvPr>
        </p:nvSpPr>
        <p:spPr>
          <a:xfrm>
            <a:off x="1981200" y="228600"/>
            <a:ext cx="8382000" cy="1143000"/>
          </a:xfrm>
        </p:spPr>
        <p:txBody>
          <a:bodyPr>
            <a:normAutofit/>
          </a:bodyPr>
          <a:lstStyle/>
          <a:p>
            <a:pPr>
              <a:defRPr/>
            </a:pPr>
            <a:r>
              <a:rPr lang="es-DO" altLang="es-DO"/>
              <a:t>Ajuste por Inflación según Decreto 1520-04</a:t>
            </a:r>
          </a:p>
        </p:txBody>
      </p:sp>
      <p:pic>
        <p:nvPicPr>
          <p:cNvPr id="102404" name="Picture 4">
            <a:extLst>
              <a:ext uri="{FF2B5EF4-FFF2-40B4-BE49-F238E27FC236}">
                <a16:creationId xmlns:a16="http://schemas.microsoft.com/office/drawing/2014/main" id="{FCC2C21D-BDF9-467B-AC65-C2BD1A2FFD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069014"/>
            <a:ext cx="838200"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057C0FCF-EAD0-4984-82C9-5EBD07332416}"/>
              </a:ext>
            </a:extLst>
          </p:cNvPr>
          <p:cNvSpPr>
            <a:spLocks noGrp="1" noChangeArrowheads="1"/>
          </p:cNvSpPr>
          <p:nvPr>
            <p:ph idx="1"/>
          </p:nvPr>
        </p:nvSpPr>
        <p:spPr>
          <a:xfrm>
            <a:off x="2286000" y="1905000"/>
            <a:ext cx="7772400" cy="4648200"/>
          </a:xfrm>
        </p:spPr>
        <p:txBody>
          <a:bodyPr/>
          <a:lstStyle/>
          <a:p>
            <a:pPr algn="just">
              <a:lnSpc>
                <a:spcPct val="80000"/>
              </a:lnSpc>
              <a:buFontTx/>
              <a:buNone/>
            </a:pPr>
            <a:r>
              <a:rPr lang="es-DO" altLang="es-DO" sz="1900" b="1">
                <a:solidFill>
                  <a:srgbClr val="000008"/>
                </a:solidFill>
              </a:rPr>
              <a:t>Ajuste por Inflación</a:t>
            </a:r>
            <a:endParaRPr lang="es-DO" altLang="es-DO" sz="1900">
              <a:solidFill>
                <a:srgbClr val="000008"/>
              </a:solidFill>
            </a:endParaRPr>
          </a:p>
          <a:p>
            <a:pPr algn="just">
              <a:lnSpc>
                <a:spcPct val="80000"/>
              </a:lnSpc>
              <a:buFontTx/>
              <a:buNone/>
            </a:pPr>
            <a:r>
              <a:rPr lang="es-DO" altLang="es-DO" sz="1900"/>
              <a:t>     Es la corrección que se debe realizar a las partidas no monetarias con la finalidad de actualizar su valor a la fecha de cierre del ejercicio fiscal.</a:t>
            </a:r>
          </a:p>
          <a:p>
            <a:pPr algn="just">
              <a:lnSpc>
                <a:spcPct val="80000"/>
              </a:lnSpc>
              <a:buFontTx/>
              <a:buNone/>
            </a:pPr>
            <a:endParaRPr lang="es-DO" altLang="es-DO" sz="1900"/>
          </a:p>
          <a:p>
            <a:pPr algn="just">
              <a:lnSpc>
                <a:spcPct val="80000"/>
              </a:lnSpc>
              <a:buFontTx/>
              <a:buNone/>
            </a:pPr>
            <a:r>
              <a:rPr lang="es-DO" altLang="es-DO" sz="1900" b="1">
                <a:solidFill>
                  <a:srgbClr val="000008"/>
                </a:solidFill>
              </a:rPr>
              <a:t>Información Complementaria de los Ajustes por Inflación</a:t>
            </a:r>
            <a:endParaRPr lang="es-DO" altLang="es-DO" sz="1900">
              <a:solidFill>
                <a:srgbClr val="000008"/>
              </a:solidFill>
            </a:endParaRPr>
          </a:p>
          <a:p>
            <a:pPr algn="just">
              <a:lnSpc>
                <a:spcPct val="80000"/>
              </a:lnSpc>
              <a:buFontTx/>
              <a:buNone/>
            </a:pPr>
            <a:r>
              <a:rPr lang="es-DO" altLang="es-DO" sz="1900"/>
              <a:t>     Los ajustes por inflación no deberán afectar los registros contables de las empresas. Para estos fines los contribuyentes deberán anexar conjuntamente con su declaración jurada del Impuesto Sobre la Renta, los cálculos mediante los cuales se determinaron los ajustes por inflación.</a:t>
            </a:r>
          </a:p>
          <a:p>
            <a:pPr algn="just">
              <a:lnSpc>
                <a:spcPct val="80000"/>
              </a:lnSpc>
              <a:buFontTx/>
              <a:buNone/>
            </a:pPr>
            <a:endParaRPr lang="es-DO" altLang="es-DO" sz="1900"/>
          </a:p>
          <a:p>
            <a:pPr algn="just">
              <a:lnSpc>
                <a:spcPct val="80000"/>
              </a:lnSpc>
              <a:buFontTx/>
              <a:buNone/>
            </a:pPr>
            <a:r>
              <a:rPr lang="es-DO" altLang="es-DO" sz="1900" b="1">
                <a:solidFill>
                  <a:srgbClr val="000008"/>
                </a:solidFill>
              </a:rPr>
              <a:t>De la Cuenta Resultado por Inflación</a:t>
            </a:r>
            <a:endParaRPr lang="es-DO" altLang="es-DO" sz="1900">
              <a:solidFill>
                <a:srgbClr val="000008"/>
              </a:solidFill>
            </a:endParaRPr>
          </a:p>
          <a:p>
            <a:pPr algn="just">
              <a:lnSpc>
                <a:spcPct val="80000"/>
              </a:lnSpc>
              <a:buFontTx/>
              <a:buNone/>
            </a:pPr>
            <a:r>
              <a:rPr lang="es-DO" altLang="es-DO" sz="1900"/>
              <a:t>     La contrapartida de los ajustes realizados se llevarán a una cuenta de patrimonio dentro del Balance General titulada Resultado por Inflación.</a:t>
            </a:r>
          </a:p>
          <a:p>
            <a:pPr>
              <a:lnSpc>
                <a:spcPct val="80000"/>
              </a:lnSpc>
            </a:pPr>
            <a:endParaRPr lang="es-DO" altLang="es-DO" sz="1900"/>
          </a:p>
        </p:txBody>
      </p:sp>
      <p:sp>
        <p:nvSpPr>
          <p:cNvPr id="103427" name="Rectangle 3">
            <a:extLst>
              <a:ext uri="{FF2B5EF4-FFF2-40B4-BE49-F238E27FC236}">
                <a16:creationId xmlns:a16="http://schemas.microsoft.com/office/drawing/2014/main" id="{E4008F65-0DF7-460A-8107-F472CACAA77F}"/>
              </a:ext>
            </a:extLst>
          </p:cNvPr>
          <p:cNvSpPr>
            <a:spLocks noChangeArrowheads="1"/>
          </p:cNvSpPr>
          <p:nvPr/>
        </p:nvSpPr>
        <p:spPr bwMode="auto">
          <a:xfrm>
            <a:off x="1981200" y="547688"/>
            <a:ext cx="83820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a:r>
              <a:rPr lang="es-DO" altLang="es-DO" sz="2800" b="1">
                <a:solidFill>
                  <a:srgbClr val="FFFFFF"/>
                </a:solidFill>
              </a:rPr>
              <a:t>Ajuste por Inflación según Decreto 1520-04</a:t>
            </a:r>
            <a:endParaRPr lang="en-US" altLang="es-DO" sz="2400" b="1">
              <a:solidFill>
                <a:srgbClr val="FFFFFF"/>
              </a:solidFill>
              <a:latin typeface="Times New Roman" panose="02020603050405020304" pitchFamily="18" charset="0"/>
            </a:endParaRPr>
          </a:p>
        </p:txBody>
      </p:sp>
      <p:pic>
        <p:nvPicPr>
          <p:cNvPr id="103428" name="Picture 4">
            <a:extLst>
              <a:ext uri="{FF2B5EF4-FFF2-40B4-BE49-F238E27FC236}">
                <a16:creationId xmlns:a16="http://schemas.microsoft.com/office/drawing/2014/main" id="{7D322D60-C80A-4447-9C2D-2AB7C9B0A9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069014"/>
            <a:ext cx="838200"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B1D78595-801D-41AA-9AC3-24E00B6D6F85}"/>
              </a:ext>
            </a:extLst>
          </p:cNvPr>
          <p:cNvSpPr>
            <a:spLocks noGrp="1" noChangeArrowheads="1"/>
          </p:cNvSpPr>
          <p:nvPr>
            <p:ph idx="1"/>
          </p:nvPr>
        </p:nvSpPr>
        <p:spPr>
          <a:xfrm>
            <a:off x="1905001" y="765175"/>
            <a:ext cx="8367713" cy="5759450"/>
          </a:xfrm>
        </p:spPr>
        <p:txBody>
          <a:bodyPr/>
          <a:lstStyle/>
          <a:p>
            <a:pPr algn="just">
              <a:lnSpc>
                <a:spcPct val="80000"/>
              </a:lnSpc>
              <a:buFontTx/>
              <a:buNone/>
            </a:pPr>
            <a:r>
              <a:rPr lang="es-DO" altLang="es-DO" sz="1500" b="1">
                <a:solidFill>
                  <a:srgbClr val="000008"/>
                </a:solidFill>
              </a:rPr>
              <a:t>No Modificación de la Cuenta Resultado por Inflación</a:t>
            </a:r>
            <a:endParaRPr lang="es-DO" altLang="es-DO" sz="1500">
              <a:solidFill>
                <a:srgbClr val="000008"/>
              </a:solidFill>
            </a:endParaRPr>
          </a:p>
          <a:p>
            <a:pPr algn="just">
              <a:lnSpc>
                <a:spcPct val="80000"/>
              </a:lnSpc>
              <a:buFontTx/>
              <a:buNone/>
            </a:pPr>
            <a:r>
              <a:rPr lang="es-DO" altLang="es-DO" sz="1500"/>
              <a:t>      La cuenta Resultado por Inflación no deberá ser objeto de modificación en el transcurso del año. Tampoco podrá ser objeto de capitalización ni de distribución de dividendos. Cualquier reducción del balance de dicha cuenta que no sea el resultado de los ajustes realizados al finalizar el ejercicio fiscal, determinará el surgimiento del hecho generador del impuesto en el ejercicio que se materialice tal reducción.</a:t>
            </a:r>
          </a:p>
          <a:p>
            <a:pPr algn="just">
              <a:lnSpc>
                <a:spcPct val="80000"/>
              </a:lnSpc>
              <a:buFontTx/>
              <a:buNone/>
            </a:pPr>
            <a:r>
              <a:rPr lang="es-DO" altLang="es-DO" sz="1500" b="1">
                <a:solidFill>
                  <a:srgbClr val="000008"/>
                </a:solidFill>
              </a:rPr>
              <a:t>Patrimonio fiscal:</a:t>
            </a:r>
            <a:endParaRPr lang="es-DO" altLang="es-DO" sz="1500">
              <a:solidFill>
                <a:srgbClr val="000008"/>
              </a:solidFill>
            </a:endParaRPr>
          </a:p>
          <a:p>
            <a:pPr algn="just">
              <a:lnSpc>
                <a:spcPct val="80000"/>
              </a:lnSpc>
              <a:buFontTx/>
              <a:buNone/>
            </a:pPr>
            <a:r>
              <a:rPr lang="es-DO" altLang="es-DO" sz="1500"/>
              <a:t>       La participación neta en el capital de un negocio se determina estableciendo la diferencia entre el total de activos monetarios y no monetarios de ese negocio y el total de pasivos monetarios y no monetarios de ese mismo negocio, es que ahora se conoce como Patrimonio Fiscal.</a:t>
            </a:r>
          </a:p>
          <a:p>
            <a:pPr algn="just">
              <a:lnSpc>
                <a:spcPct val="80000"/>
              </a:lnSpc>
              <a:buFontTx/>
              <a:buNone/>
            </a:pPr>
            <a:r>
              <a:rPr lang="es-DO" altLang="es-DO" sz="1500"/>
              <a:t>      Anteriormente el ajuste por inflación se aplicaba a las partidas no monetarias tales como los inventarios de mercancías, los activos de las categorías uno, dos y tres, independientemente de los saldos que reflejaran dichas cuentas al cierre del ejercicio, con la entrada en vigencia del Decreto 1520-04 que modificó el Reglamento 139-98, se siguen ajustando las mismas partidas, solo que ahora se establece como límite para efectuar dichos ajustes, el saldo al cierre del ejercicio de lo que ahora se denomina patrimonio fiscal.</a:t>
            </a:r>
          </a:p>
          <a:p>
            <a:pPr algn="just">
              <a:lnSpc>
                <a:spcPct val="80000"/>
              </a:lnSpc>
              <a:buFontTx/>
              <a:buNone/>
            </a:pPr>
            <a:r>
              <a:rPr lang="es-DO" altLang="es-DO" sz="1500"/>
              <a:t>       Lo anterior supone que si el patrimonio fiscal es negativo no procede el ajuste por inflación, tampoco procede el ajuste cuando no existen partidas no monetarias.</a:t>
            </a:r>
          </a:p>
          <a:p>
            <a:pPr algn="just">
              <a:lnSpc>
                <a:spcPct val="80000"/>
              </a:lnSpc>
              <a:buFontTx/>
              <a:buNone/>
            </a:pPr>
            <a:r>
              <a:rPr lang="es-DO" altLang="es-DO" sz="1500"/>
              <a:t>       Cuando el patrimonio fiscal sea mayor a las partidas no monetarias el ajuste por inflación deberá efectuarse en base a los balances que arrojen dichas partidas al cierre del ejercicio, es decir que no se podrá aprovechar el saldo total que represente el patrimonio fiscal al cierre del ejercicio.</a:t>
            </a:r>
          </a:p>
          <a:p>
            <a:pPr algn="just">
              <a:lnSpc>
                <a:spcPct val="80000"/>
              </a:lnSpc>
              <a:buFontTx/>
              <a:buNone/>
            </a:pPr>
            <a:r>
              <a:rPr lang="es-DO" altLang="es-DO" sz="1500"/>
              <a:t>       Cuando el patrimonio fiscal sea menor a las partidas no monetarias, el ajuste por inflación deberá aplicarse de manera proporcional y solo hasta el límite de dicho patrimonio fiscal.</a:t>
            </a:r>
          </a:p>
          <a:p>
            <a:pPr>
              <a:lnSpc>
                <a:spcPct val="80000"/>
              </a:lnSpc>
            </a:pPr>
            <a:endParaRPr lang="es-DO" altLang="es-DO" sz="1500"/>
          </a:p>
          <a:p>
            <a:pPr>
              <a:lnSpc>
                <a:spcPct val="80000"/>
              </a:lnSpc>
            </a:pPr>
            <a:endParaRPr lang="es-DO" altLang="es-DO" sz="1500"/>
          </a:p>
        </p:txBody>
      </p:sp>
      <p:pic>
        <p:nvPicPr>
          <p:cNvPr id="104451" name="Picture 3">
            <a:extLst>
              <a:ext uri="{FF2B5EF4-FFF2-40B4-BE49-F238E27FC236}">
                <a16:creationId xmlns:a16="http://schemas.microsoft.com/office/drawing/2014/main" id="{3CF955E4-43BC-40D0-8036-B85E6A1238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211888"/>
            <a:ext cx="685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2" name="Rectangle 4">
            <a:extLst>
              <a:ext uri="{FF2B5EF4-FFF2-40B4-BE49-F238E27FC236}">
                <a16:creationId xmlns:a16="http://schemas.microsoft.com/office/drawing/2014/main" id="{163825D4-AC91-44A6-A1FE-DF1764427CF9}"/>
              </a:ext>
            </a:extLst>
          </p:cNvPr>
          <p:cNvSpPr>
            <a:spLocks noChangeArrowheads="1"/>
          </p:cNvSpPr>
          <p:nvPr/>
        </p:nvSpPr>
        <p:spPr bwMode="auto">
          <a:xfrm>
            <a:off x="1992313" y="260351"/>
            <a:ext cx="8382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r>
              <a:rPr lang="es-DO" altLang="es-DO" sz="2800" b="1"/>
              <a:t>Ajuste por Inflación según Decreto 1520-04</a:t>
            </a:r>
            <a:endParaRPr lang="en-US" altLang="es-DO" sz="2400" b="1">
              <a:latin typeface="Times New Roman" panose="02020603050405020304" pitchFamily="18" charset="0"/>
            </a:endParaRPr>
          </a:p>
        </p:txBody>
      </p:sp>
    </p:spTree>
  </p:cSld>
  <p:clrMapOvr>
    <a:masterClrMapping/>
  </p:clrMapOvr>
  <p:transition spd="slow"/>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F1E98D66-3C26-4E75-844A-B3FDA36218BA}"/>
              </a:ext>
            </a:extLst>
          </p:cNvPr>
          <p:cNvSpPr>
            <a:spLocks noGrp="1" noChangeArrowheads="1"/>
          </p:cNvSpPr>
          <p:nvPr>
            <p:ph idx="1"/>
          </p:nvPr>
        </p:nvSpPr>
        <p:spPr>
          <a:xfrm>
            <a:off x="2209801" y="2057400"/>
            <a:ext cx="7472363" cy="3417888"/>
          </a:xfrm>
        </p:spPr>
        <p:txBody>
          <a:bodyPr>
            <a:normAutofit/>
          </a:bodyPr>
          <a:lstStyle/>
          <a:p>
            <a:pPr marL="365760" indent="-256032" algn="ctr">
              <a:buNone/>
              <a:defRPr/>
            </a:pPr>
            <a:r>
              <a:rPr lang="es-DO" altLang="es-DO" sz="2000"/>
              <a:t>   Para un mejor entendimiento de lo explicado en el párrafo anterior, presentamos a continuación el siguiente ejemplo:</a:t>
            </a:r>
          </a:p>
          <a:p>
            <a:pPr marL="365760" indent="-256032">
              <a:buNone/>
              <a:defRPr/>
            </a:pPr>
            <a:endParaRPr lang="es-DO" altLang="es-DO" sz="2000"/>
          </a:p>
          <a:p>
            <a:pPr marL="859536" lvl="2">
              <a:buNone/>
              <a:defRPr/>
            </a:pPr>
            <a:r>
              <a:rPr lang="es-DO" altLang="es-DO"/>
              <a:t>   Un contribuyente con un Patrimonio Fiscal de 75,000,000.00 de pesos al 31-12-2004 </a:t>
            </a:r>
          </a:p>
          <a:p>
            <a:pPr marL="859536" lvl="2">
              <a:buNone/>
              <a:defRPr/>
            </a:pPr>
            <a:endParaRPr lang="es-DO" altLang="es-DO"/>
          </a:p>
          <a:p>
            <a:pPr marL="859536" lvl="2">
              <a:buNone/>
              <a:defRPr/>
            </a:pPr>
            <a:r>
              <a:rPr lang="es-DO" altLang="es-DO"/>
              <a:t>  Aplicamos al Patrimonio Fiscal el multiplicador que le corresponde, en este caso 28.74%</a:t>
            </a:r>
          </a:p>
          <a:p>
            <a:pPr marL="859536" lvl="2">
              <a:buNone/>
              <a:defRPr/>
            </a:pPr>
            <a:endParaRPr lang="es-DO" altLang="es-DO"/>
          </a:p>
          <a:p>
            <a:pPr marL="859536" lvl="2">
              <a:buNone/>
              <a:defRPr/>
            </a:pPr>
            <a:r>
              <a:rPr lang="es-DO" altLang="es-DO"/>
              <a:t>  RD$75,000,000.00 x 28.74 = 21,555,000.00</a:t>
            </a:r>
          </a:p>
          <a:p>
            <a:pPr marL="365760" indent="-256032">
              <a:buFont typeface="Wingdings 3"/>
              <a:buChar char=""/>
              <a:defRPr/>
            </a:pPr>
            <a:endParaRPr lang="es-DO" altLang="es-DO" sz="2000"/>
          </a:p>
        </p:txBody>
      </p:sp>
      <p:sp>
        <p:nvSpPr>
          <p:cNvPr id="94212" name="Rectangle 4">
            <a:extLst>
              <a:ext uri="{FF2B5EF4-FFF2-40B4-BE49-F238E27FC236}">
                <a16:creationId xmlns:a16="http://schemas.microsoft.com/office/drawing/2014/main" id="{95B10A63-C3CB-4066-86EE-3DE30962F296}"/>
              </a:ext>
            </a:extLst>
          </p:cNvPr>
          <p:cNvSpPr>
            <a:spLocks noGrp="1" noChangeArrowheads="1"/>
          </p:cNvSpPr>
          <p:nvPr>
            <p:ph type="title"/>
          </p:nvPr>
        </p:nvSpPr>
        <p:spPr>
          <a:xfrm>
            <a:off x="2133600" y="685800"/>
            <a:ext cx="8001000" cy="609600"/>
          </a:xfrm>
        </p:spPr>
        <p:txBody>
          <a:bodyPr vert="horz" lIns="0" tIns="0" rIns="0" bIns="0" rtlCol="0" anchor="ctr">
            <a:normAutofit fontScale="90000"/>
          </a:bodyPr>
          <a:lstStyle/>
          <a:p>
            <a:pPr>
              <a:defRPr/>
            </a:pPr>
            <a:r>
              <a:rPr lang="es-DO" altLang="es-DO"/>
              <a:t>Ajuste por Inflación según Decreto 1520-04</a:t>
            </a:r>
            <a:endParaRPr lang="en-US" altLang="es-DO"/>
          </a:p>
        </p:txBody>
      </p:sp>
      <p:pic>
        <p:nvPicPr>
          <p:cNvPr id="105476" name="Picture 3">
            <a:extLst>
              <a:ext uri="{FF2B5EF4-FFF2-40B4-BE49-F238E27FC236}">
                <a16:creationId xmlns:a16="http://schemas.microsoft.com/office/drawing/2014/main" id="{B339BE51-72D3-43A3-ADF5-D62BD5054F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069014"/>
            <a:ext cx="838200"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1 Marcador de contenido">
            <a:extLst>
              <a:ext uri="{FF2B5EF4-FFF2-40B4-BE49-F238E27FC236}">
                <a16:creationId xmlns:a16="http://schemas.microsoft.com/office/drawing/2014/main" id="{A386D118-43A7-47DD-BC6D-B23F9237326C}"/>
              </a:ext>
            </a:extLst>
          </p:cNvPr>
          <p:cNvSpPr>
            <a:spLocks noGrp="1"/>
          </p:cNvSpPr>
          <p:nvPr>
            <p:ph idx="1"/>
          </p:nvPr>
        </p:nvSpPr>
        <p:spPr>
          <a:xfrm>
            <a:off x="2063750" y="1700213"/>
            <a:ext cx="8064500" cy="5041900"/>
          </a:xfrm>
        </p:spPr>
        <p:txBody>
          <a:bodyPr/>
          <a:lstStyle/>
          <a:p>
            <a:endParaRPr lang="es-DO" altLang="en-US"/>
          </a:p>
        </p:txBody>
      </p:sp>
      <p:sp>
        <p:nvSpPr>
          <p:cNvPr id="103426" name="2 Título">
            <a:extLst>
              <a:ext uri="{FF2B5EF4-FFF2-40B4-BE49-F238E27FC236}">
                <a16:creationId xmlns:a16="http://schemas.microsoft.com/office/drawing/2014/main" id="{71CE28A5-8C77-4816-A3D4-CC985AC23638}"/>
              </a:ext>
            </a:extLst>
          </p:cNvPr>
          <p:cNvSpPr>
            <a:spLocks noGrp="1"/>
          </p:cNvSpPr>
          <p:nvPr>
            <p:ph type="title"/>
          </p:nvPr>
        </p:nvSpPr>
        <p:spPr/>
        <p:txBody>
          <a:bodyPr>
            <a:normAutofit/>
          </a:bodyPr>
          <a:lstStyle/>
          <a:p>
            <a:pPr>
              <a:defRPr/>
            </a:pPr>
            <a:r>
              <a:rPr lang="es-DO" altLang="es-DO"/>
              <a:t>Ajuste por Inflación según Decreto 1520-04</a:t>
            </a:r>
          </a:p>
        </p:txBody>
      </p:sp>
      <p:pic>
        <p:nvPicPr>
          <p:cNvPr id="106500" name="Picture 4">
            <a:extLst>
              <a:ext uri="{FF2B5EF4-FFF2-40B4-BE49-F238E27FC236}">
                <a16:creationId xmlns:a16="http://schemas.microsoft.com/office/drawing/2014/main" id="{9398323A-7D4C-47C4-9081-C7DB54FE3D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6989" y="2476500"/>
            <a:ext cx="705802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3">
            <a:extLst>
              <a:ext uri="{FF2B5EF4-FFF2-40B4-BE49-F238E27FC236}">
                <a16:creationId xmlns:a16="http://schemas.microsoft.com/office/drawing/2014/main" id="{55FD216D-C09C-43E1-867D-4D8DB60FAB47}"/>
              </a:ext>
            </a:extLst>
          </p:cNvPr>
          <p:cNvSpPr>
            <a:spLocks noGrp="1" noChangeArrowheads="1"/>
          </p:cNvSpPr>
          <p:nvPr>
            <p:ph idx="1"/>
          </p:nvPr>
        </p:nvSpPr>
        <p:spPr>
          <a:xfrm>
            <a:off x="1905000" y="4800600"/>
            <a:ext cx="8458200" cy="1752600"/>
          </a:xfrm>
        </p:spPr>
        <p:txBody>
          <a:bodyPr>
            <a:normAutofit lnSpcReduction="10000"/>
          </a:bodyPr>
          <a:lstStyle/>
          <a:p>
            <a:pPr marL="365760" indent="-256032">
              <a:buFont typeface="Wingdings 3"/>
              <a:buChar char=""/>
              <a:defRPr/>
            </a:pPr>
            <a:r>
              <a:rPr lang="es-DO" altLang="es-DO" sz="1500"/>
              <a:t>C) Mediante un análisis vertical determinamos que % representan cada Activo No Monetario respecto del Total. </a:t>
            </a:r>
          </a:p>
          <a:p>
            <a:pPr marL="365760" indent="-256032">
              <a:buFont typeface="Wingdings 3"/>
              <a:buChar char=""/>
              <a:defRPr/>
            </a:pPr>
            <a:r>
              <a:rPr lang="es-DO" altLang="es-DO" sz="1500"/>
              <a:t>A modo de Ejemplo los Inventarios de Mercancías representan un 26% del total de los Activos No Monetarios, eso significa que el 26% de los 21,555,000.00 le corresponden a dicha cuenta del ajuste por inflación, es decir 5,604,300.00.</a:t>
            </a:r>
          </a:p>
          <a:p>
            <a:pPr marL="365760" indent="-256032">
              <a:buFont typeface="Wingdings 3"/>
              <a:buChar char=""/>
              <a:defRPr/>
            </a:pPr>
            <a:r>
              <a:rPr lang="es-DO" altLang="es-DO" sz="1500"/>
              <a:t>Al final la sumatoria de todos los ajustes, es decir su distribución a prorrata habrá arrojado necesariamente un total general de 21,555,000.00 pesos. </a:t>
            </a:r>
          </a:p>
        </p:txBody>
      </p:sp>
      <p:sp>
        <p:nvSpPr>
          <p:cNvPr id="96258" name="Rectangle 2">
            <a:extLst>
              <a:ext uri="{FF2B5EF4-FFF2-40B4-BE49-F238E27FC236}">
                <a16:creationId xmlns:a16="http://schemas.microsoft.com/office/drawing/2014/main" id="{ABFC835B-8F9B-4AAC-A88F-D54F583670C4}"/>
              </a:ext>
            </a:extLst>
          </p:cNvPr>
          <p:cNvSpPr>
            <a:spLocks noGrp="1" noChangeArrowheads="1"/>
          </p:cNvSpPr>
          <p:nvPr>
            <p:ph type="title"/>
          </p:nvPr>
        </p:nvSpPr>
        <p:spPr>
          <a:xfrm>
            <a:off x="1905000" y="228600"/>
            <a:ext cx="8077200" cy="1143000"/>
          </a:xfrm>
        </p:spPr>
        <p:txBody>
          <a:bodyPr>
            <a:normAutofit/>
          </a:bodyPr>
          <a:lstStyle/>
          <a:p>
            <a:pPr>
              <a:defRPr/>
            </a:pPr>
            <a:r>
              <a:rPr lang="es-DO" altLang="es-DO"/>
              <a:t>Las partidas no monetarias están compuestas de la manera siguiente</a:t>
            </a:r>
          </a:p>
        </p:txBody>
      </p:sp>
      <p:graphicFrame>
        <p:nvGraphicFramePr>
          <p:cNvPr id="781369" name="Group 57">
            <a:extLst>
              <a:ext uri="{FF2B5EF4-FFF2-40B4-BE49-F238E27FC236}">
                <a16:creationId xmlns:a16="http://schemas.microsoft.com/office/drawing/2014/main" id="{1C5AAD00-FB1F-4DD4-A451-6D4CD0CF610A}"/>
              </a:ext>
            </a:extLst>
          </p:cNvPr>
          <p:cNvGraphicFramePr>
            <a:graphicFrameLocks noGrp="1"/>
          </p:cNvGraphicFramePr>
          <p:nvPr/>
        </p:nvGraphicFramePr>
        <p:xfrm>
          <a:off x="2133600" y="1828801"/>
          <a:ext cx="8077200" cy="2714625"/>
        </p:xfrm>
        <a:graphic>
          <a:graphicData uri="http://schemas.openxmlformats.org/drawingml/2006/table">
            <a:tbl>
              <a:tblPr/>
              <a:tblGrid>
                <a:gridCol w="4343400">
                  <a:extLst>
                    <a:ext uri="{9D8B030D-6E8A-4147-A177-3AD203B41FA5}">
                      <a16:colId xmlns:a16="http://schemas.microsoft.com/office/drawing/2014/main" val="20000"/>
                    </a:ext>
                  </a:extLst>
                </a:gridCol>
                <a:gridCol w="1547813">
                  <a:extLst>
                    <a:ext uri="{9D8B030D-6E8A-4147-A177-3AD203B41FA5}">
                      <a16:colId xmlns:a16="http://schemas.microsoft.com/office/drawing/2014/main" val="20001"/>
                    </a:ext>
                  </a:extLst>
                </a:gridCol>
                <a:gridCol w="1673225">
                  <a:extLst>
                    <a:ext uri="{9D8B030D-6E8A-4147-A177-3AD203B41FA5}">
                      <a16:colId xmlns:a16="http://schemas.microsoft.com/office/drawing/2014/main" val="20002"/>
                    </a:ext>
                  </a:extLst>
                </a:gridCol>
                <a:gridCol w="512762">
                  <a:extLst>
                    <a:ext uri="{9D8B030D-6E8A-4147-A177-3AD203B41FA5}">
                      <a16:colId xmlns:a16="http://schemas.microsoft.com/office/drawing/2014/main" val="20003"/>
                    </a:ext>
                  </a:extLst>
                </a:gridCol>
              </a:tblGrid>
              <a:tr h="304836">
                <a:tc>
                  <a:txBody>
                    <a:bodyPr/>
                    <a:lstStyle/>
                    <a:p>
                      <a:pPr marL="342900" marR="0" lvl="0" indent="-342900" algn="ctr"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dirty="0">
                          <a:ln>
                            <a:noFill/>
                          </a:ln>
                          <a:solidFill>
                            <a:schemeClr val="bg1"/>
                          </a:solidFill>
                          <a:effectLst/>
                          <a:latin typeface="Arial" charset="0"/>
                        </a:rPr>
                        <a:t>PARTIDA</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a:ln>
                            <a:noFill/>
                          </a:ln>
                          <a:solidFill>
                            <a:schemeClr val="bg1"/>
                          </a:solidFill>
                          <a:effectLst/>
                          <a:latin typeface="Arial" charset="0"/>
                        </a:rPr>
                        <a:t>BALANCES </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a:ln>
                            <a:noFill/>
                          </a:ln>
                          <a:solidFill>
                            <a:schemeClr val="bg1"/>
                          </a:solidFill>
                          <a:effectLst/>
                          <a:latin typeface="Arial" charset="0"/>
                        </a:rPr>
                        <a:t>AJUSTES </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342900" marR="0" lvl="0" indent="-342900" algn="ctr"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a:ln>
                            <a:noFill/>
                          </a:ln>
                          <a:solidFill>
                            <a:schemeClr val="bg1"/>
                          </a:solidFill>
                          <a:effectLst/>
                          <a:latin typeface="Arial" charset="0"/>
                        </a:rPr>
                        <a:t>% </a:t>
                      </a: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0"/>
                  </a:ext>
                </a:extLst>
              </a:tr>
              <a:tr h="304836">
                <a:tc>
                  <a:txBody>
                    <a:bodyPr/>
                    <a:lstStyle/>
                    <a:p>
                      <a:pPr marL="342900" marR="0" lvl="0" indent="-342900" algn="l"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a:ln>
                            <a:noFill/>
                          </a:ln>
                          <a:solidFill>
                            <a:srgbClr val="000008"/>
                          </a:solidFill>
                          <a:effectLst/>
                          <a:latin typeface="Arial" charset="0"/>
                        </a:rPr>
                        <a:t>Inventarios de Mercancías </a:t>
                      </a:r>
                    </a:p>
                  </a:txBody>
                  <a:tcPr marT="45725" marB="4572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r"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a:ln>
                            <a:noFill/>
                          </a:ln>
                          <a:solidFill>
                            <a:srgbClr val="000008"/>
                          </a:solidFill>
                          <a:effectLst/>
                          <a:latin typeface="Arial" charset="0"/>
                        </a:rPr>
                        <a:t>25,000,000.00</a:t>
                      </a: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r"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dirty="0">
                          <a:ln>
                            <a:noFill/>
                          </a:ln>
                          <a:solidFill>
                            <a:srgbClr val="000008"/>
                          </a:solidFill>
                          <a:effectLst/>
                          <a:latin typeface="Arial" charset="0"/>
                        </a:rPr>
                        <a:t>5,604,300.00</a:t>
                      </a: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ctr"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a:ln>
                            <a:noFill/>
                          </a:ln>
                          <a:solidFill>
                            <a:srgbClr val="000008"/>
                          </a:solidFill>
                          <a:effectLst/>
                          <a:latin typeface="Arial" charset="0"/>
                        </a:rPr>
                        <a:t>26</a:t>
                      </a:r>
                    </a:p>
                  </a:txBody>
                  <a:tcPr marT="45725" marB="4572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304836">
                <a:tc>
                  <a:txBody>
                    <a:bodyPr/>
                    <a:lstStyle/>
                    <a:p>
                      <a:pPr marL="342900" marR="0" lvl="0" indent="-342900" algn="l"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a:ln>
                            <a:noFill/>
                          </a:ln>
                          <a:solidFill>
                            <a:srgbClr val="000008"/>
                          </a:solidFill>
                          <a:effectLst/>
                          <a:latin typeface="Arial" charset="0"/>
                        </a:rPr>
                        <a:t>Terrenos a Costo Fiscal </a:t>
                      </a:r>
                    </a:p>
                  </a:txBody>
                  <a:tcPr marT="45725" marB="4572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r"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a:ln>
                            <a:noFill/>
                          </a:ln>
                          <a:solidFill>
                            <a:srgbClr val="000008"/>
                          </a:solidFill>
                          <a:effectLst/>
                          <a:latin typeface="Arial" charset="0"/>
                        </a:rPr>
                        <a:t>15,000,000.00</a:t>
                      </a: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r"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a:ln>
                            <a:noFill/>
                          </a:ln>
                          <a:solidFill>
                            <a:srgbClr val="000008"/>
                          </a:solidFill>
                          <a:effectLst/>
                          <a:latin typeface="Arial" charset="0"/>
                        </a:rPr>
                        <a:t>3,448,800.00</a:t>
                      </a: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ctr"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a:ln>
                            <a:noFill/>
                          </a:ln>
                          <a:solidFill>
                            <a:srgbClr val="000008"/>
                          </a:solidFill>
                          <a:effectLst/>
                          <a:latin typeface="Arial" charset="0"/>
                        </a:rPr>
                        <a:t>16</a:t>
                      </a:r>
                    </a:p>
                  </a:txBody>
                  <a:tcPr marT="45725" marB="4572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2"/>
                  </a:ext>
                </a:extLst>
              </a:tr>
              <a:tr h="304836">
                <a:tc>
                  <a:txBody>
                    <a:bodyPr/>
                    <a:lstStyle/>
                    <a:p>
                      <a:pPr marL="342900" marR="0" lvl="0" indent="-342900" algn="l"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a:ln>
                            <a:noFill/>
                          </a:ln>
                          <a:solidFill>
                            <a:srgbClr val="000008"/>
                          </a:solidFill>
                          <a:effectLst/>
                          <a:latin typeface="Arial" charset="0"/>
                        </a:rPr>
                        <a:t>Edificios a Costo Fiscal 	</a:t>
                      </a:r>
                    </a:p>
                  </a:txBody>
                  <a:tcPr marT="45725" marB="4572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r"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a:ln>
                            <a:noFill/>
                          </a:ln>
                          <a:solidFill>
                            <a:srgbClr val="000008"/>
                          </a:solidFill>
                          <a:effectLst/>
                          <a:latin typeface="Arial" charset="0"/>
                        </a:rPr>
                        <a:t>30,000,000.00 </a:t>
                      </a: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r"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a:ln>
                            <a:noFill/>
                          </a:ln>
                          <a:solidFill>
                            <a:srgbClr val="000008"/>
                          </a:solidFill>
                          <a:effectLst/>
                          <a:latin typeface="Arial" charset="0"/>
                        </a:rPr>
                        <a:t>6,897,600.00 </a:t>
                      </a: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ctr"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a:ln>
                            <a:noFill/>
                          </a:ln>
                          <a:solidFill>
                            <a:srgbClr val="000008"/>
                          </a:solidFill>
                          <a:effectLst/>
                          <a:latin typeface="Arial" charset="0"/>
                        </a:rPr>
                        <a:t>32</a:t>
                      </a:r>
                    </a:p>
                  </a:txBody>
                  <a:tcPr marT="45725" marB="4572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3"/>
                  </a:ext>
                </a:extLst>
              </a:tr>
              <a:tr h="289594">
                <a:tc>
                  <a:txBody>
                    <a:bodyPr/>
                    <a:lstStyle/>
                    <a:p>
                      <a:pPr marL="342900" marR="0" lvl="0" indent="-342900" algn="l"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a:ln>
                            <a:noFill/>
                          </a:ln>
                          <a:solidFill>
                            <a:srgbClr val="000008"/>
                          </a:solidFill>
                          <a:effectLst/>
                          <a:latin typeface="Arial" charset="0"/>
                        </a:rPr>
                        <a:t>Mobiliarios y Equipos de Oficina a Costo Fiscal </a:t>
                      </a:r>
                    </a:p>
                  </a:txBody>
                  <a:tcPr marT="45725" marB="4572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r"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a:ln>
                            <a:noFill/>
                          </a:ln>
                          <a:solidFill>
                            <a:srgbClr val="000008"/>
                          </a:solidFill>
                          <a:effectLst/>
                          <a:latin typeface="Arial" charset="0"/>
                        </a:rPr>
                        <a:t>5,000,000.00</a:t>
                      </a: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r"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a:ln>
                            <a:noFill/>
                          </a:ln>
                          <a:solidFill>
                            <a:srgbClr val="000008"/>
                          </a:solidFill>
                          <a:effectLst/>
                          <a:latin typeface="Arial" charset="0"/>
                        </a:rPr>
                        <a:t>1,077,750.00</a:t>
                      </a: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ctr"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a:ln>
                            <a:noFill/>
                          </a:ln>
                          <a:solidFill>
                            <a:srgbClr val="000008"/>
                          </a:solidFill>
                          <a:effectLst/>
                          <a:latin typeface="Arial" charset="0"/>
                        </a:rPr>
                        <a:t>5</a:t>
                      </a:r>
                    </a:p>
                  </a:txBody>
                  <a:tcPr marT="45725" marB="4572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4"/>
                  </a:ext>
                </a:extLst>
              </a:tr>
              <a:tr h="306424">
                <a:tc>
                  <a:txBody>
                    <a:bodyPr/>
                    <a:lstStyle/>
                    <a:p>
                      <a:pPr marL="342900" marR="0" lvl="0" indent="-342900" algn="l"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a:ln>
                            <a:noFill/>
                          </a:ln>
                          <a:solidFill>
                            <a:srgbClr val="000008"/>
                          </a:solidFill>
                          <a:effectLst/>
                          <a:latin typeface="Arial" charset="0"/>
                        </a:rPr>
                        <a:t>Equipos de Transporte Livianos a Costo Fiscal </a:t>
                      </a:r>
                    </a:p>
                  </a:txBody>
                  <a:tcPr marT="45725" marB="4572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r"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a:ln>
                            <a:noFill/>
                          </a:ln>
                          <a:solidFill>
                            <a:srgbClr val="000008"/>
                          </a:solidFill>
                          <a:effectLst/>
                          <a:latin typeface="Arial" charset="0"/>
                        </a:rPr>
                        <a:t> 6,000,000.00</a:t>
                      </a: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r"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a:ln>
                            <a:noFill/>
                          </a:ln>
                          <a:solidFill>
                            <a:srgbClr val="000008"/>
                          </a:solidFill>
                          <a:effectLst/>
                          <a:latin typeface="Arial" charset="0"/>
                        </a:rPr>
                        <a:t>1,293,300.00</a:t>
                      </a: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ctr"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a:ln>
                            <a:noFill/>
                          </a:ln>
                          <a:solidFill>
                            <a:srgbClr val="000008"/>
                          </a:solidFill>
                          <a:effectLst/>
                          <a:latin typeface="Arial" charset="0"/>
                        </a:rPr>
                        <a:t>6</a:t>
                      </a:r>
                    </a:p>
                  </a:txBody>
                  <a:tcPr marT="45725" marB="4572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5"/>
                  </a:ext>
                </a:extLst>
              </a:tr>
              <a:tr h="304836">
                <a:tc>
                  <a:txBody>
                    <a:bodyPr/>
                    <a:lstStyle/>
                    <a:p>
                      <a:pPr marL="342900" marR="0" lvl="0" indent="-342900" algn="l"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a:ln>
                            <a:noFill/>
                          </a:ln>
                          <a:solidFill>
                            <a:srgbClr val="000008"/>
                          </a:solidFill>
                          <a:effectLst/>
                          <a:latin typeface="Arial" charset="0"/>
                        </a:rPr>
                        <a:t>Equipos de Transporte Pesados a Costo Fiscal </a:t>
                      </a:r>
                    </a:p>
                  </a:txBody>
                  <a:tcPr marT="45725" marB="4572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r"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dirty="0">
                          <a:ln>
                            <a:noFill/>
                          </a:ln>
                          <a:solidFill>
                            <a:srgbClr val="000008"/>
                          </a:solidFill>
                          <a:effectLst/>
                          <a:latin typeface="Arial" charset="0"/>
                        </a:rPr>
                        <a:t>10,000,000.00 </a:t>
                      </a: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r"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a:ln>
                            <a:noFill/>
                          </a:ln>
                          <a:solidFill>
                            <a:srgbClr val="000008"/>
                          </a:solidFill>
                          <a:effectLst/>
                          <a:latin typeface="Arial" charset="0"/>
                        </a:rPr>
                        <a:t>2,371,050.00</a:t>
                      </a: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ctr"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a:ln>
                            <a:noFill/>
                          </a:ln>
                          <a:solidFill>
                            <a:srgbClr val="000008"/>
                          </a:solidFill>
                          <a:effectLst/>
                          <a:latin typeface="Arial" charset="0"/>
                        </a:rPr>
                        <a:t>11</a:t>
                      </a:r>
                    </a:p>
                  </a:txBody>
                  <a:tcPr marT="45725" marB="4572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6"/>
                  </a:ext>
                </a:extLst>
              </a:tr>
              <a:tr h="304836">
                <a:tc>
                  <a:txBody>
                    <a:bodyPr/>
                    <a:lstStyle/>
                    <a:p>
                      <a:pPr marL="342900" marR="0" lvl="0" indent="-342900" algn="l"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a:ln>
                            <a:noFill/>
                          </a:ln>
                          <a:solidFill>
                            <a:srgbClr val="000008"/>
                          </a:solidFill>
                          <a:effectLst/>
                          <a:latin typeface="Arial" charset="0"/>
                        </a:rPr>
                        <a:t>Maquinarias y Equipos  a Costo Fiscal </a:t>
                      </a:r>
                    </a:p>
                  </a:txBody>
                  <a:tcPr marT="45725" marB="4572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r"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a:ln>
                            <a:noFill/>
                          </a:ln>
                          <a:solidFill>
                            <a:srgbClr val="000008"/>
                          </a:solidFill>
                          <a:effectLst/>
                          <a:latin typeface="Arial" charset="0"/>
                        </a:rPr>
                        <a:t>4,000,000.00 </a:t>
                      </a: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r"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a:ln>
                            <a:noFill/>
                          </a:ln>
                          <a:solidFill>
                            <a:srgbClr val="000008"/>
                          </a:solidFill>
                          <a:effectLst/>
                          <a:latin typeface="Arial" charset="0"/>
                        </a:rPr>
                        <a:t>862,200.00 </a:t>
                      </a: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ctr"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a:ln>
                            <a:noFill/>
                          </a:ln>
                          <a:solidFill>
                            <a:srgbClr val="000008"/>
                          </a:solidFill>
                          <a:effectLst/>
                          <a:latin typeface="Arial" charset="0"/>
                        </a:rPr>
                        <a:t>4</a:t>
                      </a:r>
                    </a:p>
                  </a:txBody>
                  <a:tcPr marT="45725" marB="4572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7"/>
                  </a:ext>
                </a:extLst>
              </a:tr>
              <a:tr h="289594">
                <a:tc>
                  <a:txBody>
                    <a:bodyPr/>
                    <a:lstStyle/>
                    <a:p>
                      <a:pPr marL="342900" marR="0" lvl="0" indent="-342900" algn="l"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a:ln>
                            <a:noFill/>
                          </a:ln>
                          <a:solidFill>
                            <a:srgbClr val="000008"/>
                          </a:solidFill>
                          <a:effectLst/>
                          <a:latin typeface="Arial" charset="0"/>
                        </a:rPr>
                        <a:t>Total Activos No Monetarios = </a:t>
                      </a:r>
                    </a:p>
                  </a:txBody>
                  <a:tcPr marT="45725" marB="4572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r"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a:ln>
                            <a:noFill/>
                          </a:ln>
                          <a:solidFill>
                            <a:srgbClr val="000008"/>
                          </a:solidFill>
                          <a:effectLst/>
                          <a:latin typeface="Arial" charset="0"/>
                        </a:rPr>
                        <a:t>95,000,000.00</a:t>
                      </a: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r"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a:ln>
                            <a:noFill/>
                          </a:ln>
                          <a:solidFill>
                            <a:srgbClr val="000008"/>
                          </a:solidFill>
                          <a:effectLst/>
                          <a:latin typeface="Arial" charset="0"/>
                        </a:rPr>
                        <a:t>21,555,000.00</a:t>
                      </a:r>
                    </a:p>
                  </a:txBody>
                  <a:tcPr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ctr" defTabSz="914400" rtl="0" eaLnBrk="1" fontAlgn="base" latinLnBrk="0" hangingPunct="1">
                        <a:lnSpc>
                          <a:spcPct val="100000"/>
                        </a:lnSpc>
                        <a:spcBef>
                          <a:spcPct val="20000"/>
                        </a:spcBef>
                        <a:spcAft>
                          <a:spcPct val="0"/>
                        </a:spcAft>
                        <a:buClr>
                          <a:srgbClr val="E00000"/>
                        </a:buClr>
                        <a:buSzTx/>
                        <a:buFontTx/>
                        <a:buNone/>
                        <a:tabLst/>
                      </a:pPr>
                      <a:r>
                        <a:rPr kumimoji="0" lang="es-DO" sz="1300" b="1" i="0" u="none" strike="noStrike" cap="none" normalizeH="0" baseline="0" dirty="0">
                          <a:ln>
                            <a:noFill/>
                          </a:ln>
                          <a:solidFill>
                            <a:srgbClr val="000008"/>
                          </a:solidFill>
                          <a:effectLst/>
                          <a:latin typeface="Arial" charset="0"/>
                        </a:rPr>
                        <a:t>100</a:t>
                      </a:r>
                    </a:p>
                  </a:txBody>
                  <a:tcPr marT="45725" marB="4572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8"/>
                  </a:ext>
                </a:extLst>
              </a:tr>
            </a:tbl>
          </a:graphicData>
        </a:graphic>
      </p:graphicFrame>
      <p:pic>
        <p:nvPicPr>
          <p:cNvPr id="107576" name="Picture 56">
            <a:extLst>
              <a:ext uri="{FF2B5EF4-FFF2-40B4-BE49-F238E27FC236}">
                <a16:creationId xmlns:a16="http://schemas.microsoft.com/office/drawing/2014/main" id="{5319A69D-5551-4E9E-8EE3-CD209F44FC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069014"/>
            <a:ext cx="685800"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499"/>
                                          </p:stCondLst>
                                        </p:cTn>
                                        <p:tgtEl>
                                          <p:spTgt spid="7813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96FAC9B1-E911-403C-AA23-E11A0FBB5E35}"/>
              </a:ext>
            </a:extLst>
          </p:cNvPr>
          <p:cNvSpPr>
            <a:spLocks noGrp="1" noChangeArrowheads="1"/>
          </p:cNvSpPr>
          <p:nvPr>
            <p:ph type="title"/>
          </p:nvPr>
        </p:nvSpPr>
        <p:spPr>
          <a:xfrm>
            <a:off x="1981200" y="228600"/>
            <a:ext cx="7924800" cy="1143000"/>
          </a:xfrm>
        </p:spPr>
        <p:txBody>
          <a:bodyPr/>
          <a:lstStyle/>
          <a:p>
            <a:pPr>
              <a:defRPr/>
            </a:pPr>
            <a:r>
              <a:rPr lang="es-DO" altLang="es-DO" sz="2800"/>
              <a:t>Beneficios fiscales derivados del ajuste por inflación</a:t>
            </a:r>
          </a:p>
        </p:txBody>
      </p:sp>
      <p:sp>
        <p:nvSpPr>
          <p:cNvPr id="108547" name="Rectangle 3">
            <a:extLst>
              <a:ext uri="{FF2B5EF4-FFF2-40B4-BE49-F238E27FC236}">
                <a16:creationId xmlns:a16="http://schemas.microsoft.com/office/drawing/2014/main" id="{EA72FC77-C5EF-4722-8480-633C978B0598}"/>
              </a:ext>
            </a:extLst>
          </p:cNvPr>
          <p:cNvSpPr>
            <a:spLocks noChangeArrowheads="1"/>
          </p:cNvSpPr>
          <p:nvPr/>
        </p:nvSpPr>
        <p:spPr bwMode="auto">
          <a:xfrm>
            <a:off x="2133600" y="2438400"/>
            <a:ext cx="8001000" cy="2217738"/>
          </a:xfrm>
          <a:prstGeom prst="rect">
            <a:avLst/>
          </a:prstGeom>
          <a:noFill/>
          <a:ln w="381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bIns="0">
            <a:spAutoFit/>
          </a:bodyP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just"/>
            <a:r>
              <a:rPr lang="es-DO" altLang="es-DO" sz="2000" b="1">
                <a:cs typeface="Arial" panose="020B0604020202020204" pitchFamily="34" charset="0"/>
              </a:rPr>
              <a:t>La Distribución del Ajuste Fiscal Patrimonial (AFP) se hará entre los renglones:</a:t>
            </a:r>
            <a:endParaRPr lang="es-DO" altLang="es-DO" sz="2000">
              <a:latin typeface="Times New Roman" panose="02020603050405020304" pitchFamily="18" charset="0"/>
              <a:cs typeface="Times New Roman" panose="02020603050405020304" pitchFamily="18" charset="0"/>
            </a:endParaRPr>
          </a:p>
          <a:p>
            <a:pPr algn="just"/>
            <a:r>
              <a:rPr lang="es-DO" altLang="es-DO" sz="2000">
                <a:cs typeface="Arial" panose="020B0604020202020204" pitchFamily="34" charset="0"/>
              </a:rPr>
              <a:t> </a:t>
            </a:r>
            <a:endParaRPr lang="es-DO" altLang="es-DO" sz="2000">
              <a:latin typeface="Times New Roman" panose="02020603050405020304" pitchFamily="18" charset="0"/>
              <a:cs typeface="Times New Roman" panose="02020603050405020304" pitchFamily="18" charset="0"/>
            </a:endParaRPr>
          </a:p>
          <a:p>
            <a:pPr algn="ctr"/>
            <a:r>
              <a:rPr lang="es-DO" altLang="es-DO" sz="2000" b="1">
                <a:cs typeface="Arial" panose="020B0604020202020204" pitchFamily="34" charset="0"/>
              </a:rPr>
              <a:t>Efecto Impositivo en  la Renta Neta Imponible (RNI)</a:t>
            </a:r>
            <a:endParaRPr lang="es-DO" altLang="es-DO" sz="2000">
              <a:latin typeface="Times New Roman" panose="02020603050405020304" pitchFamily="18" charset="0"/>
              <a:cs typeface="Times New Roman" panose="02020603050405020304" pitchFamily="18" charset="0"/>
            </a:endParaRPr>
          </a:p>
          <a:p>
            <a:pPr algn="just"/>
            <a:r>
              <a:rPr lang="es-DO" altLang="es-DO" sz="2000">
                <a:cs typeface="Arial" panose="020B0604020202020204" pitchFamily="34" charset="0"/>
              </a:rPr>
              <a:t> </a:t>
            </a:r>
            <a:endParaRPr lang="es-DO" altLang="es-DO" sz="2000">
              <a:latin typeface="Times New Roman" panose="02020603050405020304" pitchFamily="18" charset="0"/>
              <a:cs typeface="Times New Roman" panose="02020603050405020304" pitchFamily="18" charset="0"/>
            </a:endParaRPr>
          </a:p>
          <a:p>
            <a:pPr algn="just"/>
            <a:r>
              <a:rPr lang="es-DO" altLang="es-DO" sz="2000" b="1">
                <a:cs typeface="Arial" panose="020B0604020202020204" pitchFamily="34" charset="0"/>
              </a:rPr>
              <a:t>	INVENTARIOS</a:t>
            </a:r>
            <a:r>
              <a:rPr lang="es-DO" altLang="es-DO" sz="2000">
                <a:cs typeface="Arial" panose="020B0604020202020204" pitchFamily="34" charset="0"/>
              </a:rPr>
              <a:t>		→	DEDUCIBLE DE LA RNI </a:t>
            </a:r>
            <a:endParaRPr lang="es-DO" altLang="es-DO" sz="2000">
              <a:latin typeface="Times New Roman" panose="02020603050405020304" pitchFamily="18" charset="0"/>
              <a:cs typeface="Times New Roman" panose="02020603050405020304" pitchFamily="18" charset="0"/>
            </a:endParaRPr>
          </a:p>
          <a:p>
            <a:pPr algn="just"/>
            <a:r>
              <a:rPr lang="es-DO" altLang="es-DO" sz="2000">
                <a:cs typeface="Arial" panose="020B0604020202020204" pitchFamily="34" charset="0"/>
              </a:rPr>
              <a:t>					(COD. 15 DEL IR-2)</a:t>
            </a:r>
            <a:endParaRPr lang="es-DO" altLang="es-DO" sz="2000">
              <a:latin typeface="Times New Roman" panose="02020603050405020304" pitchFamily="18" charset="0"/>
            </a:endParaRPr>
          </a:p>
        </p:txBody>
      </p:sp>
      <p:pic>
        <p:nvPicPr>
          <p:cNvPr id="108548" name="Picture 4">
            <a:extLst>
              <a:ext uri="{FF2B5EF4-FFF2-40B4-BE49-F238E27FC236}">
                <a16:creationId xmlns:a16="http://schemas.microsoft.com/office/drawing/2014/main" id="{00FD7445-7E15-4792-ADD9-0810E895BA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069014"/>
            <a:ext cx="838200"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16AF51DF-B344-4203-A003-3AB6E9F3C8A4}"/>
              </a:ext>
            </a:extLst>
          </p:cNvPr>
          <p:cNvSpPr>
            <a:spLocks noChangeArrowheads="1"/>
          </p:cNvSpPr>
          <p:nvPr/>
        </p:nvSpPr>
        <p:spPr bwMode="auto">
          <a:xfrm>
            <a:off x="1828800" y="115889"/>
            <a:ext cx="8534400" cy="5572125"/>
          </a:xfrm>
          <a:prstGeom prst="rect">
            <a:avLst/>
          </a:prstGeom>
          <a:noFill/>
          <a:ln w="381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indent="-2286000">
              <a:tabLst>
                <a:tab pos="1828800" algn="l"/>
              </a:tabLst>
              <a:defRPr sz="1400">
                <a:solidFill>
                  <a:schemeClr val="tx1"/>
                </a:solidFill>
                <a:latin typeface="Arial" panose="020B0604020202020204" pitchFamily="34" charset="0"/>
              </a:defRPr>
            </a:lvl1pPr>
            <a:lvl2pPr marL="742950" indent="-285750">
              <a:tabLst>
                <a:tab pos="1828800" algn="l"/>
              </a:tabLst>
              <a:defRPr sz="1400">
                <a:solidFill>
                  <a:schemeClr val="tx1"/>
                </a:solidFill>
                <a:latin typeface="Arial" panose="020B0604020202020204" pitchFamily="34" charset="0"/>
              </a:defRPr>
            </a:lvl2pPr>
            <a:lvl3pPr marL="1143000" indent="-228600">
              <a:tabLst>
                <a:tab pos="1828800" algn="l"/>
              </a:tabLst>
              <a:defRPr sz="1400">
                <a:solidFill>
                  <a:schemeClr val="tx1"/>
                </a:solidFill>
                <a:latin typeface="Arial" panose="020B0604020202020204" pitchFamily="34" charset="0"/>
              </a:defRPr>
            </a:lvl3pPr>
            <a:lvl4pPr marL="1600200" indent="-228600">
              <a:tabLst>
                <a:tab pos="1828800" algn="l"/>
              </a:tabLst>
              <a:defRPr sz="1400">
                <a:solidFill>
                  <a:schemeClr val="tx1"/>
                </a:solidFill>
                <a:latin typeface="Arial" panose="020B0604020202020204" pitchFamily="34" charset="0"/>
              </a:defRPr>
            </a:lvl4pPr>
            <a:lvl5pPr marL="2057400" indent="-228600">
              <a:tabLst>
                <a:tab pos="1828800" algn="l"/>
              </a:tabLst>
              <a:defRPr sz="1400">
                <a:solidFill>
                  <a:schemeClr val="tx1"/>
                </a:solidFill>
                <a:latin typeface="Arial" panose="020B0604020202020204" pitchFamily="34" charset="0"/>
              </a:defRPr>
            </a:lvl5pPr>
            <a:lvl6pPr marL="2514600" indent="-228600" eaLnBrk="0" fontAlgn="base" hangingPunct="0">
              <a:spcBef>
                <a:spcPct val="0"/>
              </a:spcBef>
              <a:spcAft>
                <a:spcPct val="0"/>
              </a:spcAft>
              <a:tabLst>
                <a:tab pos="1828800" algn="l"/>
              </a:tabLst>
              <a:defRPr sz="1400">
                <a:solidFill>
                  <a:schemeClr val="tx1"/>
                </a:solidFill>
                <a:latin typeface="Arial" panose="020B0604020202020204" pitchFamily="34" charset="0"/>
              </a:defRPr>
            </a:lvl6pPr>
            <a:lvl7pPr marL="2971800" indent="-228600" eaLnBrk="0" fontAlgn="base" hangingPunct="0">
              <a:spcBef>
                <a:spcPct val="0"/>
              </a:spcBef>
              <a:spcAft>
                <a:spcPct val="0"/>
              </a:spcAft>
              <a:tabLst>
                <a:tab pos="1828800" algn="l"/>
              </a:tabLst>
              <a:defRPr sz="1400">
                <a:solidFill>
                  <a:schemeClr val="tx1"/>
                </a:solidFill>
                <a:latin typeface="Arial" panose="020B0604020202020204" pitchFamily="34" charset="0"/>
              </a:defRPr>
            </a:lvl7pPr>
            <a:lvl8pPr marL="3429000" indent="-228600" eaLnBrk="0" fontAlgn="base" hangingPunct="0">
              <a:spcBef>
                <a:spcPct val="0"/>
              </a:spcBef>
              <a:spcAft>
                <a:spcPct val="0"/>
              </a:spcAft>
              <a:tabLst>
                <a:tab pos="1828800" algn="l"/>
              </a:tabLst>
              <a:defRPr sz="1400">
                <a:solidFill>
                  <a:schemeClr val="tx1"/>
                </a:solidFill>
                <a:latin typeface="Arial" panose="020B0604020202020204" pitchFamily="34" charset="0"/>
              </a:defRPr>
            </a:lvl8pPr>
            <a:lvl9pPr marL="3886200" indent="-228600" eaLnBrk="0" fontAlgn="base" hangingPunct="0">
              <a:spcBef>
                <a:spcPct val="0"/>
              </a:spcBef>
              <a:spcAft>
                <a:spcPct val="0"/>
              </a:spcAft>
              <a:tabLst>
                <a:tab pos="1828800" algn="l"/>
              </a:tabLst>
              <a:defRPr sz="1400">
                <a:solidFill>
                  <a:schemeClr val="tx1"/>
                </a:solidFill>
                <a:latin typeface="Arial" panose="020B0604020202020204" pitchFamily="34" charset="0"/>
              </a:defRPr>
            </a:lvl9pPr>
          </a:lstStyle>
          <a:p>
            <a:pPr algn="just"/>
            <a:r>
              <a:rPr lang="es-DO" altLang="es-DO" sz="1600" b="1">
                <a:solidFill>
                  <a:srgbClr val="FFFFFF"/>
                </a:solidFill>
                <a:cs typeface="Arial" panose="020B0604020202020204" pitchFamily="34" charset="0"/>
              </a:rPr>
              <a:t>                                          ACTIVOS DE CAPITAL:                         </a:t>
            </a:r>
            <a:r>
              <a:rPr lang="es-DO" altLang="es-DO" sz="1600" b="1">
                <a:solidFill>
                  <a:srgbClr val="FFFFFF"/>
                </a:solidFill>
                <a:cs typeface="Times New Roman" panose="02020603050405020304" pitchFamily="18" charset="0"/>
                <a:sym typeface="Wingdings" panose="05000000000000000000" pitchFamily="2" charset="2"/>
              </a:rPr>
              <a:t></a:t>
            </a:r>
            <a:r>
              <a:rPr lang="es-ES" altLang="es-DO" sz="1600" b="1">
                <a:solidFill>
                  <a:srgbClr val="FFFFFF"/>
                </a:solidFill>
                <a:cs typeface="Arial" panose="020B0604020202020204" pitchFamily="34" charset="0"/>
              </a:rPr>
              <a:t> </a:t>
            </a:r>
            <a:r>
              <a:rPr lang="es-DO" altLang="es-DO" sz="1600" b="1">
                <a:solidFill>
                  <a:srgbClr val="FFFFFF"/>
                </a:solidFill>
                <a:cs typeface="Arial" panose="020B0604020202020204" pitchFamily="34" charset="0"/>
              </a:rPr>
              <a:t> </a:t>
            </a:r>
            <a:r>
              <a:rPr lang="es-DO" altLang="es-DO" sz="1600">
                <a:solidFill>
                  <a:srgbClr val="FFFFFF"/>
                </a:solidFill>
                <a:cs typeface="Arial" panose="020B0604020202020204" pitchFamily="34" charset="0"/>
              </a:rPr>
              <a:t>DEDUCIBLE CUANDO SE DISPONGA</a:t>
            </a:r>
          </a:p>
          <a:p>
            <a:pPr algn="just"/>
            <a:r>
              <a:rPr lang="es-DO" altLang="es-DO" sz="1600">
                <a:solidFill>
                  <a:srgbClr val="FFFFFF"/>
                </a:solidFill>
                <a:cs typeface="Arial" panose="020B0604020202020204" pitchFamily="34" charset="0"/>
              </a:rPr>
              <a:t>                                              TERRENOS, A COSTO FISCAL	           DEL ACTIVO 	</a:t>
            </a:r>
            <a:endParaRPr lang="es-DO" altLang="es-DO" sz="1600">
              <a:solidFill>
                <a:srgbClr val="FFFFFF"/>
              </a:solidFill>
              <a:latin typeface="Times New Roman" panose="02020603050405020304" pitchFamily="18" charset="0"/>
              <a:cs typeface="Times New Roman" panose="02020603050405020304" pitchFamily="18" charset="0"/>
            </a:endParaRPr>
          </a:p>
          <a:p>
            <a:pPr algn="just"/>
            <a:r>
              <a:rPr lang="es-DO" altLang="es-DO" sz="1600">
                <a:solidFill>
                  <a:srgbClr val="FFFFFF"/>
                </a:solidFill>
                <a:cs typeface="Arial" panose="020B0604020202020204" pitchFamily="34" charset="0"/>
              </a:rPr>
              <a:t>                                               INVERSIONES EN ACCIONES                     A COSTO </a:t>
            </a:r>
            <a:r>
              <a:rPr lang="es-DO" altLang="es-DO" sz="1200">
                <a:solidFill>
                  <a:srgbClr val="FFFFFF"/>
                </a:solidFill>
                <a:cs typeface="Arial" panose="020B0604020202020204" pitchFamily="34" charset="0"/>
              </a:rPr>
              <a:t>FISCAL</a:t>
            </a:r>
          </a:p>
          <a:p>
            <a:pPr algn="just"/>
            <a:r>
              <a:rPr lang="es-DO" altLang="es-DO" sz="1200">
                <a:cs typeface="Arial" panose="020B0604020202020204" pitchFamily="34" charset="0"/>
              </a:rPr>
              <a:t>                                           </a:t>
            </a:r>
            <a:endParaRPr lang="es-DO" altLang="es-DO" sz="1200">
              <a:latin typeface="Times New Roman" panose="02020603050405020304" pitchFamily="18" charset="0"/>
              <a:cs typeface="Times New Roman" panose="02020603050405020304" pitchFamily="18" charset="0"/>
            </a:endParaRPr>
          </a:p>
          <a:p>
            <a:pPr algn="just"/>
            <a:r>
              <a:rPr lang="es-DO" altLang="es-DO" sz="1200" b="1">
                <a:cs typeface="Arial" panose="020B0604020202020204" pitchFamily="34" charset="0"/>
              </a:rPr>
              <a:t>                                          ACTIVOS DEPRECIABLES</a:t>
            </a:r>
            <a:r>
              <a:rPr lang="es-DO" altLang="es-DO" sz="1200">
                <a:cs typeface="Arial" panose="020B0604020202020204" pitchFamily="34" charset="0"/>
              </a:rPr>
              <a:t>:                     </a:t>
            </a:r>
            <a:r>
              <a:rPr lang="es-DO" altLang="es-DO" sz="1200" b="1">
                <a:cs typeface="Times New Roman" panose="02020603050405020304" pitchFamily="18" charset="0"/>
                <a:sym typeface="Wingdings" panose="05000000000000000000" pitchFamily="2" charset="2"/>
              </a:rPr>
              <a:t></a:t>
            </a:r>
            <a:r>
              <a:rPr lang="es-DO" altLang="es-DO" sz="1200">
                <a:cs typeface="Arial" panose="020B0604020202020204" pitchFamily="34" charset="0"/>
              </a:rPr>
              <a:t> DEDUCIBLES VIA LA DEPRECIACION</a:t>
            </a:r>
            <a:endParaRPr lang="es-DO" altLang="es-DO" sz="1200">
              <a:latin typeface="Times New Roman" panose="02020603050405020304" pitchFamily="18" charset="0"/>
              <a:cs typeface="Times New Roman" panose="02020603050405020304" pitchFamily="18" charset="0"/>
            </a:endParaRPr>
          </a:p>
          <a:p>
            <a:pPr algn="just"/>
            <a:r>
              <a:rPr lang="es-DO" altLang="es-DO" sz="1200">
                <a:cs typeface="Arial" panose="020B0604020202020204" pitchFamily="34" charset="0"/>
              </a:rPr>
              <a:t>                                             CATEGORIA 1, A COSTO FISCAL</a:t>
            </a:r>
            <a:endParaRPr lang="es-DO" altLang="es-DO" sz="1200">
              <a:latin typeface="Times New Roman" panose="02020603050405020304" pitchFamily="18" charset="0"/>
              <a:cs typeface="Times New Roman" panose="02020603050405020304" pitchFamily="18" charset="0"/>
            </a:endParaRPr>
          </a:p>
          <a:p>
            <a:pPr algn="just"/>
            <a:r>
              <a:rPr lang="es-DO" altLang="es-DO" sz="1200">
                <a:cs typeface="Arial" panose="020B0604020202020204" pitchFamily="34" charset="0"/>
              </a:rPr>
              <a:t>                                             CATEGORIA 2, A COSTO FISCAL</a:t>
            </a:r>
            <a:endParaRPr lang="es-DO" altLang="es-DO" sz="1200">
              <a:latin typeface="Times New Roman" panose="02020603050405020304" pitchFamily="18" charset="0"/>
              <a:cs typeface="Times New Roman" panose="02020603050405020304" pitchFamily="18" charset="0"/>
            </a:endParaRPr>
          </a:p>
          <a:p>
            <a:pPr algn="just"/>
            <a:r>
              <a:rPr lang="es-DO" altLang="es-DO" sz="1200">
                <a:cs typeface="Arial" panose="020B0604020202020204" pitchFamily="34" charset="0"/>
              </a:rPr>
              <a:t>                                             CONSTRUCCION EN PROCESO          </a:t>
            </a:r>
            <a:r>
              <a:rPr lang="es-DO" altLang="es-DO" sz="1200" b="1">
                <a:cs typeface="Times New Roman" panose="02020603050405020304" pitchFamily="18" charset="0"/>
                <a:sym typeface="Wingdings" panose="05000000000000000000" pitchFamily="2" charset="2"/>
              </a:rPr>
              <a:t></a:t>
            </a:r>
            <a:r>
              <a:rPr lang="es-DO" altLang="es-DO" sz="1200">
                <a:cs typeface="Arial" panose="020B0604020202020204" pitchFamily="34" charset="0"/>
              </a:rPr>
              <a:t> DEDUCIBLE VIA LA DEPRECIACIÓN                      </a:t>
            </a:r>
            <a:endParaRPr lang="es-DO" altLang="es-DO" sz="1200">
              <a:latin typeface="Times New Roman" panose="02020603050405020304" pitchFamily="18" charset="0"/>
              <a:cs typeface="Times New Roman" panose="02020603050405020304" pitchFamily="18" charset="0"/>
            </a:endParaRPr>
          </a:p>
          <a:p>
            <a:pPr algn="just"/>
            <a:r>
              <a:rPr lang="es-DO" altLang="es-DO" sz="1200">
                <a:cs typeface="Arial" panose="020B0604020202020204" pitchFamily="34" charset="0"/>
              </a:rPr>
              <a:t>                                                                                                                 CUANDO SE  INCORPORE AL ACTIVO</a:t>
            </a:r>
            <a:endParaRPr lang="es-DO" altLang="es-DO" sz="1200">
              <a:latin typeface="Times New Roman" panose="02020603050405020304" pitchFamily="18" charset="0"/>
              <a:cs typeface="Times New Roman" panose="02020603050405020304" pitchFamily="18" charset="0"/>
            </a:endParaRPr>
          </a:p>
          <a:p>
            <a:pPr algn="just"/>
            <a:r>
              <a:rPr lang="es-DO" altLang="es-DO" sz="1200">
                <a:cs typeface="Arial" panose="020B0604020202020204" pitchFamily="34" charset="0"/>
              </a:rPr>
              <a:t>                                          </a:t>
            </a:r>
            <a:r>
              <a:rPr lang="es-DO" altLang="es-DO" sz="1200" b="1">
                <a:cs typeface="Arial" panose="020B0604020202020204" pitchFamily="34" charset="0"/>
              </a:rPr>
              <a:t>ACTIVOS AMORTIZABLES</a:t>
            </a:r>
            <a:r>
              <a:rPr lang="es-DO" altLang="es-DO" sz="1200">
                <a:cs typeface="Arial" panose="020B0604020202020204" pitchFamily="34" charset="0"/>
              </a:rPr>
              <a:t>	                       </a:t>
            </a:r>
            <a:r>
              <a:rPr lang="es-DO" altLang="es-DO" sz="1200" b="1">
                <a:cs typeface="Times New Roman" panose="02020603050405020304" pitchFamily="18" charset="0"/>
                <a:sym typeface="Wingdings" panose="05000000000000000000" pitchFamily="2" charset="2"/>
              </a:rPr>
              <a:t></a:t>
            </a:r>
            <a:r>
              <a:rPr lang="es-DO" altLang="es-DO" sz="1200">
                <a:cs typeface="Arial" panose="020B0604020202020204" pitchFamily="34" charset="0"/>
              </a:rPr>
              <a:t> DEDUCIBLES VIA LA AMORTIZACION</a:t>
            </a:r>
            <a:endParaRPr lang="es-DO" altLang="es-DO" sz="1200">
              <a:latin typeface="Times New Roman" panose="02020603050405020304" pitchFamily="18" charset="0"/>
              <a:cs typeface="Times New Roman" panose="02020603050405020304" pitchFamily="18" charset="0"/>
            </a:endParaRPr>
          </a:p>
          <a:p>
            <a:pPr algn="just"/>
            <a:r>
              <a:rPr lang="es-DO" altLang="es-DO" sz="1200">
                <a:cs typeface="Arial" panose="020B0604020202020204" pitchFamily="34" charset="0"/>
              </a:rPr>
              <a:t>                                      </a:t>
            </a:r>
          </a:p>
          <a:p>
            <a:pPr algn="just"/>
            <a:r>
              <a:rPr lang="es-DO" altLang="es-DO" sz="1200">
                <a:cs typeface="Arial" panose="020B0604020202020204" pitchFamily="34" charset="0"/>
              </a:rPr>
              <a:t>                                         </a:t>
            </a:r>
            <a:r>
              <a:rPr lang="es-DO" altLang="es-DO" sz="1200" b="1">
                <a:cs typeface="Arial" panose="020B0604020202020204" pitchFamily="34" charset="0"/>
              </a:rPr>
              <a:t>PROCEDIMIENTO QUE DEBEMOS SEGUIR PARA DETERMINAR </a:t>
            </a:r>
          </a:p>
          <a:p>
            <a:pPr algn="just"/>
            <a:r>
              <a:rPr lang="es-DO" altLang="es-DO" sz="1200" b="1">
                <a:cs typeface="Arial" panose="020B0604020202020204" pitchFamily="34" charset="0"/>
              </a:rPr>
              <a:t>                                         EL</a:t>
            </a:r>
            <a:r>
              <a:rPr lang="es-DO" altLang="es-DO" sz="1200" b="1">
                <a:latin typeface="Times New Roman" panose="02020603050405020304" pitchFamily="18" charset="0"/>
                <a:cs typeface="Times New Roman" panose="02020603050405020304" pitchFamily="18" charset="0"/>
              </a:rPr>
              <a:t> </a:t>
            </a:r>
            <a:r>
              <a:rPr lang="es-DO" altLang="es-DO" sz="1200" b="1">
                <a:cs typeface="Arial" panose="020B0604020202020204" pitchFamily="34" charset="0"/>
              </a:rPr>
              <a:t>PATRIMONIO FISCAL</a:t>
            </a:r>
            <a:endParaRPr lang="es-DO" altLang="es-DO" sz="1200">
              <a:solidFill>
                <a:srgbClr val="FF0000"/>
              </a:solidFill>
              <a:latin typeface="Times New Roman" panose="02020603050405020304" pitchFamily="18" charset="0"/>
              <a:cs typeface="Times New Roman" panose="02020603050405020304" pitchFamily="18" charset="0"/>
            </a:endParaRPr>
          </a:p>
          <a:p>
            <a:pPr algn="just"/>
            <a:r>
              <a:rPr lang="es-DO" altLang="es-DO" sz="1200">
                <a:cs typeface="Arial" panose="020B0604020202020204" pitchFamily="34" charset="0"/>
              </a:rPr>
              <a:t>                                                 </a:t>
            </a:r>
            <a:endParaRPr lang="es-DO" altLang="es-DO" sz="1200">
              <a:latin typeface="Times New Roman" panose="02020603050405020304" pitchFamily="18" charset="0"/>
              <a:cs typeface="Times New Roman" panose="02020603050405020304" pitchFamily="18" charset="0"/>
            </a:endParaRPr>
          </a:p>
          <a:p>
            <a:pPr algn="just"/>
            <a:r>
              <a:rPr lang="es-DO" altLang="es-DO" sz="1200">
                <a:cs typeface="Arial" panose="020B0604020202020204" pitchFamily="34" charset="0"/>
              </a:rPr>
              <a:t>                                             ACTIVO		ACTIVOS		ACTIVOS NO		</a:t>
            </a:r>
            <a:endParaRPr lang="es-DO" altLang="es-DO" sz="1200">
              <a:latin typeface="Times New Roman" panose="02020603050405020304" pitchFamily="18" charset="0"/>
              <a:cs typeface="Times New Roman" panose="02020603050405020304" pitchFamily="18" charset="0"/>
            </a:endParaRPr>
          </a:p>
          <a:p>
            <a:pPr algn="just"/>
            <a:r>
              <a:rPr lang="es-DO" altLang="es-DO" sz="1200">
                <a:cs typeface="Arial" panose="020B0604020202020204" pitchFamily="34" charset="0"/>
              </a:rPr>
              <a:t>FISCAL                                 FISCAL         </a:t>
            </a:r>
            <a:r>
              <a:rPr lang="es-DO" altLang="es-DO" sz="1200" b="1">
                <a:cs typeface="Times New Roman" panose="02020603050405020304" pitchFamily="18" charset="0"/>
                <a:sym typeface="Wingdings" panose="05000000000000000000" pitchFamily="2" charset="2"/>
              </a:rPr>
              <a:t></a:t>
            </a:r>
            <a:r>
              <a:rPr lang="es-ES" altLang="es-DO" sz="1200">
                <a:cs typeface="Arial" panose="020B0604020202020204" pitchFamily="34" charset="0"/>
              </a:rPr>
              <a:t> </a:t>
            </a:r>
            <a:r>
              <a:rPr lang="es-DO" altLang="es-DO" sz="1200">
                <a:cs typeface="Arial" panose="020B0604020202020204" pitchFamily="34" charset="0"/>
              </a:rPr>
              <a:t>                 MONETARIOS  +	MONETARIOS   -	EXCLUSIONES</a:t>
            </a:r>
            <a:endParaRPr lang="es-DO" altLang="es-DO" sz="1200">
              <a:latin typeface="Times New Roman" panose="02020603050405020304" pitchFamily="18" charset="0"/>
              <a:cs typeface="Times New Roman" panose="02020603050405020304" pitchFamily="18" charset="0"/>
            </a:endParaRPr>
          </a:p>
          <a:p>
            <a:pPr algn="just"/>
            <a:r>
              <a:rPr lang="es-DO" altLang="es-DO" sz="1200">
                <a:cs typeface="Arial" panose="020B0604020202020204" pitchFamily="34" charset="0"/>
              </a:rPr>
              <a:t>                                                                                                                                                                         </a:t>
            </a:r>
            <a:endParaRPr lang="es-DO" altLang="es-DO" sz="1200">
              <a:latin typeface="Times New Roman" panose="02020603050405020304" pitchFamily="18" charset="0"/>
              <a:cs typeface="Times New Roman" panose="02020603050405020304" pitchFamily="18" charset="0"/>
            </a:endParaRPr>
          </a:p>
          <a:p>
            <a:pPr algn="just"/>
            <a:r>
              <a:rPr lang="es-DO" altLang="es-DO" sz="1200">
                <a:cs typeface="Arial" panose="020B0604020202020204" pitchFamily="34" charset="0"/>
              </a:rPr>
              <a:t>PASIVO                                PASIVO                              PASIVOS	PASIVOS NO</a:t>
            </a:r>
            <a:endParaRPr lang="es-DO" altLang="es-DO" sz="1200">
              <a:latin typeface="Times New Roman" panose="02020603050405020304" pitchFamily="18" charset="0"/>
              <a:cs typeface="Times New Roman" panose="02020603050405020304" pitchFamily="18" charset="0"/>
            </a:endParaRPr>
          </a:p>
          <a:p>
            <a:pPr algn="just"/>
            <a:r>
              <a:rPr lang="es-DO" altLang="es-DO" sz="1200">
                <a:cs typeface="Arial" panose="020B0604020202020204" pitchFamily="34" charset="0"/>
              </a:rPr>
              <a:t>                                             FISCAL         </a:t>
            </a:r>
            <a:r>
              <a:rPr lang="es-DO" altLang="es-DO" sz="1200" b="1">
                <a:cs typeface="Times New Roman" panose="02020603050405020304" pitchFamily="18" charset="0"/>
                <a:sym typeface="Wingdings" panose="05000000000000000000" pitchFamily="2" charset="2"/>
              </a:rPr>
              <a:t></a:t>
            </a:r>
            <a:r>
              <a:rPr lang="es-ES" altLang="es-DO" sz="1200">
                <a:cs typeface="Arial" panose="020B0604020202020204" pitchFamily="34" charset="0"/>
              </a:rPr>
              <a:t> </a:t>
            </a:r>
            <a:r>
              <a:rPr lang="es-DO" altLang="es-DO" sz="1200">
                <a:cs typeface="Arial" panose="020B0604020202020204" pitchFamily="34" charset="0"/>
              </a:rPr>
              <a:t>                	MONETARIOS  +	MONETARIOS    -	EXCLUSIONES</a:t>
            </a:r>
            <a:endParaRPr lang="es-DO" altLang="es-DO" sz="1200">
              <a:latin typeface="Times New Roman" panose="02020603050405020304" pitchFamily="18" charset="0"/>
              <a:cs typeface="Times New Roman" panose="02020603050405020304" pitchFamily="18" charset="0"/>
            </a:endParaRPr>
          </a:p>
          <a:p>
            <a:pPr algn="just"/>
            <a:r>
              <a:rPr lang="es-DO" altLang="es-DO" sz="1200">
                <a:cs typeface="Arial" panose="020B0604020202020204" pitchFamily="34" charset="0"/>
              </a:rPr>
              <a:t>                                                                                                                                                           </a:t>
            </a:r>
            <a:endParaRPr lang="es-DO" altLang="es-DO" sz="1200">
              <a:latin typeface="Times New Roman" panose="02020603050405020304" pitchFamily="18" charset="0"/>
              <a:cs typeface="Times New Roman" panose="02020603050405020304" pitchFamily="18" charset="0"/>
            </a:endParaRPr>
          </a:p>
          <a:p>
            <a:pPr algn="just"/>
            <a:r>
              <a:rPr lang="es-DO" altLang="es-DO" sz="1200">
                <a:cs typeface="Arial" panose="020B0604020202020204" pitchFamily="34" charset="0"/>
              </a:rPr>
              <a:t>                                             PATRIMONIO                    ACTIVO                   PASIVO         </a:t>
            </a:r>
          </a:p>
          <a:p>
            <a:pPr algn="just"/>
            <a:r>
              <a:rPr lang="es-DO" altLang="es-DO" sz="1200">
                <a:cs typeface="Arial" panose="020B0604020202020204" pitchFamily="34" charset="0"/>
              </a:rPr>
              <a:t>                                             FISCAL         </a:t>
            </a:r>
            <a:r>
              <a:rPr lang="es-DO" altLang="es-DO" sz="1200" b="1">
                <a:cs typeface="Times New Roman" panose="02020603050405020304" pitchFamily="18" charset="0"/>
                <a:sym typeface="Wingdings" panose="05000000000000000000" pitchFamily="2" charset="2"/>
              </a:rPr>
              <a:t></a:t>
            </a:r>
            <a:r>
              <a:rPr lang="es-ES" altLang="es-DO" sz="1200">
                <a:cs typeface="Arial" panose="020B0604020202020204" pitchFamily="34" charset="0"/>
              </a:rPr>
              <a:t> </a:t>
            </a:r>
            <a:r>
              <a:rPr lang="es-DO" altLang="es-DO" sz="1200">
                <a:cs typeface="Arial" panose="020B0604020202020204" pitchFamily="34" charset="0"/>
              </a:rPr>
              <a:t>                 FISCAL            -	FISCAL </a:t>
            </a:r>
            <a:endParaRPr lang="es-DO" altLang="es-DO" sz="1200">
              <a:latin typeface="Times New Roman" panose="02020603050405020304" pitchFamily="18" charset="0"/>
              <a:cs typeface="Times New Roman" panose="02020603050405020304" pitchFamily="18" charset="0"/>
            </a:endParaRPr>
          </a:p>
          <a:p>
            <a:pPr algn="just"/>
            <a:r>
              <a:rPr lang="es-DO" altLang="es-DO" sz="1200">
                <a:latin typeface="Times New Roman" panose="02020603050405020304" pitchFamily="18" charset="0"/>
                <a:cs typeface="Times New Roman" panose="02020603050405020304" pitchFamily="18" charset="0"/>
              </a:rPr>
              <a:t> </a:t>
            </a:r>
            <a:endParaRPr lang="es-DO" altLang="es-DO" sz="1200">
              <a:latin typeface="Times New Roman" panose="02020603050405020304" pitchFamily="18" charset="0"/>
            </a:endParaRPr>
          </a:p>
        </p:txBody>
      </p:sp>
    </p:spTree>
  </p:cSld>
  <p:clrMapOvr>
    <a:masterClrMapping/>
  </p:clrMapOvr>
  <p:transition spd="slow"/>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3">
            <a:extLst>
              <a:ext uri="{FF2B5EF4-FFF2-40B4-BE49-F238E27FC236}">
                <a16:creationId xmlns:a16="http://schemas.microsoft.com/office/drawing/2014/main" id="{E560CD5B-1227-408D-979F-27B8476A1C92}"/>
              </a:ext>
            </a:extLst>
          </p:cNvPr>
          <p:cNvSpPr>
            <a:spLocks noGrp="1" noChangeArrowheads="1"/>
          </p:cNvSpPr>
          <p:nvPr>
            <p:ph idx="1"/>
          </p:nvPr>
        </p:nvSpPr>
        <p:spPr>
          <a:xfrm>
            <a:off x="1828800" y="1214438"/>
            <a:ext cx="8534400" cy="5338762"/>
          </a:xfrm>
        </p:spPr>
        <p:txBody>
          <a:bodyPr>
            <a:normAutofit lnSpcReduction="10000"/>
          </a:bodyPr>
          <a:lstStyle/>
          <a:p>
            <a:pPr algn="just">
              <a:lnSpc>
                <a:spcPct val="80000"/>
              </a:lnSpc>
              <a:buFontTx/>
              <a:buNone/>
            </a:pPr>
            <a:r>
              <a:rPr lang="es-DO" altLang="es-DO" sz="1800">
                <a:cs typeface="Times New Roman" panose="02020603050405020304" pitchFamily="18" charset="0"/>
              </a:rPr>
              <a:t>a</a:t>
            </a:r>
            <a:r>
              <a:rPr lang="es-DO" altLang="es-DO" sz="1600">
                <a:cs typeface="Times New Roman" panose="02020603050405020304" pitchFamily="18" charset="0"/>
              </a:rPr>
              <a:t>) </a:t>
            </a:r>
            <a:r>
              <a:rPr lang="es-DO" altLang="es-DO" sz="1600" b="1">
                <a:cs typeface="Times New Roman" panose="02020603050405020304" pitchFamily="18" charset="0"/>
              </a:rPr>
              <a:t>Base para el Calculo de los Gastos de Reparación y Mejoras</a:t>
            </a:r>
          </a:p>
          <a:p>
            <a:pPr algn="just">
              <a:lnSpc>
                <a:spcPct val="80000"/>
              </a:lnSpc>
              <a:buFontTx/>
              <a:buNone/>
            </a:pPr>
            <a:r>
              <a:rPr lang="es-DO" altLang="es-DO" sz="1600">
                <a:cs typeface="Times New Roman" panose="02020603050405020304" pitchFamily="18" charset="0"/>
              </a:rPr>
              <a:t>    Tomando en cuenta el cambio en la metodología para los ajustes por inflación, la base para el calculo del exceso de mejoras capitalizables en cualquiera de las categorías 2 y 3 será determinado como sigue:</a:t>
            </a:r>
          </a:p>
          <a:p>
            <a:pPr algn="just">
              <a:lnSpc>
                <a:spcPct val="80000"/>
              </a:lnSpc>
              <a:buFontTx/>
              <a:buNone/>
            </a:pPr>
            <a:r>
              <a:rPr lang="es-DO" altLang="es-DO" sz="1600">
                <a:cs typeface="Times New Roman" panose="02020603050405020304" pitchFamily="18" charset="0"/>
              </a:rPr>
              <a:t>          Costo fiscal ajustado al inicio</a:t>
            </a:r>
          </a:p>
          <a:p>
            <a:pPr lvl="1" algn="just">
              <a:lnSpc>
                <a:spcPct val="80000"/>
              </a:lnSpc>
              <a:buFontTx/>
              <a:buNone/>
            </a:pPr>
            <a:r>
              <a:rPr lang="es-DO" altLang="es-DO">
                <a:cs typeface="Times New Roman" panose="02020603050405020304" pitchFamily="18" charset="0"/>
              </a:rPr>
              <a:t>+ Proporción Cantidad de Ajuste</a:t>
            </a:r>
          </a:p>
          <a:p>
            <a:pPr lvl="1" algn="just">
              <a:lnSpc>
                <a:spcPct val="80000"/>
              </a:lnSpc>
              <a:buFontTx/>
              <a:buNone/>
            </a:pPr>
            <a:r>
              <a:rPr lang="es-DO" altLang="es-DO">
                <a:cs typeface="Times New Roman" panose="02020603050405020304" pitchFamily="18" charset="0"/>
              </a:rPr>
              <a:t>+ 50% adiciones ejercicio corriente</a:t>
            </a:r>
          </a:p>
          <a:p>
            <a:pPr lvl="1" algn="just">
              <a:lnSpc>
                <a:spcPct val="80000"/>
              </a:lnSpc>
              <a:buFontTx/>
              <a:buNone/>
            </a:pPr>
            <a:r>
              <a:rPr lang="es-DO" altLang="es-DO">
                <a:cs typeface="Times New Roman" panose="02020603050405020304" pitchFamily="18" charset="0"/>
              </a:rPr>
              <a:t>-  Retiros</a:t>
            </a:r>
          </a:p>
          <a:p>
            <a:pPr lvl="1" algn="just">
              <a:lnSpc>
                <a:spcPct val="80000"/>
              </a:lnSpc>
              <a:buFontTx/>
              <a:buNone/>
            </a:pPr>
            <a:r>
              <a:rPr lang="es-DO" altLang="es-DO">
                <a:cs typeface="Times New Roman" panose="02020603050405020304" pitchFamily="18" charset="0"/>
              </a:rPr>
              <a:t>= Base de cálculos para las reparaciones</a:t>
            </a:r>
          </a:p>
          <a:p>
            <a:pPr algn="just">
              <a:lnSpc>
                <a:spcPct val="80000"/>
              </a:lnSpc>
              <a:buFontTx/>
              <a:buNone/>
            </a:pPr>
            <a:r>
              <a:rPr lang="es-DO" altLang="es-DO" sz="1600">
                <a:cs typeface="Times New Roman" panose="02020603050405020304" pitchFamily="18" charset="0"/>
              </a:rPr>
              <a:t>b) </a:t>
            </a:r>
            <a:r>
              <a:rPr lang="es-DO" altLang="es-DO" sz="1600" b="1">
                <a:cs typeface="Times New Roman" panose="02020603050405020304" pitchFamily="18" charset="0"/>
              </a:rPr>
              <a:t>Determinación de la Base de Cálculo de la Depreciación</a:t>
            </a:r>
          </a:p>
          <a:p>
            <a:pPr algn="just">
              <a:lnSpc>
                <a:spcPct val="80000"/>
              </a:lnSpc>
              <a:buFontTx/>
              <a:buNone/>
            </a:pPr>
            <a:r>
              <a:rPr lang="es-DO" altLang="es-DO" sz="1600">
                <a:cs typeface="Times New Roman" panose="02020603050405020304" pitchFamily="18" charset="0"/>
              </a:rPr>
              <a:t>    Siguiendo el procedimiento anterior el balance sujeto a depreciación de los activos de Categoría 2 y 3, para un ejercicio fiscal cualquiera operaria como sigue:</a:t>
            </a:r>
          </a:p>
          <a:p>
            <a:pPr algn="just">
              <a:lnSpc>
                <a:spcPct val="80000"/>
              </a:lnSpc>
              <a:buFontTx/>
              <a:buNone/>
            </a:pPr>
            <a:r>
              <a:rPr lang="es-DO" altLang="es-DO" sz="1600">
                <a:cs typeface="Times New Roman" panose="02020603050405020304" pitchFamily="18" charset="0"/>
              </a:rPr>
              <a:t>           Costo fiscal ajustado  al inicio</a:t>
            </a:r>
          </a:p>
          <a:p>
            <a:pPr lvl="1" algn="just">
              <a:lnSpc>
                <a:spcPct val="80000"/>
              </a:lnSpc>
              <a:buFontTx/>
              <a:buNone/>
            </a:pPr>
            <a:r>
              <a:rPr lang="es-DO" altLang="es-DO">
                <a:cs typeface="Times New Roman" panose="02020603050405020304" pitchFamily="18" charset="0"/>
              </a:rPr>
              <a:t>+ Proporción Cantidad de Ajuste</a:t>
            </a:r>
          </a:p>
          <a:p>
            <a:pPr lvl="1" algn="just">
              <a:lnSpc>
                <a:spcPct val="80000"/>
              </a:lnSpc>
              <a:buFontTx/>
              <a:buNone/>
            </a:pPr>
            <a:r>
              <a:rPr lang="es-DO" altLang="es-DO">
                <a:cs typeface="Times New Roman" panose="02020603050405020304" pitchFamily="18" charset="0"/>
              </a:rPr>
              <a:t>+ 50% adiciones ejercicio corriente</a:t>
            </a:r>
          </a:p>
          <a:p>
            <a:pPr lvl="1" algn="just">
              <a:lnSpc>
                <a:spcPct val="80000"/>
              </a:lnSpc>
              <a:buFontTx/>
              <a:buNone/>
            </a:pPr>
            <a:r>
              <a:rPr lang="es-DO" altLang="es-DO">
                <a:cs typeface="Times New Roman" panose="02020603050405020304" pitchFamily="18" charset="0"/>
              </a:rPr>
              <a:t>+ 100% Exceso de Mejoras Capitalizables</a:t>
            </a:r>
          </a:p>
          <a:p>
            <a:pPr lvl="1" algn="just">
              <a:lnSpc>
                <a:spcPct val="80000"/>
              </a:lnSpc>
              <a:buFontTx/>
              <a:buNone/>
            </a:pPr>
            <a:r>
              <a:rPr lang="es-DO" altLang="es-DO">
                <a:cs typeface="Times New Roman" panose="02020603050405020304" pitchFamily="18" charset="0"/>
              </a:rPr>
              <a:t>-  Retiros</a:t>
            </a:r>
          </a:p>
          <a:p>
            <a:pPr lvl="1" algn="just">
              <a:lnSpc>
                <a:spcPct val="80000"/>
              </a:lnSpc>
              <a:buFontTx/>
              <a:buNone/>
            </a:pPr>
            <a:r>
              <a:rPr lang="es-DO" altLang="es-DO">
                <a:cs typeface="Times New Roman" panose="02020603050405020304" pitchFamily="18" charset="0"/>
              </a:rPr>
              <a:t>= Base de calculo para la Depreciación</a:t>
            </a:r>
            <a:r>
              <a:rPr lang="es-DO" altLang="es-DO" sz="1800">
                <a:cs typeface="Times New Roman" panose="02020603050405020304" pitchFamily="18" charset="0"/>
              </a:rPr>
              <a:t>. </a:t>
            </a:r>
            <a:endParaRPr lang="es-DO" altLang="es-DO" sz="1800"/>
          </a:p>
        </p:txBody>
      </p:sp>
      <p:sp>
        <p:nvSpPr>
          <p:cNvPr id="99330" name="Rectangle 2">
            <a:extLst>
              <a:ext uri="{FF2B5EF4-FFF2-40B4-BE49-F238E27FC236}">
                <a16:creationId xmlns:a16="http://schemas.microsoft.com/office/drawing/2014/main" id="{4C999EDB-2B91-400E-853F-D26EE8F56D93}"/>
              </a:ext>
            </a:extLst>
          </p:cNvPr>
          <p:cNvSpPr>
            <a:spLocks noGrp="1" noChangeArrowheads="1"/>
          </p:cNvSpPr>
          <p:nvPr>
            <p:ph type="title"/>
          </p:nvPr>
        </p:nvSpPr>
        <p:spPr>
          <a:xfrm>
            <a:off x="2057400" y="304800"/>
            <a:ext cx="7848600" cy="1143000"/>
          </a:xfrm>
        </p:spPr>
        <p:txBody>
          <a:bodyPr>
            <a:normAutofit/>
          </a:bodyPr>
          <a:lstStyle/>
          <a:p>
            <a:pPr>
              <a:defRPr/>
            </a:pPr>
            <a:r>
              <a:rPr lang="es-DO" altLang="es-DO" sz="2600"/>
              <a:t>Procedimiento para determinar sobre que base deberá calcularse la depreciación y las mejoras capitalizables</a:t>
            </a:r>
          </a:p>
        </p:txBody>
      </p:sp>
      <p:pic>
        <p:nvPicPr>
          <p:cNvPr id="110596" name="Picture 4">
            <a:extLst>
              <a:ext uri="{FF2B5EF4-FFF2-40B4-BE49-F238E27FC236}">
                <a16:creationId xmlns:a16="http://schemas.microsoft.com/office/drawing/2014/main" id="{9BB81ED8-847C-44B7-80F8-3563DC5633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069014"/>
            <a:ext cx="685800"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Rectangle 3">
            <a:extLst>
              <a:ext uri="{FF2B5EF4-FFF2-40B4-BE49-F238E27FC236}">
                <a16:creationId xmlns:a16="http://schemas.microsoft.com/office/drawing/2014/main" id="{1A89C1F1-63B7-4183-92E5-15949C922531}"/>
              </a:ext>
            </a:extLst>
          </p:cNvPr>
          <p:cNvSpPr>
            <a:spLocks noGrp="1" noChangeArrowheads="1"/>
          </p:cNvSpPr>
          <p:nvPr>
            <p:ph idx="1"/>
          </p:nvPr>
        </p:nvSpPr>
        <p:spPr>
          <a:xfrm>
            <a:off x="1981200" y="2133601"/>
            <a:ext cx="8174038" cy="4087813"/>
          </a:xfrm>
        </p:spPr>
        <p:txBody>
          <a:bodyPr>
            <a:normAutofit fontScale="92500" lnSpcReduction="10000"/>
          </a:bodyPr>
          <a:lstStyle/>
          <a:p>
            <a:pPr marL="533400" indent="-533400" algn="just">
              <a:lnSpc>
                <a:spcPct val="80000"/>
              </a:lnSpc>
              <a:buFontTx/>
              <a:buAutoNum type="arabicPeriod"/>
              <a:defRPr/>
            </a:pPr>
            <a:r>
              <a:rPr lang="es-DO" altLang="es-DO" sz="1900"/>
              <a:t>Los pagos a personas físicas sujetos a retención tienen que coincidir con los pagos reportados en los recibos IT-1 y el IR-17.</a:t>
            </a:r>
          </a:p>
          <a:p>
            <a:pPr marL="533400" indent="-533400" algn="just">
              <a:lnSpc>
                <a:spcPct val="80000"/>
              </a:lnSpc>
              <a:buFontTx/>
              <a:buAutoNum type="arabicPeriod"/>
              <a:defRPr/>
            </a:pPr>
            <a:r>
              <a:rPr lang="es-DO" altLang="es-DO" sz="1900">
                <a:solidFill>
                  <a:srgbClr val="FF6600"/>
                </a:solidFill>
              </a:rPr>
              <a:t>Los ingresos declarados en los 12 recibos IT-1 deben coincidir con el ingreso declarado en el impuesto sobre la renta (anexo B IR-2)</a:t>
            </a:r>
          </a:p>
          <a:p>
            <a:pPr marL="533400" indent="-533400" algn="just">
              <a:lnSpc>
                <a:spcPct val="80000"/>
              </a:lnSpc>
              <a:buFontTx/>
              <a:buAutoNum type="arabicPeriod"/>
              <a:defRPr/>
            </a:pPr>
            <a:r>
              <a:rPr lang="es-DO" altLang="es-DO" sz="1900">
                <a:solidFill>
                  <a:srgbClr val="0066CC"/>
                </a:solidFill>
              </a:rPr>
              <a:t>El gasto en honorarios en personas físicas debe coincidir con la sumatoria de los 12 recibos IR-17, IT-1 y el anexo B IR-12.</a:t>
            </a:r>
          </a:p>
          <a:p>
            <a:pPr marL="533400" indent="-533400" algn="just">
              <a:lnSpc>
                <a:spcPct val="80000"/>
              </a:lnSpc>
              <a:buFontTx/>
              <a:buAutoNum type="arabicPeriod"/>
              <a:defRPr/>
            </a:pPr>
            <a:r>
              <a:rPr lang="es-DO" altLang="es-DO" sz="1900">
                <a:solidFill>
                  <a:srgbClr val="FF0000"/>
                </a:solidFill>
              </a:rPr>
              <a:t>El gasto en alquiler pagados a personas físicas declarado en el impuesto sobre la renta (anexo B IR-2) debe coincidir con el gasto reportado en los 12 recibos IT-1 e IR-17.</a:t>
            </a:r>
          </a:p>
          <a:p>
            <a:pPr marL="533400" indent="-533400" algn="just">
              <a:lnSpc>
                <a:spcPct val="80000"/>
              </a:lnSpc>
              <a:buFontTx/>
              <a:buAutoNum type="arabicPeriod"/>
              <a:defRPr/>
            </a:pPr>
            <a:r>
              <a:rPr lang="es-DO" altLang="es-DO" sz="1900"/>
              <a:t>La división de la totalidad de los adelantos en compras locales entre 0.16 se debe aproximar a las compras locales en el costo de venta reportadas en la declaración del impuesto sobre la renta.</a:t>
            </a:r>
          </a:p>
          <a:p>
            <a:pPr marL="533400" indent="-533400" algn="just">
              <a:lnSpc>
                <a:spcPct val="80000"/>
              </a:lnSpc>
              <a:buFontTx/>
              <a:buAutoNum type="arabicPeriod"/>
              <a:defRPr/>
            </a:pPr>
            <a:r>
              <a:rPr lang="es-DO" altLang="es-DO" sz="1900">
                <a:solidFill>
                  <a:srgbClr val="FF9900"/>
                </a:solidFill>
              </a:rPr>
              <a:t>El ITBIS adelantado no podrá deducirse  simultáneamente como parte del gasto incurrido y del costo de los activos categorías II y III </a:t>
            </a:r>
          </a:p>
          <a:p>
            <a:pPr marL="533400" indent="-533400" algn="just">
              <a:lnSpc>
                <a:spcPct val="80000"/>
              </a:lnSpc>
              <a:buFontTx/>
              <a:buAutoNum type="arabicPeriod"/>
              <a:defRPr/>
            </a:pPr>
            <a:r>
              <a:rPr lang="es-DO" altLang="es-DO" sz="1900">
                <a:solidFill>
                  <a:srgbClr val="0066CC"/>
                </a:solidFill>
              </a:rPr>
              <a:t>Los 12 formularios IR-4 deben coincidir con el IR-13</a:t>
            </a:r>
          </a:p>
          <a:p>
            <a:pPr marL="533400" indent="-533400">
              <a:lnSpc>
                <a:spcPct val="80000"/>
              </a:lnSpc>
              <a:buFontTx/>
              <a:buAutoNum type="arabicPeriod"/>
              <a:defRPr/>
            </a:pPr>
            <a:endParaRPr lang="es-DO" altLang="es-DO" sz="1900">
              <a:solidFill>
                <a:srgbClr val="0066CC"/>
              </a:solidFill>
            </a:endParaRPr>
          </a:p>
          <a:p>
            <a:pPr marL="533400" indent="-533400">
              <a:lnSpc>
                <a:spcPct val="80000"/>
              </a:lnSpc>
              <a:buFontTx/>
              <a:buAutoNum type="arabicPeriod"/>
              <a:defRPr/>
            </a:pPr>
            <a:endParaRPr lang="es-DO" altLang="es-DO" sz="1900"/>
          </a:p>
          <a:p>
            <a:pPr marL="533400" indent="-533400">
              <a:lnSpc>
                <a:spcPct val="80000"/>
              </a:lnSpc>
              <a:buFontTx/>
              <a:buAutoNum type="arabicPeriod"/>
              <a:defRPr/>
            </a:pPr>
            <a:endParaRPr lang="es-DO" altLang="es-DO" sz="1900"/>
          </a:p>
        </p:txBody>
      </p:sp>
      <p:sp>
        <p:nvSpPr>
          <p:cNvPr id="108546" name="Rectangle 2">
            <a:extLst>
              <a:ext uri="{FF2B5EF4-FFF2-40B4-BE49-F238E27FC236}">
                <a16:creationId xmlns:a16="http://schemas.microsoft.com/office/drawing/2014/main" id="{02EC1A62-E2EC-4771-9347-407AF184E576}"/>
              </a:ext>
            </a:extLst>
          </p:cNvPr>
          <p:cNvSpPr>
            <a:spLocks noGrp="1" noChangeArrowheads="1"/>
          </p:cNvSpPr>
          <p:nvPr>
            <p:ph type="title"/>
          </p:nvPr>
        </p:nvSpPr>
        <p:spPr>
          <a:xfrm>
            <a:off x="1981201" y="304800"/>
            <a:ext cx="8423275" cy="935038"/>
          </a:xfrm>
        </p:spPr>
        <p:txBody>
          <a:bodyPr/>
          <a:lstStyle/>
          <a:p>
            <a:pPr>
              <a:defRPr/>
            </a:pPr>
            <a:r>
              <a:rPr lang="es-DO" altLang="es-DO" sz="3400"/>
              <a:t>Validaciones y Consistencias</a:t>
            </a:r>
            <a:r>
              <a:rPr lang="es-DO" altLang="es-DO" sz="2600"/>
              <a:t> </a:t>
            </a:r>
          </a:p>
        </p:txBody>
      </p:sp>
      <p:pic>
        <p:nvPicPr>
          <p:cNvPr id="111620" name="Picture 4">
            <a:extLst>
              <a:ext uri="{FF2B5EF4-FFF2-40B4-BE49-F238E27FC236}">
                <a16:creationId xmlns:a16="http://schemas.microsoft.com/office/drawing/2014/main" id="{533352B5-F01C-4288-A961-29F2AADCEB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069014"/>
            <a:ext cx="838200"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3">
            <a:extLst>
              <a:ext uri="{FF2B5EF4-FFF2-40B4-BE49-F238E27FC236}">
                <a16:creationId xmlns:a16="http://schemas.microsoft.com/office/drawing/2014/main" id="{6C7D4EEF-3D3E-4F44-948F-CEDBFDFEFC82}"/>
              </a:ext>
            </a:extLst>
          </p:cNvPr>
          <p:cNvSpPr>
            <a:spLocks noGrp="1" noChangeArrowheads="1"/>
          </p:cNvSpPr>
          <p:nvPr>
            <p:ph idx="1"/>
          </p:nvPr>
        </p:nvSpPr>
        <p:spPr>
          <a:xfrm>
            <a:off x="1905000" y="1752600"/>
            <a:ext cx="8610600" cy="4800600"/>
          </a:xfrm>
        </p:spPr>
        <p:txBody>
          <a:bodyPr/>
          <a:lstStyle/>
          <a:p>
            <a:pPr algn="just">
              <a:lnSpc>
                <a:spcPct val="90000"/>
              </a:lnSpc>
            </a:pPr>
            <a:r>
              <a:rPr lang="en-US" altLang="es-DO" sz="2000"/>
              <a:t>establece un impuesto  anual sobre el activo de las personas jurídicas o físicas con negocios de único  dueño.</a:t>
            </a:r>
          </a:p>
          <a:p>
            <a:pPr algn="just">
              <a:lnSpc>
                <a:spcPct val="90000"/>
              </a:lnSpc>
            </a:pPr>
            <a:endParaRPr lang="en-US" altLang="es-DO" sz="2000"/>
          </a:p>
          <a:p>
            <a:pPr algn="just">
              <a:lnSpc>
                <a:spcPct val="90000"/>
              </a:lnSpc>
            </a:pPr>
            <a:endParaRPr lang="en-US" altLang="es-DO" sz="2100"/>
          </a:p>
          <a:p>
            <a:pPr algn="just">
              <a:lnSpc>
                <a:spcPct val="90000"/>
              </a:lnSpc>
            </a:pPr>
            <a:r>
              <a:rPr lang="en-US" altLang="es-DO" sz="2100"/>
              <a:t>Para los fines de este impuesto se entiende por activo imponible el valor total de los activos, incluyendo de manera expresa los inmuebles, que figuran en el balance general del contribuyente, no ajustados por inflación y luego de aplicada la deducción por depreciación, amortización y reservas para cuentas incobrables. Se exceptúan de la base imponible de este impuesto las inversiones accionarias en otras compañías, los terrenos ubicados en zonas rurales los inmuebles por naturaleza de las explotaciones agropecuarias y los impuestos adelantados o anticipos</a:t>
            </a:r>
          </a:p>
        </p:txBody>
      </p:sp>
      <p:sp>
        <p:nvSpPr>
          <p:cNvPr id="109570" name="Rectangle 2">
            <a:extLst>
              <a:ext uri="{FF2B5EF4-FFF2-40B4-BE49-F238E27FC236}">
                <a16:creationId xmlns:a16="http://schemas.microsoft.com/office/drawing/2014/main" id="{11165E88-42BA-429F-A282-B46AD474463E}"/>
              </a:ext>
            </a:extLst>
          </p:cNvPr>
          <p:cNvSpPr>
            <a:spLocks noGrp="1" noChangeArrowheads="1"/>
          </p:cNvSpPr>
          <p:nvPr>
            <p:ph type="title"/>
          </p:nvPr>
        </p:nvSpPr>
        <p:spPr>
          <a:xfrm>
            <a:off x="2128839" y="228600"/>
            <a:ext cx="6657975" cy="1066800"/>
          </a:xfrm>
        </p:spPr>
        <p:txBody>
          <a:bodyPr>
            <a:normAutofit/>
          </a:bodyPr>
          <a:lstStyle/>
          <a:p>
            <a:pPr>
              <a:defRPr/>
            </a:pPr>
            <a:r>
              <a:rPr lang="en-US" altLang="es-DO"/>
              <a:t>IMPUESTO A LOS ACTIVOS </a:t>
            </a:r>
            <a:r>
              <a:rPr lang="en-US" altLang="es-DO" sz="2400"/>
              <a:t>ARTÍCULOS 401 Y 402</a:t>
            </a:r>
          </a:p>
        </p:txBody>
      </p:sp>
    </p:spTree>
  </p:cSld>
  <p:clrMapOvr>
    <a:masterClrMapping/>
  </p:clrMapOvr>
  <p:transition spd="slow"/>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3">
            <a:extLst>
              <a:ext uri="{FF2B5EF4-FFF2-40B4-BE49-F238E27FC236}">
                <a16:creationId xmlns:a16="http://schemas.microsoft.com/office/drawing/2014/main" id="{EAA2B83C-3126-46E2-94D5-CADB018F9C13}"/>
              </a:ext>
            </a:extLst>
          </p:cNvPr>
          <p:cNvSpPr>
            <a:spLocks noGrp="1" noChangeArrowheads="1"/>
          </p:cNvSpPr>
          <p:nvPr>
            <p:ph idx="1"/>
          </p:nvPr>
        </p:nvSpPr>
        <p:spPr>
          <a:xfrm>
            <a:off x="1752600" y="1905000"/>
            <a:ext cx="8686800" cy="4724400"/>
          </a:xfrm>
        </p:spPr>
        <p:txBody>
          <a:bodyPr>
            <a:normAutofit/>
          </a:bodyPr>
          <a:lstStyle/>
          <a:p>
            <a:pPr marL="365760" indent="-256032">
              <a:buFont typeface="Wingdings 3"/>
              <a:buChar char=""/>
              <a:defRPr/>
            </a:pPr>
            <a:r>
              <a:rPr lang="en-US" altLang="es-DO" sz="2500"/>
              <a:t>La tasa del impuesto será del uno por ciento (1%) anual, calculado sobre el monto total de los activos imponibles.</a:t>
            </a:r>
          </a:p>
          <a:p>
            <a:pPr marL="365760" indent="-256032">
              <a:buFont typeface="Wingdings 3"/>
              <a:buChar char=""/>
              <a:defRPr/>
            </a:pPr>
            <a:endParaRPr lang="en-US" altLang="es-DO" sz="2500"/>
          </a:p>
          <a:p>
            <a:pPr marL="365760" indent="-256032" algn="just">
              <a:buFont typeface="Wingdings 3"/>
              <a:buChar char=""/>
              <a:defRPr/>
            </a:pPr>
            <a:r>
              <a:rPr lang="en-US" altLang="es-DO" sz="2500"/>
              <a:t>La liquidación de este impuesto se efectuará en la misma declaración jurada del Impuesto sobre la Renta que presente el contribuyente. El pago del impuesto, cuando proceda, se efectuará en dos cuotas, venciendo la primera en la misma fecha límite fijada para el pago del impuesto sobre la renta y la segunda en el plazo de seis (6) meses contados a partir del vencimiento de la primera cuota.</a:t>
            </a:r>
          </a:p>
        </p:txBody>
      </p:sp>
      <p:sp>
        <p:nvSpPr>
          <p:cNvPr id="110594" name="Rectangle 2">
            <a:extLst>
              <a:ext uri="{FF2B5EF4-FFF2-40B4-BE49-F238E27FC236}">
                <a16:creationId xmlns:a16="http://schemas.microsoft.com/office/drawing/2014/main" id="{43151B58-BAE0-447D-9870-A229E227D883}"/>
              </a:ext>
            </a:extLst>
          </p:cNvPr>
          <p:cNvSpPr>
            <a:spLocks noGrp="1" noChangeArrowheads="1"/>
          </p:cNvSpPr>
          <p:nvPr>
            <p:ph type="title"/>
          </p:nvPr>
        </p:nvSpPr>
        <p:spPr>
          <a:xfrm>
            <a:off x="1524000" y="152400"/>
            <a:ext cx="9144000" cy="1371600"/>
          </a:xfrm>
        </p:spPr>
        <p:txBody>
          <a:bodyPr/>
          <a:lstStyle/>
          <a:p>
            <a:pPr>
              <a:defRPr/>
            </a:pPr>
            <a:r>
              <a:rPr lang="en-US" altLang="es-DO"/>
              <a:t>TASA DEL IMPUESTO, LIQUIDACION Y PAGO ARTICULOS 404 Y 405</a:t>
            </a:r>
          </a:p>
        </p:txBody>
      </p:sp>
    </p:spTree>
  </p:cSld>
  <p:clrMapOvr>
    <a:masterClrMapping/>
  </p:clrMapOvr>
  <p:transition spd="slow"/>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3">
            <a:extLst>
              <a:ext uri="{FF2B5EF4-FFF2-40B4-BE49-F238E27FC236}">
                <a16:creationId xmlns:a16="http://schemas.microsoft.com/office/drawing/2014/main" id="{74542E5A-0D0D-4CF7-92DF-F429052DE2EF}"/>
              </a:ext>
            </a:extLst>
          </p:cNvPr>
          <p:cNvSpPr>
            <a:spLocks noGrp="1" noChangeArrowheads="1"/>
          </p:cNvSpPr>
          <p:nvPr>
            <p:ph idx="1"/>
          </p:nvPr>
        </p:nvSpPr>
        <p:spPr>
          <a:xfrm>
            <a:off x="1752600" y="1676400"/>
            <a:ext cx="8686800" cy="5181600"/>
          </a:xfrm>
        </p:spPr>
        <p:txBody>
          <a:bodyPr/>
          <a:lstStyle/>
          <a:p>
            <a:pPr>
              <a:lnSpc>
                <a:spcPct val="90000"/>
              </a:lnSpc>
            </a:pPr>
            <a:r>
              <a:rPr lang="en-US" altLang="es-DO" sz="2100"/>
              <a:t>El monto liquidado por concepto de este impuesto se considerará un crédito contra el impuesto sobre la renta correspondiente al ejercicio fiscal declarado.</a:t>
            </a:r>
          </a:p>
          <a:p>
            <a:pPr>
              <a:lnSpc>
                <a:spcPct val="90000"/>
              </a:lnSpc>
            </a:pPr>
            <a:endParaRPr lang="en-US" altLang="es-DO" sz="2100"/>
          </a:p>
          <a:p>
            <a:pPr algn="just">
              <a:lnSpc>
                <a:spcPct val="90000"/>
              </a:lnSpc>
            </a:pPr>
            <a:r>
              <a:rPr lang="en-US" altLang="es-DO" sz="2100"/>
              <a:t>“</a:t>
            </a:r>
            <a:r>
              <a:rPr lang="en-US" altLang="es-DO" sz="2100" b="1"/>
              <a:t>Párrafo I.- </a:t>
            </a:r>
            <a:r>
              <a:rPr lang="en-US" altLang="es-DO" sz="2100"/>
              <a:t>Si el monto liquidado por concepto de impuesto sobre la renta fuese igual o superior al impuesto sobre activos a pagar, se considerará extinguida la obligación de pago de este último.</a:t>
            </a:r>
          </a:p>
          <a:p>
            <a:pPr algn="just">
              <a:lnSpc>
                <a:spcPct val="90000"/>
              </a:lnSpc>
            </a:pPr>
            <a:endParaRPr lang="en-US" altLang="es-DO" sz="2100"/>
          </a:p>
          <a:p>
            <a:pPr algn="just">
              <a:lnSpc>
                <a:spcPct val="90000"/>
              </a:lnSpc>
            </a:pPr>
            <a:r>
              <a:rPr lang="en-US" altLang="es-DO" sz="2100"/>
              <a:t>“</a:t>
            </a:r>
            <a:r>
              <a:rPr lang="en-US" altLang="es-DO" sz="2100" b="1"/>
              <a:t>Párrafo II.- </a:t>
            </a:r>
            <a:r>
              <a:rPr lang="en-US" altLang="es-DO" sz="2100"/>
              <a:t>En el caso de que luego de aplicado el crédito a que se refiere este artículo existiese una diferencia a pagar por concepto de impuesto sobre activos, por ser el monto de éste superior al importe del impuesto sobre la renta, el contribuyente pagará la diferencia a favor del fisco en las dos cuotas previstas en el artículo 405, de este Código, divididas en partes iguales.</a:t>
            </a:r>
          </a:p>
        </p:txBody>
      </p:sp>
      <p:sp>
        <p:nvSpPr>
          <p:cNvPr id="111618" name="Rectangle 2">
            <a:extLst>
              <a:ext uri="{FF2B5EF4-FFF2-40B4-BE49-F238E27FC236}">
                <a16:creationId xmlns:a16="http://schemas.microsoft.com/office/drawing/2014/main" id="{4782CC8B-8722-4F81-B1C1-593DAB157420}"/>
              </a:ext>
            </a:extLst>
          </p:cNvPr>
          <p:cNvSpPr>
            <a:spLocks noGrp="1" noChangeArrowheads="1"/>
          </p:cNvSpPr>
          <p:nvPr>
            <p:ph type="title"/>
          </p:nvPr>
        </p:nvSpPr>
        <p:spPr>
          <a:xfrm>
            <a:off x="1524000" y="152400"/>
            <a:ext cx="9144000" cy="1371600"/>
          </a:xfrm>
        </p:spPr>
        <p:txBody>
          <a:bodyPr/>
          <a:lstStyle/>
          <a:p>
            <a:pPr>
              <a:defRPr/>
            </a:pPr>
            <a:r>
              <a:rPr lang="en-US" altLang="es-DO"/>
              <a:t>ARTÍCULO 407.- CRÉDITO CONTRA EL IMPUESTO SOBRE LA RENTA.</a:t>
            </a:r>
          </a:p>
        </p:txBody>
      </p:sp>
    </p:spTree>
  </p:cSld>
  <p:clrMapOvr>
    <a:masterClrMapping/>
  </p:clrMapOvr>
  <p:transition spd="slow"/>
</p:sld>
</file>

<file path=ppt/theme/theme1.xml><?xml version="1.0" encoding="utf-8"?>
<a:theme xmlns:a="http://schemas.openxmlformats.org/drawingml/2006/main" name="Tema de Office">
  <a:themeElements>
    <a:clrScheme name="MSFT_Color_1">
      <a:dk1>
        <a:srgbClr val="32363F"/>
      </a:dk1>
      <a:lt1>
        <a:sysClr val="window" lastClr="FFFFFF"/>
      </a:lt1>
      <a:dk2>
        <a:srgbClr val="313C41"/>
      </a:dk2>
      <a:lt2>
        <a:srgbClr val="FFFFFF"/>
      </a:lt2>
      <a:accent1>
        <a:srgbClr val="2C85AE"/>
      </a:accent1>
      <a:accent2>
        <a:srgbClr val="5E5CA2"/>
      </a:accent2>
      <a:accent3>
        <a:srgbClr val="5268A5"/>
      </a:accent3>
      <a:accent4>
        <a:srgbClr val="4276AA"/>
      </a:accent4>
      <a:accent5>
        <a:srgbClr val="1891AB"/>
      </a:accent5>
      <a:accent6>
        <a:srgbClr val="00A09D"/>
      </a:accent6>
      <a:hlink>
        <a:srgbClr val="2C85AE"/>
      </a:hlink>
      <a:folHlink>
        <a:srgbClr val="00A09D"/>
      </a:folHlink>
    </a:clrScheme>
    <a:fontScheme name="MSFT_Fon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42571106_TF34126823.potx" id="{F73BBA1C-8B56-412D-A0D8-81E360A69323}" vid="{145DECCC-6CBD-4505-B46C-DE924EE842A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la oficin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tf34126823_win32 (1)</Template>
  <TotalTime>0</TotalTime>
  <Words>10284</Words>
  <Application>Microsoft Office PowerPoint</Application>
  <PresentationFormat>Widescreen</PresentationFormat>
  <Paragraphs>1003</Paragraphs>
  <Slides>104</Slides>
  <Notes>88</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104</vt:i4>
      </vt:variant>
    </vt:vector>
  </HeadingPairs>
  <TitlesOfParts>
    <vt:vector size="117" baseType="lpstr">
      <vt:lpstr>Arial</vt:lpstr>
      <vt:lpstr>Arial Narrow</vt:lpstr>
      <vt:lpstr>Calibri</vt:lpstr>
      <vt:lpstr>Calibri Light</vt:lpstr>
      <vt:lpstr>Lucida Sans Unicode</vt:lpstr>
      <vt:lpstr>Nirmala UI</vt:lpstr>
      <vt:lpstr>NovareseITCTT</vt:lpstr>
      <vt:lpstr>Tahoma</vt:lpstr>
      <vt:lpstr>Times New Roman</vt:lpstr>
      <vt:lpstr>Wingdings</vt:lpstr>
      <vt:lpstr>Wingdings 3</vt:lpstr>
      <vt:lpstr>Tema de Office</vt:lpstr>
      <vt:lpstr>Acrobat Document</vt:lpstr>
      <vt:lpstr>Bienvenidos    CONTADOR POR IGUALA  CERTIFICADO(CIC).  solicitamos su atención y concentración  para aprovechar al máximo  las clases.</vt:lpstr>
      <vt:lpstr>PowerPoint Presentation</vt:lpstr>
      <vt:lpstr>  I CONTABILIDAD ADMINISTRATIVA Y CONTROL DE GESTIÓN   </vt:lpstr>
      <vt:lpstr>Dirigido a:  Contadores emprendedores o  con deseos de emprender y convertirse en Contadores por Igualas exitosos </vt:lpstr>
      <vt:lpstr>  Mi historia:  </vt:lpstr>
      <vt:lpstr> ¿Quiénes somos?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Ejemplo</vt:lpstr>
      <vt:lpstr>Ejemplo</vt:lpstr>
      <vt:lpstr>ejemplo</vt:lpstr>
      <vt:lpstr>PowerPoint Presentation</vt:lpstr>
      <vt:lpstr>Tratamiento de las donaciones a instituciones de bien público</vt:lpstr>
      <vt:lpstr>Requisitos relativos a las donaciones</vt:lpstr>
      <vt:lpstr>Requisitos relativos a las donaciones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Activos Fijos No Depreciables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Créditos contra el Impuesto Sobre la Renta (Art. 316 Ley 11-92 y  83 del Reg. 139-98)</vt:lpstr>
      <vt:lpstr>PowerPoint Presentation</vt:lpstr>
      <vt:lpstr>Ajuste por Inflación según Decreto 1520-04</vt:lpstr>
      <vt:lpstr>PowerPoint Presentation</vt:lpstr>
      <vt:lpstr>PowerPoint Presentation</vt:lpstr>
      <vt:lpstr>Ajuste por Inflación según Decreto 1520-04</vt:lpstr>
      <vt:lpstr>Ajuste por Inflación según Decreto 1520-04</vt:lpstr>
      <vt:lpstr>Las partidas no monetarias están compuestas de la manera siguiente</vt:lpstr>
      <vt:lpstr>Beneficios fiscales derivados del ajuste por inflación</vt:lpstr>
      <vt:lpstr>PowerPoint Presentation</vt:lpstr>
      <vt:lpstr>Procedimiento para determinar sobre que base deberá calcularse la depreciación y las mejoras capitalizables</vt:lpstr>
      <vt:lpstr>Validaciones y Consistencias </vt:lpstr>
      <vt:lpstr>IMPUESTO A LOS ACTIVOS ARTÍCULOS 401 Y 402</vt:lpstr>
      <vt:lpstr>TASA DEL IMPUESTO, LIQUIDACION Y PAGO ARTICULOS 404 Y 405</vt:lpstr>
      <vt:lpstr>ARTÍCULO 407.- CRÉDITO CONTRA EL IMPUESTO SOBRE LA RENTA.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2020-07-03T20:06:39Z</dcterms:created>
  <dcterms:modified xsi:type="dcterms:W3CDTF">2020-11-13T21:43:49Z</dcterms:modified>
</cp:coreProperties>
</file>